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 id="2147483668" r:id="rId2"/>
  </p:sldMasterIdLst>
  <p:notesMasterIdLst>
    <p:notesMasterId r:id="rId62"/>
  </p:notesMasterIdLst>
  <p:sldIdLst>
    <p:sldId id="346" r:id="rId3"/>
    <p:sldId id="348" r:id="rId4"/>
    <p:sldId id="1324" r:id="rId5"/>
    <p:sldId id="259" r:id="rId6"/>
    <p:sldId id="270" r:id="rId7"/>
    <p:sldId id="456" r:id="rId8"/>
    <p:sldId id="1302" r:id="rId9"/>
    <p:sldId id="439" r:id="rId10"/>
    <p:sldId id="1303" r:id="rId11"/>
    <p:sldId id="378" r:id="rId12"/>
    <p:sldId id="946" r:id="rId13"/>
    <p:sldId id="441" r:id="rId14"/>
    <p:sldId id="262" r:id="rId15"/>
    <p:sldId id="1276" r:id="rId16"/>
    <p:sldId id="362" r:id="rId17"/>
    <p:sldId id="363" r:id="rId18"/>
    <p:sldId id="264" r:id="rId19"/>
    <p:sldId id="365" r:id="rId20"/>
    <p:sldId id="272" r:id="rId21"/>
    <p:sldId id="273" r:id="rId22"/>
    <p:sldId id="274" r:id="rId23"/>
    <p:sldId id="275" r:id="rId24"/>
    <p:sldId id="1320" r:id="rId25"/>
    <p:sldId id="306" r:id="rId26"/>
    <p:sldId id="308" r:id="rId27"/>
    <p:sldId id="309" r:id="rId28"/>
    <p:sldId id="316" r:id="rId29"/>
    <p:sldId id="317" r:id="rId30"/>
    <p:sldId id="310" r:id="rId31"/>
    <p:sldId id="1304" r:id="rId32"/>
    <p:sldId id="1305" r:id="rId33"/>
    <p:sldId id="1306" r:id="rId34"/>
    <p:sldId id="1307" r:id="rId35"/>
    <p:sldId id="1321" r:id="rId36"/>
    <p:sldId id="322" r:id="rId37"/>
    <p:sldId id="291" r:id="rId38"/>
    <p:sldId id="323" r:id="rId39"/>
    <p:sldId id="324" r:id="rId40"/>
    <p:sldId id="325" r:id="rId41"/>
    <p:sldId id="326" r:id="rId42"/>
    <p:sldId id="1322" r:id="rId43"/>
    <p:sldId id="1308" r:id="rId44"/>
    <p:sldId id="1309" r:id="rId45"/>
    <p:sldId id="1310" r:id="rId46"/>
    <p:sldId id="1311" r:id="rId47"/>
    <p:sldId id="1312" r:id="rId48"/>
    <p:sldId id="1314" r:id="rId49"/>
    <p:sldId id="1313" r:id="rId50"/>
    <p:sldId id="1315" r:id="rId51"/>
    <p:sldId id="1323" r:id="rId52"/>
    <p:sldId id="1316" r:id="rId53"/>
    <p:sldId id="1317" r:id="rId54"/>
    <p:sldId id="278" r:id="rId55"/>
    <p:sldId id="279" r:id="rId56"/>
    <p:sldId id="269" r:id="rId57"/>
    <p:sldId id="321" r:id="rId58"/>
    <p:sldId id="1319" r:id="rId59"/>
    <p:sldId id="401" r:id="rId60"/>
    <p:sldId id="343" r:id="rId61"/>
  </p:sldIdLst>
  <p:sldSz cx="12192000" cy="6858000"/>
  <p:notesSz cx="6858000" cy="9144000"/>
  <p:custDataLst>
    <p:tags r:id="rId6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D368F"/>
    <a:srgbClr val="1D74B8"/>
    <a:srgbClr val="26AA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458" autoAdjust="0"/>
    <p:restoredTop sz="90504" autoAdjust="0"/>
  </p:normalViewPr>
  <p:slideViewPr>
    <p:cSldViewPr snapToGrid="0" showGuides="1">
      <p:cViewPr varScale="1">
        <p:scale>
          <a:sx n="103" d="100"/>
          <a:sy n="103" d="100"/>
        </p:scale>
        <p:origin x="828" y="114"/>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ags" Target="tags/tag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audio1.wav>
</file>

<file path=ppt/media/audio2.wav>
</file>

<file path=ppt/media/audio3.wav>
</file>

<file path=ppt/media/image1.png>
</file>

<file path=ppt/media/image10.png>
</file>

<file path=ppt/media/image11.png>
</file>

<file path=ppt/media/image12.png>
</file>

<file path=ppt/media/image13.jpeg>
</file>

<file path=ppt/media/image14.png>
</file>

<file path=ppt/media/image15.jpeg>
</file>

<file path=ppt/media/image16.jpeg>
</file>

<file path=ppt/media/image17.jpeg>
</file>

<file path=ppt/media/image19.jpeg>
</file>

<file path=ppt/media/image2.png>
</file>

<file path=ppt/media/image20.jpeg>
</file>

<file path=ppt/media/image21.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2E185C-1E2D-4EDB-B889-CB265A27ED08}" type="datetimeFigureOut">
              <a:rPr lang="zh-CN" altLang="en-US" smtClean="0"/>
              <a:t>2021/3/6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8745D1-DA8F-4751-8CEF-38823D639981}" type="slidenum">
              <a:rPr lang="zh-CN" altLang="en-US" smtClean="0"/>
              <a:t>‹#›</a:t>
            </a:fld>
            <a:endParaRPr lang="zh-CN" altLang="en-US"/>
          </a:p>
        </p:txBody>
      </p:sp>
    </p:spTree>
    <p:extLst>
      <p:ext uri="{BB962C8B-B14F-4D97-AF65-F5344CB8AC3E}">
        <p14:creationId xmlns:p14="http://schemas.microsoft.com/office/powerpoint/2010/main" val="3378418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D8745D1-DA8F-4751-8CEF-38823D639981}" type="slidenum">
              <a:rPr lang="zh-CN" altLang="en-US" smtClean="0"/>
              <a:t>1</a:t>
            </a:fld>
            <a:endParaRPr lang="zh-CN" altLang="en-US"/>
          </a:p>
        </p:txBody>
      </p:sp>
    </p:spTree>
    <p:extLst>
      <p:ext uri="{BB962C8B-B14F-4D97-AF65-F5344CB8AC3E}">
        <p14:creationId xmlns:p14="http://schemas.microsoft.com/office/powerpoint/2010/main" val="31512999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6D8745D1-DA8F-4751-8CEF-38823D639981}" type="slidenum">
              <a:rPr lang="zh-CN" altLang="en-US" smtClean="0"/>
              <a:t>45</a:t>
            </a:fld>
            <a:endParaRPr lang="zh-CN" altLang="en-US"/>
          </a:p>
        </p:txBody>
      </p:sp>
    </p:spTree>
    <p:extLst>
      <p:ext uri="{BB962C8B-B14F-4D97-AF65-F5344CB8AC3E}">
        <p14:creationId xmlns:p14="http://schemas.microsoft.com/office/powerpoint/2010/main" val="2890025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8745D1-DA8F-4751-8CEF-38823D63998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770560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B83633-26CA-4EE3-A5AF-CD25BCB2EF33}" type="slidenum">
              <a:rPr lang="zh-CN" altLang="en-US" smtClean="0"/>
              <a:t>58</a:t>
            </a:fld>
            <a:endParaRPr lang="zh-CN" altLang="en-US"/>
          </a:p>
        </p:txBody>
      </p:sp>
    </p:spTree>
    <p:extLst>
      <p:ext uri="{BB962C8B-B14F-4D97-AF65-F5344CB8AC3E}">
        <p14:creationId xmlns:p14="http://schemas.microsoft.com/office/powerpoint/2010/main" val="33088449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D8745D1-DA8F-4751-8CEF-38823D639981}" type="slidenum">
              <a:rPr lang="zh-CN" altLang="en-US" smtClean="0"/>
              <a:t>59</a:t>
            </a:fld>
            <a:endParaRPr lang="zh-CN" altLang="en-US"/>
          </a:p>
        </p:txBody>
      </p:sp>
    </p:spTree>
    <p:extLst>
      <p:ext uri="{BB962C8B-B14F-4D97-AF65-F5344CB8AC3E}">
        <p14:creationId xmlns:p14="http://schemas.microsoft.com/office/powerpoint/2010/main" val="22906381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B83633-26CA-4EE3-A5AF-CD25BCB2EF33}" type="slidenum">
              <a:rPr lang="zh-CN" altLang="en-US" smtClean="0"/>
              <a:t>2</a:t>
            </a:fld>
            <a:endParaRPr lang="zh-CN" altLang="en-US"/>
          </a:p>
        </p:txBody>
      </p:sp>
    </p:spTree>
    <p:extLst>
      <p:ext uri="{BB962C8B-B14F-4D97-AF65-F5344CB8AC3E}">
        <p14:creationId xmlns:p14="http://schemas.microsoft.com/office/powerpoint/2010/main" val="3758917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D8745D1-DA8F-4751-8CEF-38823D639981}" type="slidenum">
              <a:rPr lang="zh-CN" altLang="en-US" smtClean="0"/>
              <a:t>4</a:t>
            </a:fld>
            <a:endParaRPr lang="zh-CN" altLang="en-US"/>
          </a:p>
        </p:txBody>
      </p:sp>
    </p:spTree>
    <p:extLst>
      <p:ext uri="{BB962C8B-B14F-4D97-AF65-F5344CB8AC3E}">
        <p14:creationId xmlns:p14="http://schemas.microsoft.com/office/powerpoint/2010/main" val="199784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CB83633-26CA-4EE3-A5AF-CD25BCB2EF33}" type="slidenum">
              <a:rPr lang="zh-CN" altLang="en-US" smtClean="0"/>
              <a:t>5</a:t>
            </a:fld>
            <a:endParaRPr lang="zh-CN" altLang="en-US"/>
          </a:p>
        </p:txBody>
      </p:sp>
    </p:spTree>
    <p:extLst>
      <p:ext uri="{BB962C8B-B14F-4D97-AF65-F5344CB8AC3E}">
        <p14:creationId xmlns:p14="http://schemas.microsoft.com/office/powerpoint/2010/main" val="3790555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幻灯片图像占位符 1">
            <a:extLst>
              <a:ext uri="{FF2B5EF4-FFF2-40B4-BE49-F238E27FC236}">
                <a16:creationId xmlns:a16="http://schemas.microsoft.com/office/drawing/2014/main" id="{88B65FBC-226A-4DCF-8301-2B8EF4BE4F2B}"/>
              </a:ext>
            </a:extLst>
          </p:cNvPr>
          <p:cNvSpPr>
            <a:spLocks noGrp="1" noRot="1" noChangeAspect="1" noChangeArrowheads="1" noTextEdit="1"/>
          </p:cNvSpPr>
          <p:nvPr>
            <p:ph type="sldImg" idx="4294967295"/>
          </p:nvPr>
        </p:nvSpPr>
        <p:spPr bwMode="auto">
          <a:ln>
            <a:solidFill>
              <a:srgbClr val="000000"/>
            </a:solidFill>
            <a:miter lim="800000"/>
            <a:headEnd/>
            <a:tailEnd/>
          </a:ln>
        </p:spPr>
      </p:sp>
      <p:sp>
        <p:nvSpPr>
          <p:cNvPr id="26627" name="备注占位符 2">
            <a:extLst>
              <a:ext uri="{FF2B5EF4-FFF2-40B4-BE49-F238E27FC236}">
                <a16:creationId xmlns:a16="http://schemas.microsoft.com/office/drawing/2014/main" id="{973EE018-4DB6-4093-9F93-8789E111772F}"/>
              </a:ext>
            </a:extLst>
          </p:cNvPr>
          <p:cNvSpPr>
            <a:spLocks noGrp="1" noChangeArrowheads="1"/>
          </p:cNvSpPr>
          <p:nvPr>
            <p:ph type="body" idx="4294967295"/>
          </p:nvPr>
        </p:nvSpPr>
        <p:spPr bwMode="auto">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
        <p:nvSpPr>
          <p:cNvPr id="26628" name="灯片编号占位符 3">
            <a:extLst>
              <a:ext uri="{FF2B5EF4-FFF2-40B4-BE49-F238E27FC236}">
                <a16:creationId xmlns:a16="http://schemas.microsoft.com/office/drawing/2014/main" id="{C97B8881-6AE7-4CC5-BD26-0EE71364452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Tahoma" panose="020B0604030504040204" pitchFamily="34" charset="0"/>
                <a:ea typeface="宋体" panose="02010600030101010101" pitchFamily="2" charset="-122"/>
              </a:defRPr>
            </a:lvl1pPr>
            <a:lvl2pPr marL="742950" indent="-285750">
              <a:spcBef>
                <a:spcPct val="30000"/>
              </a:spcBef>
              <a:defRPr sz="1200">
                <a:solidFill>
                  <a:schemeClr val="tx1"/>
                </a:solidFill>
                <a:latin typeface="Tahoma" panose="020B0604030504040204" pitchFamily="34" charset="0"/>
                <a:ea typeface="宋体" panose="02010600030101010101" pitchFamily="2" charset="-122"/>
              </a:defRPr>
            </a:lvl2pPr>
            <a:lvl3pPr marL="1143000" indent="-228600">
              <a:spcBef>
                <a:spcPct val="30000"/>
              </a:spcBef>
              <a:defRPr sz="1200">
                <a:solidFill>
                  <a:schemeClr val="tx1"/>
                </a:solidFill>
                <a:latin typeface="Tahoma" panose="020B0604030504040204" pitchFamily="34" charset="0"/>
                <a:ea typeface="宋体" panose="02010600030101010101" pitchFamily="2" charset="-122"/>
              </a:defRPr>
            </a:lvl3pPr>
            <a:lvl4pPr marL="1600200" indent="-228600">
              <a:spcBef>
                <a:spcPct val="30000"/>
              </a:spcBef>
              <a:defRPr sz="1200">
                <a:solidFill>
                  <a:schemeClr val="tx1"/>
                </a:solidFill>
                <a:latin typeface="Tahoma" panose="020B0604030504040204" pitchFamily="34" charset="0"/>
                <a:ea typeface="宋体" panose="02010600030101010101" pitchFamily="2" charset="-122"/>
              </a:defRPr>
            </a:lvl4pPr>
            <a:lvl5pPr marL="2057400" indent="-228600">
              <a:spcBef>
                <a:spcPct val="30000"/>
              </a:spcBef>
              <a:defRPr sz="12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30000"/>
              </a:spcBef>
              <a:spcAft>
                <a:spcPct val="0"/>
              </a:spcAft>
              <a:defRPr sz="12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30000"/>
              </a:spcBef>
              <a:spcAft>
                <a:spcPct val="0"/>
              </a:spcAft>
              <a:defRPr sz="12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30000"/>
              </a:spcBef>
              <a:spcAft>
                <a:spcPct val="0"/>
              </a:spcAft>
              <a:defRPr sz="12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30000"/>
              </a:spcBef>
              <a:spcAft>
                <a:spcPct val="0"/>
              </a:spcAft>
              <a:defRPr sz="1200">
                <a:solidFill>
                  <a:schemeClr val="tx1"/>
                </a:solidFill>
                <a:latin typeface="Tahoma" panose="020B0604030504040204" pitchFamily="34" charset="0"/>
                <a:ea typeface="宋体" panose="02010600030101010101" pitchFamily="2" charset="-122"/>
              </a:defRPr>
            </a:lvl9pPr>
          </a:lstStyle>
          <a:p>
            <a:pPr>
              <a:spcBef>
                <a:spcPct val="0"/>
              </a:spcBef>
              <a:buFontTx/>
              <a:buChar char="•"/>
            </a:pPr>
            <a:fld id="{EF2B8122-C2B9-4851-967E-0C01343A85C3}" type="slidenum">
              <a:rPr lang="zh-CN" altLang="en-US" sz="1800"/>
              <a:pPr>
                <a:spcBef>
                  <a:spcPct val="0"/>
                </a:spcBef>
                <a:buFontTx/>
                <a:buChar char="•"/>
              </a:pPr>
              <a:t>6</a:t>
            </a:fld>
            <a:endParaRPr lang="zh-CN" altLang="en-US" sz="18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8745D1-DA8F-4751-8CEF-38823D63998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752722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8745D1-DA8F-4751-8CEF-38823D63998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22962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8745D1-DA8F-4751-8CEF-38823D63998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15671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D8745D1-DA8F-4751-8CEF-38823D639981}"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95085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3164711"/>
      </p:ext>
    </p:extLst>
  </p:cSld>
  <p:clrMapOvr>
    <a:masterClrMapping/>
  </p:clrMapOvr>
  <p:transition>
    <p:strips dir="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4790619"/>
      </p:ext>
    </p:extLst>
  </p:cSld>
  <p:clrMapOvr>
    <a:masterClrMapping/>
  </p:clrMapOvr>
  <p:transition>
    <p:strips dir="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7163949"/>
      </p:ext>
    </p:extLst>
  </p:cSld>
  <p:clrMapOvr>
    <a:masterClrMapping/>
  </p:clrMapOvr>
  <p:transition>
    <p:strips dir="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6_自定义版式">
    <p:bg>
      <p:bgPr>
        <a:blipFill>
          <a:blip r:embed="rId2"/>
          <a:stretch>
            <a:fillRect/>
          </a:stretch>
        </a:blipFill>
        <a:effectLst/>
      </p:bgPr>
    </p:bg>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3429000"/>
            <a:ext cx="12192000" cy="342900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909878596"/>
      </p:ext>
    </p:extLst>
  </p:cSld>
  <p:clrMapOvr>
    <a:masterClrMapping/>
  </p:clrMapOvr>
  <p:transition>
    <p:strips dir="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
        <p:nvSpPr>
          <p:cNvPr id="15" name="图片占位符 14"/>
          <p:cNvSpPr>
            <a:spLocks noGrp="1"/>
          </p:cNvSpPr>
          <p:nvPr>
            <p:ph type="pic" sz="quarter" idx="10"/>
          </p:nvPr>
        </p:nvSpPr>
        <p:spPr>
          <a:xfrm>
            <a:off x="874712" y="3884398"/>
            <a:ext cx="2610644" cy="2253916"/>
          </a:xfrm>
          <a:custGeom>
            <a:avLst/>
            <a:gdLst>
              <a:gd name="connsiteX0" fmla="*/ 0 w 2610644"/>
              <a:gd name="connsiteY0" fmla="*/ 0 h 2253916"/>
              <a:gd name="connsiteX1" fmla="*/ 2610644 w 2610644"/>
              <a:gd name="connsiteY1" fmla="*/ 0 h 2253916"/>
              <a:gd name="connsiteX2" fmla="*/ 2610644 w 2610644"/>
              <a:gd name="connsiteY2" fmla="*/ 2253916 h 2253916"/>
              <a:gd name="connsiteX3" fmla="*/ 0 w 2610644"/>
              <a:gd name="connsiteY3" fmla="*/ 2253916 h 2253916"/>
            </a:gdLst>
            <a:ahLst/>
            <a:cxnLst>
              <a:cxn ang="0">
                <a:pos x="connsiteX0" y="connsiteY0"/>
              </a:cxn>
              <a:cxn ang="0">
                <a:pos x="connsiteX1" y="connsiteY1"/>
              </a:cxn>
              <a:cxn ang="0">
                <a:pos x="connsiteX2" y="connsiteY2"/>
              </a:cxn>
              <a:cxn ang="0">
                <a:pos x="connsiteX3" y="connsiteY3"/>
              </a:cxn>
            </a:cxnLst>
            <a:rect l="l" t="t" r="r" b="b"/>
            <a:pathLst>
              <a:path w="2610644" h="2253916">
                <a:moveTo>
                  <a:pt x="0" y="0"/>
                </a:moveTo>
                <a:lnTo>
                  <a:pt x="2610644" y="0"/>
                </a:lnTo>
                <a:lnTo>
                  <a:pt x="2610644" y="2253916"/>
                </a:lnTo>
                <a:lnTo>
                  <a:pt x="0" y="2253916"/>
                </a:lnTo>
                <a:close/>
              </a:path>
            </a:pathLst>
          </a:custGeom>
        </p:spPr>
        <p:txBody>
          <a:bodyPr wrap="square">
            <a:noAutofit/>
          </a:bodyPr>
          <a:lstStyle/>
          <a:p>
            <a:endParaRPr lang="zh-CN" altLang="en-US"/>
          </a:p>
        </p:txBody>
      </p:sp>
      <p:sp>
        <p:nvSpPr>
          <p:cNvPr id="16" name="图片占位符 15"/>
          <p:cNvSpPr>
            <a:spLocks noGrp="1"/>
          </p:cNvSpPr>
          <p:nvPr>
            <p:ph type="pic" sz="quarter" idx="11"/>
          </p:nvPr>
        </p:nvSpPr>
        <p:spPr>
          <a:xfrm>
            <a:off x="3485356" y="1630482"/>
            <a:ext cx="2610644" cy="2253916"/>
          </a:xfrm>
          <a:custGeom>
            <a:avLst/>
            <a:gdLst>
              <a:gd name="connsiteX0" fmla="*/ 0 w 2610644"/>
              <a:gd name="connsiteY0" fmla="*/ 0 h 2253916"/>
              <a:gd name="connsiteX1" fmla="*/ 2610644 w 2610644"/>
              <a:gd name="connsiteY1" fmla="*/ 0 h 2253916"/>
              <a:gd name="connsiteX2" fmla="*/ 2610644 w 2610644"/>
              <a:gd name="connsiteY2" fmla="*/ 2253916 h 2253916"/>
              <a:gd name="connsiteX3" fmla="*/ 0 w 2610644"/>
              <a:gd name="connsiteY3" fmla="*/ 2253916 h 2253916"/>
            </a:gdLst>
            <a:ahLst/>
            <a:cxnLst>
              <a:cxn ang="0">
                <a:pos x="connsiteX0" y="connsiteY0"/>
              </a:cxn>
              <a:cxn ang="0">
                <a:pos x="connsiteX1" y="connsiteY1"/>
              </a:cxn>
              <a:cxn ang="0">
                <a:pos x="connsiteX2" y="connsiteY2"/>
              </a:cxn>
              <a:cxn ang="0">
                <a:pos x="connsiteX3" y="connsiteY3"/>
              </a:cxn>
            </a:cxnLst>
            <a:rect l="l" t="t" r="r" b="b"/>
            <a:pathLst>
              <a:path w="2610644" h="2253916">
                <a:moveTo>
                  <a:pt x="0" y="0"/>
                </a:moveTo>
                <a:lnTo>
                  <a:pt x="2610644" y="0"/>
                </a:lnTo>
                <a:lnTo>
                  <a:pt x="2610644" y="2253916"/>
                </a:lnTo>
                <a:lnTo>
                  <a:pt x="0" y="2253916"/>
                </a:lnTo>
                <a:close/>
              </a:path>
            </a:pathLst>
          </a:custGeom>
        </p:spPr>
        <p:txBody>
          <a:bodyPr wrap="square">
            <a:noAutofit/>
          </a:bodyPr>
          <a:lstStyle/>
          <a:p>
            <a:endParaRPr lang="zh-CN" altLang="en-US"/>
          </a:p>
        </p:txBody>
      </p:sp>
      <p:sp>
        <p:nvSpPr>
          <p:cNvPr id="18" name="图片占位符 17"/>
          <p:cNvSpPr>
            <a:spLocks noGrp="1"/>
          </p:cNvSpPr>
          <p:nvPr>
            <p:ph type="pic" sz="quarter" idx="12"/>
          </p:nvPr>
        </p:nvSpPr>
        <p:spPr>
          <a:xfrm>
            <a:off x="6096000" y="3884398"/>
            <a:ext cx="2610644" cy="2253916"/>
          </a:xfrm>
          <a:custGeom>
            <a:avLst/>
            <a:gdLst>
              <a:gd name="connsiteX0" fmla="*/ 0 w 2610644"/>
              <a:gd name="connsiteY0" fmla="*/ 0 h 2253916"/>
              <a:gd name="connsiteX1" fmla="*/ 2610644 w 2610644"/>
              <a:gd name="connsiteY1" fmla="*/ 0 h 2253916"/>
              <a:gd name="connsiteX2" fmla="*/ 2610644 w 2610644"/>
              <a:gd name="connsiteY2" fmla="*/ 2253916 h 2253916"/>
              <a:gd name="connsiteX3" fmla="*/ 0 w 2610644"/>
              <a:gd name="connsiteY3" fmla="*/ 2253916 h 2253916"/>
            </a:gdLst>
            <a:ahLst/>
            <a:cxnLst>
              <a:cxn ang="0">
                <a:pos x="connsiteX0" y="connsiteY0"/>
              </a:cxn>
              <a:cxn ang="0">
                <a:pos x="connsiteX1" y="connsiteY1"/>
              </a:cxn>
              <a:cxn ang="0">
                <a:pos x="connsiteX2" y="connsiteY2"/>
              </a:cxn>
              <a:cxn ang="0">
                <a:pos x="connsiteX3" y="connsiteY3"/>
              </a:cxn>
            </a:cxnLst>
            <a:rect l="l" t="t" r="r" b="b"/>
            <a:pathLst>
              <a:path w="2610644" h="2253916">
                <a:moveTo>
                  <a:pt x="0" y="0"/>
                </a:moveTo>
                <a:lnTo>
                  <a:pt x="2610644" y="0"/>
                </a:lnTo>
                <a:lnTo>
                  <a:pt x="2610644" y="2253916"/>
                </a:lnTo>
                <a:lnTo>
                  <a:pt x="0" y="2253916"/>
                </a:lnTo>
                <a:close/>
              </a:path>
            </a:pathLst>
          </a:custGeom>
        </p:spPr>
        <p:txBody>
          <a:bodyPr wrap="square">
            <a:noAutofit/>
          </a:bodyPr>
          <a:lstStyle/>
          <a:p>
            <a:endParaRPr lang="zh-CN" altLang="en-US"/>
          </a:p>
        </p:txBody>
      </p:sp>
      <p:sp>
        <p:nvSpPr>
          <p:cNvPr id="17" name="图片占位符 16"/>
          <p:cNvSpPr>
            <a:spLocks noGrp="1"/>
          </p:cNvSpPr>
          <p:nvPr>
            <p:ph type="pic" sz="quarter" idx="13"/>
          </p:nvPr>
        </p:nvSpPr>
        <p:spPr>
          <a:xfrm>
            <a:off x="8706643" y="1630482"/>
            <a:ext cx="2610644" cy="2253916"/>
          </a:xfrm>
          <a:custGeom>
            <a:avLst/>
            <a:gdLst>
              <a:gd name="connsiteX0" fmla="*/ 0 w 2610644"/>
              <a:gd name="connsiteY0" fmla="*/ 0 h 2253916"/>
              <a:gd name="connsiteX1" fmla="*/ 2610644 w 2610644"/>
              <a:gd name="connsiteY1" fmla="*/ 0 h 2253916"/>
              <a:gd name="connsiteX2" fmla="*/ 2610644 w 2610644"/>
              <a:gd name="connsiteY2" fmla="*/ 2253916 h 2253916"/>
              <a:gd name="connsiteX3" fmla="*/ 0 w 2610644"/>
              <a:gd name="connsiteY3" fmla="*/ 2253916 h 2253916"/>
            </a:gdLst>
            <a:ahLst/>
            <a:cxnLst>
              <a:cxn ang="0">
                <a:pos x="connsiteX0" y="connsiteY0"/>
              </a:cxn>
              <a:cxn ang="0">
                <a:pos x="connsiteX1" y="connsiteY1"/>
              </a:cxn>
              <a:cxn ang="0">
                <a:pos x="connsiteX2" y="connsiteY2"/>
              </a:cxn>
              <a:cxn ang="0">
                <a:pos x="connsiteX3" y="connsiteY3"/>
              </a:cxn>
            </a:cxnLst>
            <a:rect l="l" t="t" r="r" b="b"/>
            <a:pathLst>
              <a:path w="2610644" h="2253916">
                <a:moveTo>
                  <a:pt x="0" y="0"/>
                </a:moveTo>
                <a:lnTo>
                  <a:pt x="2610644" y="0"/>
                </a:lnTo>
                <a:lnTo>
                  <a:pt x="2610644" y="2253916"/>
                </a:lnTo>
                <a:lnTo>
                  <a:pt x="0" y="2253916"/>
                </a:lnTo>
                <a:close/>
              </a:path>
            </a:pathLst>
          </a:custGeom>
        </p:spPr>
        <p:txBody>
          <a:bodyPr wrap="square">
            <a:noAutofit/>
          </a:bodyPr>
          <a:lstStyle/>
          <a:p>
            <a:endParaRPr lang="zh-CN" altLang="en-US" dirty="0"/>
          </a:p>
        </p:txBody>
      </p:sp>
    </p:spTree>
    <p:extLst>
      <p:ext uri="{BB962C8B-B14F-4D97-AF65-F5344CB8AC3E}">
        <p14:creationId xmlns:p14="http://schemas.microsoft.com/office/powerpoint/2010/main" val="2749636884"/>
      </p:ext>
    </p:extLst>
  </p:cSld>
  <p:clrMapOvr>
    <a:masterClrMapping/>
  </p:clrMapOvr>
  <p:transition>
    <p:strips dir="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a:extLst>
              <a:ext uri="{FF2B5EF4-FFF2-40B4-BE49-F238E27FC236}">
                <a16:creationId xmlns:a16="http://schemas.microsoft.com/office/drawing/2014/main" id="{79957614-8716-44D3-A211-4800D6CA525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84F72370-C8F9-48E6-9D8F-51E7CF4BEA9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166CA37F-35A8-4B98-9C55-0A06CFE19F8C}"/>
              </a:ext>
            </a:extLst>
          </p:cNvPr>
          <p:cNvSpPr>
            <a:spLocks noGrp="1" noChangeArrowheads="1"/>
          </p:cNvSpPr>
          <p:nvPr>
            <p:ph type="sldNum" sz="quarter" idx="12"/>
          </p:nvPr>
        </p:nvSpPr>
        <p:spPr>
          <a:ln/>
        </p:spPr>
        <p:txBody>
          <a:bodyPr/>
          <a:lstStyle>
            <a:lvl1pPr>
              <a:defRPr/>
            </a:lvl1pPr>
          </a:lstStyle>
          <a:p>
            <a:pPr>
              <a:defRPr/>
            </a:pPr>
            <a:fld id="{8736842E-2364-434A-8653-E05C24DFC188}" type="slidenum">
              <a:rPr lang="en-US" altLang="zh-CN"/>
              <a:pPr>
                <a:defRPr/>
              </a:pPr>
              <a:t>‹#›</a:t>
            </a:fld>
            <a:endParaRPr lang="en-US" altLang="zh-CN"/>
          </a:p>
        </p:txBody>
      </p:sp>
    </p:spTree>
    <p:extLst>
      <p:ext uri="{BB962C8B-B14F-4D97-AF65-F5344CB8AC3E}">
        <p14:creationId xmlns:p14="http://schemas.microsoft.com/office/powerpoint/2010/main" val="203569203"/>
      </p:ext>
    </p:extLst>
  </p:cSld>
  <p:clrMapOvr>
    <a:masterClrMapping/>
  </p:clrMapOvr>
  <p:transition>
    <p:strips dir="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1534585" y="617538"/>
            <a:ext cx="10390716" cy="1143000"/>
          </a:xfrm>
        </p:spPr>
        <p:txBody>
          <a:bodyPr/>
          <a:lstStyle/>
          <a:p>
            <a:r>
              <a:rPr lang="zh-CN" altLang="en-US" noProof="1"/>
              <a:t>单击此处编辑母版标题样式</a:t>
            </a:r>
          </a:p>
        </p:txBody>
      </p:sp>
      <p:sp>
        <p:nvSpPr>
          <p:cNvPr id="3" name="表格占位符 2"/>
          <p:cNvSpPr>
            <a:spLocks noGrp="1"/>
          </p:cNvSpPr>
          <p:nvPr>
            <p:ph type="tbl" idx="1"/>
          </p:nvPr>
        </p:nvSpPr>
        <p:spPr>
          <a:xfrm>
            <a:off x="1576917" y="2017713"/>
            <a:ext cx="10363200" cy="4114800"/>
          </a:xfrm>
        </p:spPr>
        <p:txBody>
          <a:bodyPr/>
          <a:lstStyle/>
          <a:p>
            <a:pPr lvl="0"/>
            <a:endParaRPr lang="zh-CN" altLang="en-US" noProof="0"/>
          </a:p>
        </p:txBody>
      </p:sp>
      <p:sp>
        <p:nvSpPr>
          <p:cNvPr id="4" name="Rectangle 11">
            <a:extLst>
              <a:ext uri="{FF2B5EF4-FFF2-40B4-BE49-F238E27FC236}">
                <a16:creationId xmlns:a16="http://schemas.microsoft.com/office/drawing/2014/main" id="{7FCD1F25-F758-411B-B743-D9652C45C22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2">
            <a:extLst>
              <a:ext uri="{FF2B5EF4-FFF2-40B4-BE49-F238E27FC236}">
                <a16:creationId xmlns:a16="http://schemas.microsoft.com/office/drawing/2014/main" id="{22B3EA8B-8456-45BA-BADC-6AE054F7B5B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A550FC68-449D-46B6-A7DF-638D07AE58C1}"/>
              </a:ext>
            </a:extLst>
          </p:cNvPr>
          <p:cNvSpPr>
            <a:spLocks noGrp="1" noChangeArrowheads="1"/>
          </p:cNvSpPr>
          <p:nvPr>
            <p:ph type="sldNum" sz="quarter" idx="12"/>
          </p:nvPr>
        </p:nvSpPr>
        <p:spPr>
          <a:ln/>
        </p:spPr>
        <p:txBody>
          <a:bodyPr/>
          <a:lstStyle>
            <a:lvl1pPr>
              <a:defRPr/>
            </a:lvl1pPr>
          </a:lstStyle>
          <a:p>
            <a:pPr>
              <a:defRPr/>
            </a:pPr>
            <a:fld id="{573FBE92-394B-4490-885A-9F8FCA569D4A}" type="slidenum">
              <a:rPr lang="zh-CN" altLang="en-US"/>
              <a:pPr>
                <a:defRPr/>
              </a:pPr>
              <a:t>‹#›</a:t>
            </a:fld>
            <a:endParaRPr lang="zh-CN" altLang="en-US"/>
          </a:p>
        </p:txBody>
      </p:sp>
    </p:spTree>
    <p:extLst>
      <p:ext uri="{BB962C8B-B14F-4D97-AF65-F5344CB8AC3E}">
        <p14:creationId xmlns:p14="http://schemas.microsoft.com/office/powerpoint/2010/main" val="3343485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lvl1pPr>
              <a:defRPr sz="4400"/>
            </a:lvl1pPr>
          </a:lstStyle>
          <a:p>
            <a:r>
              <a:rPr lang="zh-CN" altLang="en-US" dirty="0"/>
              <a:t>单击此处编辑母版标题样式</a:t>
            </a:r>
          </a:p>
        </p:txBody>
      </p:sp>
      <p:sp>
        <p:nvSpPr>
          <p:cNvPr id="3" name="内容占位符 2"/>
          <p:cNvSpPr>
            <a:spLocks noGrp="1"/>
          </p:cNvSpPr>
          <p:nvPr>
            <p:ph idx="1"/>
          </p:nvPr>
        </p:nvSpPr>
        <p:spPr/>
        <p:txBody>
          <a:bodyPr/>
          <a:lstStyle>
            <a:lvl1pPr marL="342900" indent="-342900" algn="l" rtl="0" eaLnBrk="1" fontAlgn="base" hangingPunct="1">
              <a:spcBef>
                <a:spcPct val="0"/>
              </a:spcBef>
              <a:spcAft>
                <a:spcPct val="0"/>
              </a:spcAft>
              <a:buFont typeface="Wingdings" pitchFamily="2" charset="2"/>
              <a:buChar char="F"/>
              <a:defRPr lang="zh-CN" altLang="en-US" sz="3200" kern="1200" dirty="0" smtClean="0">
                <a:solidFill>
                  <a:schemeClr val="tx1"/>
                </a:solidFill>
                <a:latin typeface="黑体" pitchFamily="2" charset="-122"/>
                <a:ea typeface="黑体" pitchFamily="2" charset="-122"/>
                <a:cs typeface="+mn-cs"/>
              </a:defRPr>
            </a:lvl1pPr>
          </a:lstStyle>
          <a:p>
            <a:pPr lvl="0"/>
            <a:r>
              <a:rPr lang="zh-CN" altLang="en-US" dirty="0"/>
              <a:t>单击此处编辑母版文本样式</a:t>
            </a:r>
          </a:p>
          <a:p>
            <a:pPr lvl="1"/>
            <a:r>
              <a:rPr lang="zh-CN" altLang="en-US" dirty="0"/>
              <a:t>第二级</a:t>
            </a:r>
          </a:p>
        </p:txBody>
      </p:sp>
    </p:spTree>
    <p:extLst>
      <p:ext uri="{BB962C8B-B14F-4D97-AF65-F5344CB8AC3E}">
        <p14:creationId xmlns:p14="http://schemas.microsoft.com/office/powerpoint/2010/main" val="53777075"/>
      </p:ext>
    </p:extLst>
  </p:cSld>
  <p:clrMapOvr>
    <a:masterClrMapping/>
  </p:clrMapOvr>
  <p:transition>
    <p:strips dir="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6_自定义版式">
    <p:bg>
      <p:bgPr>
        <a:blipFill>
          <a:blip r:embed="rId2"/>
          <a:stretch>
            <a:fillRect/>
          </a:stretch>
        </a:blipFill>
        <a:effectLst/>
      </p:bgPr>
    </p:bg>
    <p:spTree>
      <p:nvGrpSpPr>
        <p:cNvPr id="1" name=""/>
        <p:cNvGrpSpPr/>
        <p:nvPr/>
      </p:nvGrpSpPr>
      <p:grpSpPr>
        <a:xfrm>
          <a:off x="0" y="0"/>
          <a:ext cx="0" cy="0"/>
          <a:chOff x="0" y="0"/>
          <a:chExt cx="0" cy="0"/>
        </a:xfrm>
      </p:grpSpPr>
      <p:sp>
        <p:nvSpPr>
          <p:cNvPr id="9" name="图片占位符 8"/>
          <p:cNvSpPr>
            <a:spLocks noGrp="1"/>
          </p:cNvSpPr>
          <p:nvPr>
            <p:ph type="pic" sz="quarter" idx="10"/>
          </p:nvPr>
        </p:nvSpPr>
        <p:spPr>
          <a:xfrm>
            <a:off x="0" y="3429000"/>
            <a:ext cx="12192000" cy="3429000"/>
          </a:xfrm>
          <a:custGeom>
            <a:avLst/>
            <a:gdLst>
              <a:gd name="connsiteX0" fmla="*/ 0 w 12192000"/>
              <a:gd name="connsiteY0" fmla="*/ 0 h 3429000"/>
              <a:gd name="connsiteX1" fmla="*/ 12192000 w 12192000"/>
              <a:gd name="connsiteY1" fmla="*/ 0 h 3429000"/>
              <a:gd name="connsiteX2" fmla="*/ 12192000 w 12192000"/>
              <a:gd name="connsiteY2" fmla="*/ 3429000 h 3429000"/>
              <a:gd name="connsiteX3" fmla="*/ 0 w 12192000"/>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12192000" h="3429000">
                <a:moveTo>
                  <a:pt x="0" y="0"/>
                </a:moveTo>
                <a:lnTo>
                  <a:pt x="12192000" y="0"/>
                </a:lnTo>
                <a:lnTo>
                  <a:pt x="12192000" y="3429000"/>
                </a:lnTo>
                <a:lnTo>
                  <a:pt x="0" y="3429000"/>
                </a:lnTo>
                <a:close/>
              </a:path>
            </a:pathLst>
          </a:custGeom>
        </p:spPr>
        <p:txBody>
          <a:bodyPr wrap="square">
            <a:noAutofit/>
          </a:bodyPr>
          <a:lstStyle/>
          <a:p>
            <a:endParaRPr lang="zh-CN" altLang="en-US"/>
          </a:p>
        </p:txBody>
      </p:sp>
    </p:spTree>
    <p:extLst>
      <p:ext uri="{BB962C8B-B14F-4D97-AF65-F5344CB8AC3E}">
        <p14:creationId xmlns:p14="http://schemas.microsoft.com/office/powerpoint/2010/main" val="1141397246"/>
      </p:ext>
    </p:extLst>
  </p:cSld>
  <p:clrMapOvr>
    <a:masterClrMapping/>
  </p:clrMapOvr>
  <p:transition>
    <p:strips dir="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
  <p:cSld name="标题幻灯片">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047AB610-849C-49F1-8FCF-B94225760611}"/>
              </a:ext>
            </a:extLst>
          </p:cNvPr>
          <p:cNvGrpSpPr>
            <a:grpSpLocks/>
          </p:cNvGrpSpPr>
          <p:nvPr/>
        </p:nvGrpSpPr>
        <p:grpSpPr bwMode="auto">
          <a:xfrm>
            <a:off x="1" y="2438401"/>
            <a:ext cx="12012084" cy="1052513"/>
            <a:chOff x="0" y="1536"/>
            <a:chExt cx="5675" cy="663"/>
          </a:xfrm>
        </p:grpSpPr>
        <p:grpSp>
          <p:nvGrpSpPr>
            <p:cNvPr id="5" name="Group 3">
              <a:extLst>
                <a:ext uri="{FF2B5EF4-FFF2-40B4-BE49-F238E27FC236}">
                  <a16:creationId xmlns:a16="http://schemas.microsoft.com/office/drawing/2014/main" id="{D3135832-AC3F-4F8A-9B50-AC5C4EB59FB3}"/>
                </a:ext>
              </a:extLst>
            </p:cNvPr>
            <p:cNvGrpSpPr>
              <a:grpSpLocks/>
            </p:cNvGrpSpPr>
            <p:nvPr/>
          </p:nvGrpSpPr>
          <p:grpSpPr bwMode="auto">
            <a:xfrm>
              <a:off x="183" y="1604"/>
              <a:ext cx="448" cy="299"/>
              <a:chOff x="720" y="336"/>
              <a:chExt cx="624" cy="432"/>
            </a:xfrm>
          </p:grpSpPr>
          <p:sp>
            <p:nvSpPr>
              <p:cNvPr id="12" name="Rectangle 4">
                <a:extLst>
                  <a:ext uri="{FF2B5EF4-FFF2-40B4-BE49-F238E27FC236}">
                    <a16:creationId xmlns:a16="http://schemas.microsoft.com/office/drawing/2014/main" id="{FD55D10A-71C8-42E8-BAE4-6F1C80DF5603}"/>
                  </a:ext>
                </a:extLst>
              </p:cNvPr>
              <p:cNvSpPr>
                <a:spLocks noChangeArrowheads="1"/>
              </p:cNvSpPr>
              <p:nvPr/>
            </p:nvSpPr>
            <p:spPr bwMode="auto">
              <a:xfrm>
                <a:off x="720" y="336"/>
                <a:ext cx="384" cy="432"/>
              </a:xfrm>
              <a:prstGeom prst="rect">
                <a:avLst/>
              </a:prstGeom>
              <a:solidFill>
                <a:schemeClr val="folHlink"/>
              </a:solidFill>
              <a:ln>
                <a:noFill/>
              </a:ln>
              <a:effectLst/>
            </p:spPr>
            <p:txBody>
              <a:bodyPr wrap="none" anchor="ct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eaLnBrk="1" hangingPunct="1">
                  <a:defRPr/>
                </a:pPr>
                <a:endParaRPr lang="zh-CN" altLang="en-US" sz="2400"/>
              </a:p>
            </p:txBody>
          </p:sp>
          <p:sp>
            <p:nvSpPr>
              <p:cNvPr id="13" name="Rectangle 5">
                <a:extLst>
                  <a:ext uri="{FF2B5EF4-FFF2-40B4-BE49-F238E27FC236}">
                    <a16:creationId xmlns:a16="http://schemas.microsoft.com/office/drawing/2014/main" id="{FC0492A0-01A2-47CB-91FF-65D3023D825C}"/>
                  </a:ext>
                </a:extLst>
              </p:cNvPr>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a:noFill/>
              </a:ln>
              <a:effectLst/>
            </p:spPr>
            <p:txBody>
              <a:bodyPr wrap="none" anchor="ct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eaLnBrk="1" hangingPunct="1">
                  <a:defRPr/>
                </a:pPr>
                <a:endParaRPr lang="zh-CN" altLang="en-US" sz="2400"/>
              </a:p>
            </p:txBody>
          </p:sp>
        </p:grpSp>
        <p:grpSp>
          <p:nvGrpSpPr>
            <p:cNvPr id="6" name="Group 6">
              <a:extLst>
                <a:ext uri="{FF2B5EF4-FFF2-40B4-BE49-F238E27FC236}">
                  <a16:creationId xmlns:a16="http://schemas.microsoft.com/office/drawing/2014/main" id="{0582C431-81D0-4D2C-BDD2-499DCB86ED5A}"/>
                </a:ext>
              </a:extLst>
            </p:cNvPr>
            <p:cNvGrpSpPr>
              <a:grpSpLocks/>
            </p:cNvGrpSpPr>
            <p:nvPr/>
          </p:nvGrpSpPr>
          <p:grpSpPr bwMode="auto">
            <a:xfrm>
              <a:off x="261" y="1870"/>
              <a:ext cx="465" cy="299"/>
              <a:chOff x="912" y="2640"/>
              <a:chExt cx="672" cy="432"/>
            </a:xfrm>
          </p:grpSpPr>
          <p:sp>
            <p:nvSpPr>
              <p:cNvPr id="10" name="Rectangle 7">
                <a:extLst>
                  <a:ext uri="{FF2B5EF4-FFF2-40B4-BE49-F238E27FC236}">
                    <a16:creationId xmlns:a16="http://schemas.microsoft.com/office/drawing/2014/main" id="{9A4A4094-97BB-4D0D-A55C-C76A786319B1}"/>
                  </a:ext>
                </a:extLst>
              </p:cNvPr>
              <p:cNvSpPr>
                <a:spLocks noChangeArrowheads="1"/>
              </p:cNvSpPr>
              <p:nvPr/>
            </p:nvSpPr>
            <p:spPr bwMode="auto">
              <a:xfrm>
                <a:off x="912" y="2640"/>
                <a:ext cx="384" cy="432"/>
              </a:xfrm>
              <a:prstGeom prst="rect">
                <a:avLst/>
              </a:prstGeom>
              <a:solidFill>
                <a:schemeClr val="accent2"/>
              </a:solidFill>
              <a:ln>
                <a:noFill/>
              </a:ln>
              <a:effectLst/>
            </p:spPr>
            <p:txBody>
              <a:bodyPr wrap="none" anchor="ct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eaLnBrk="1" hangingPunct="1">
                  <a:defRPr/>
                </a:pPr>
                <a:endParaRPr lang="zh-CN" altLang="en-US" sz="2400"/>
              </a:p>
            </p:txBody>
          </p:sp>
          <p:sp>
            <p:nvSpPr>
              <p:cNvPr id="11" name="Rectangle 8">
                <a:extLst>
                  <a:ext uri="{FF2B5EF4-FFF2-40B4-BE49-F238E27FC236}">
                    <a16:creationId xmlns:a16="http://schemas.microsoft.com/office/drawing/2014/main" id="{C77A5B23-33E2-4156-8690-CF14FD56C5AA}"/>
                  </a:ext>
                </a:extLst>
              </p:cNvPr>
              <p:cNvSpPr>
                <a:spLocks noChangeArrowheads="1"/>
              </p:cNvSpPr>
              <p:nvPr/>
            </p:nvSpPr>
            <p:spPr bwMode="auto">
              <a:xfrm>
                <a:off x="1249" y="2640"/>
                <a:ext cx="335" cy="432"/>
              </a:xfrm>
              <a:prstGeom prst="rect">
                <a:avLst/>
              </a:prstGeom>
              <a:gradFill rotWithShape="0">
                <a:gsLst>
                  <a:gs pos="0">
                    <a:schemeClr val="accent2"/>
                  </a:gs>
                  <a:gs pos="100000">
                    <a:schemeClr val="bg1"/>
                  </a:gs>
                </a:gsLst>
                <a:lin ang="0" scaled="1"/>
              </a:gradFill>
              <a:ln>
                <a:noFill/>
              </a:ln>
              <a:effectLst/>
            </p:spPr>
            <p:txBody>
              <a:bodyPr wrap="none" anchor="ct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eaLnBrk="1" hangingPunct="1">
                  <a:defRPr/>
                </a:pPr>
                <a:endParaRPr lang="zh-CN" altLang="en-US" sz="2400"/>
              </a:p>
            </p:txBody>
          </p:sp>
        </p:grpSp>
        <p:sp>
          <p:nvSpPr>
            <p:cNvPr id="7" name="Rectangle 9">
              <a:extLst>
                <a:ext uri="{FF2B5EF4-FFF2-40B4-BE49-F238E27FC236}">
                  <a16:creationId xmlns:a16="http://schemas.microsoft.com/office/drawing/2014/main" id="{46B3A7C6-3681-4E89-A0E9-97BCD4893B04}"/>
                </a:ext>
              </a:extLst>
            </p:cNvPr>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a:noFill/>
            </a:ln>
            <a:effectLst/>
          </p:spPr>
          <p:txBody>
            <a:bodyPr wrap="none" anchor="ct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eaLnBrk="1" hangingPunct="1">
                <a:defRPr/>
              </a:pPr>
              <a:endParaRPr lang="zh-CN" altLang="en-US" sz="2400"/>
            </a:p>
          </p:txBody>
        </p:sp>
        <p:sp>
          <p:nvSpPr>
            <p:cNvPr id="8" name="Rectangle 10">
              <a:extLst>
                <a:ext uri="{FF2B5EF4-FFF2-40B4-BE49-F238E27FC236}">
                  <a16:creationId xmlns:a16="http://schemas.microsoft.com/office/drawing/2014/main" id="{9A553AEA-1FF1-4ACC-AD69-3B6BB4C802F0}"/>
                </a:ext>
              </a:extLst>
            </p:cNvPr>
            <p:cNvSpPr>
              <a:spLocks noChangeArrowheads="1"/>
            </p:cNvSpPr>
            <p:nvPr/>
          </p:nvSpPr>
          <p:spPr bwMode="auto">
            <a:xfrm>
              <a:off x="400" y="1536"/>
              <a:ext cx="20" cy="663"/>
            </a:xfrm>
            <a:prstGeom prst="rect">
              <a:avLst/>
            </a:prstGeom>
            <a:solidFill>
              <a:schemeClr val="bg2"/>
            </a:solidFill>
            <a:ln>
              <a:noFill/>
            </a:ln>
            <a:effectLst/>
          </p:spPr>
          <p:txBody>
            <a:bodyPr wrap="none" anchor="ct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eaLnBrk="1" hangingPunct="1">
                <a:defRPr/>
              </a:pPr>
              <a:endParaRPr lang="zh-CN" altLang="en-US" sz="2400"/>
            </a:p>
          </p:txBody>
        </p:sp>
        <p:sp>
          <p:nvSpPr>
            <p:cNvPr id="9" name="Rectangle 11">
              <a:extLst>
                <a:ext uri="{FF2B5EF4-FFF2-40B4-BE49-F238E27FC236}">
                  <a16:creationId xmlns:a16="http://schemas.microsoft.com/office/drawing/2014/main" id="{553B16E5-0F9F-43AD-A72E-F6378823DCCD}"/>
                </a:ext>
              </a:extLst>
            </p:cNvPr>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a:noFill/>
            </a:ln>
            <a:effectLst/>
          </p:spPr>
          <p:txBody>
            <a:bodyPr wrap="none" anchor="ctr"/>
            <a:lstStyle>
              <a:lvl1pPr eaLnBrk="0" hangingPunct="0">
                <a:defRPr kumimoji="1" sz="2400">
                  <a:solidFill>
                    <a:schemeClr val="tx1"/>
                  </a:solidFill>
                  <a:latin typeface="Tahoma" panose="020B0604030504040204" pitchFamily="34" charset="0"/>
                  <a:ea typeface="宋体" panose="02010600030101010101" pitchFamily="2" charset="-122"/>
                </a:defRPr>
              </a:lvl1pPr>
              <a:lvl2pPr marL="742950" indent="-285750" eaLnBrk="0" hangingPunct="0">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defRPr kumimoji="1" sz="2400">
                  <a:solidFill>
                    <a:schemeClr val="tx1"/>
                  </a:solidFill>
                  <a:latin typeface="Tahoma" panose="020B0604030504040204" pitchFamily="34" charset="0"/>
                  <a:ea typeface="宋体" panose="02010600030101010101" pitchFamily="2" charset="-122"/>
                </a:defRPr>
              </a:lvl3pPr>
              <a:lvl4pPr marL="1600200" indent="-228600" eaLnBrk="0" hangingPunct="0">
                <a:defRPr kumimoji="1" sz="2400">
                  <a:solidFill>
                    <a:schemeClr val="tx1"/>
                  </a:solidFill>
                  <a:latin typeface="Tahoma" panose="020B0604030504040204" pitchFamily="34" charset="0"/>
                  <a:ea typeface="宋体" panose="02010600030101010101" pitchFamily="2" charset="-122"/>
                </a:defRPr>
              </a:lvl4pPr>
              <a:lvl5pPr marL="2057400" indent="-228600" eaLnBrk="0" hangingPunct="0">
                <a:defRPr kumimoji="1" sz="24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ahoma" panose="020B0604030504040204" pitchFamily="34" charset="0"/>
                  <a:ea typeface="宋体" panose="02010600030101010101" pitchFamily="2" charset="-122"/>
                </a:defRPr>
              </a:lvl9pPr>
            </a:lstStyle>
            <a:p>
              <a:pPr eaLnBrk="1" hangingPunct="1">
                <a:defRPr/>
              </a:pPr>
              <a:endParaRPr lang="zh-CN" altLang="en-US" sz="2400"/>
            </a:p>
          </p:txBody>
        </p:sp>
      </p:grpSp>
      <p:sp>
        <p:nvSpPr>
          <p:cNvPr id="81932" name="Rectangle 12"/>
          <p:cNvSpPr>
            <a:spLocks noGrp="1" noChangeArrowheads="1"/>
          </p:cNvSpPr>
          <p:nvPr>
            <p:ph type="ctrTitle"/>
          </p:nvPr>
        </p:nvSpPr>
        <p:spPr>
          <a:xfrm>
            <a:off x="1320800" y="1828800"/>
            <a:ext cx="10363200" cy="1143000"/>
          </a:xfrm>
        </p:spPr>
        <p:txBody>
          <a:bodyPr/>
          <a:lstStyle>
            <a:lvl1pPr>
              <a:defRPr/>
            </a:lvl1pPr>
          </a:lstStyle>
          <a:p>
            <a:pPr lvl="0"/>
            <a:r>
              <a:rPr lang="zh-CN" altLang="en-US" noProof="0"/>
              <a:t>单击此处编辑母版标题样式</a:t>
            </a:r>
          </a:p>
        </p:txBody>
      </p:sp>
      <p:sp>
        <p:nvSpPr>
          <p:cNvPr id="81933" name="Rectangle 13"/>
          <p:cNvSpPr>
            <a:spLocks noGrp="1" noChangeArrowheads="1"/>
          </p:cNvSpPr>
          <p:nvPr>
            <p:ph type="subTitle" idx="1"/>
          </p:nvPr>
        </p:nvSpPr>
        <p:spPr>
          <a:xfrm>
            <a:off x="1828800" y="3886200"/>
            <a:ext cx="8534400" cy="1752600"/>
          </a:xfrm>
        </p:spPr>
        <p:txBody>
          <a:bodyPr/>
          <a:lstStyle>
            <a:lvl1pPr marL="0" indent="0" algn="ctr">
              <a:buFont typeface="Wingdings" panose="05000000000000000000" pitchFamily="2" charset="2"/>
              <a:buNone/>
              <a:defRPr/>
            </a:lvl1pPr>
          </a:lstStyle>
          <a:p>
            <a:pPr lvl="0"/>
            <a:r>
              <a:rPr lang="zh-CN" altLang="en-US" noProof="0"/>
              <a:t>单击此处编辑母版副标题样式</a:t>
            </a:r>
          </a:p>
        </p:txBody>
      </p:sp>
      <p:sp>
        <p:nvSpPr>
          <p:cNvPr id="14" name="Rectangle 14">
            <a:extLst>
              <a:ext uri="{FF2B5EF4-FFF2-40B4-BE49-F238E27FC236}">
                <a16:creationId xmlns:a16="http://schemas.microsoft.com/office/drawing/2014/main" id="{4B92FED6-2FD3-4096-895E-E6835D49F177}"/>
              </a:ext>
            </a:extLst>
          </p:cNvPr>
          <p:cNvSpPr>
            <a:spLocks noGrp="1" noChangeArrowheads="1"/>
          </p:cNvSpPr>
          <p:nvPr>
            <p:ph type="dt" sz="half" idx="10"/>
          </p:nvPr>
        </p:nvSpPr>
        <p:spPr>
          <a:xfrm>
            <a:off x="1320800" y="6248400"/>
            <a:ext cx="2540000" cy="457200"/>
          </a:xfrm>
        </p:spPr>
        <p:txBody>
          <a:bodyPr/>
          <a:lstStyle>
            <a:lvl1pPr>
              <a:defRPr>
                <a:solidFill>
                  <a:schemeClr val="bg2"/>
                </a:solidFill>
              </a:defRPr>
            </a:lvl1pPr>
          </a:lstStyle>
          <a:p>
            <a:pPr>
              <a:defRPr/>
            </a:pPr>
            <a:endParaRPr lang="en-US" altLang="zh-CN"/>
          </a:p>
        </p:txBody>
      </p:sp>
      <p:sp>
        <p:nvSpPr>
          <p:cNvPr id="15" name="Rectangle 15">
            <a:extLst>
              <a:ext uri="{FF2B5EF4-FFF2-40B4-BE49-F238E27FC236}">
                <a16:creationId xmlns:a16="http://schemas.microsoft.com/office/drawing/2014/main" id="{A54499E1-D5D1-44B5-9170-246863AE8571}"/>
              </a:ext>
            </a:extLst>
          </p:cNvPr>
          <p:cNvSpPr>
            <a:spLocks noGrp="1" noChangeArrowheads="1"/>
          </p:cNvSpPr>
          <p:nvPr>
            <p:ph type="ftr" sz="quarter" idx="11"/>
          </p:nvPr>
        </p:nvSpPr>
        <p:spPr>
          <a:xfrm>
            <a:off x="4572000" y="6248400"/>
            <a:ext cx="3860800" cy="457200"/>
          </a:xfrm>
        </p:spPr>
        <p:txBody>
          <a:bodyPr/>
          <a:lstStyle>
            <a:lvl1pPr>
              <a:defRPr>
                <a:solidFill>
                  <a:schemeClr val="bg2"/>
                </a:solidFill>
              </a:defRPr>
            </a:lvl1pPr>
          </a:lstStyle>
          <a:p>
            <a:pPr>
              <a:defRPr/>
            </a:pPr>
            <a:endParaRPr lang="en-US" altLang="zh-CN"/>
          </a:p>
        </p:txBody>
      </p:sp>
      <p:sp>
        <p:nvSpPr>
          <p:cNvPr id="16" name="Rectangle 16">
            <a:extLst>
              <a:ext uri="{FF2B5EF4-FFF2-40B4-BE49-F238E27FC236}">
                <a16:creationId xmlns:a16="http://schemas.microsoft.com/office/drawing/2014/main" id="{957090AA-BF8E-495E-9C38-DFF76A56B978}"/>
              </a:ext>
            </a:extLst>
          </p:cNvPr>
          <p:cNvSpPr>
            <a:spLocks noGrp="1" noChangeArrowheads="1"/>
          </p:cNvSpPr>
          <p:nvPr>
            <p:ph type="sldNum" sz="quarter" idx="12"/>
          </p:nvPr>
        </p:nvSpPr>
        <p:spPr>
          <a:xfrm>
            <a:off x="9144000" y="6248400"/>
            <a:ext cx="2540000" cy="457200"/>
          </a:xfrm>
        </p:spPr>
        <p:txBody>
          <a:bodyPr/>
          <a:lstStyle>
            <a:lvl1pPr>
              <a:defRPr smtClean="0">
                <a:solidFill>
                  <a:schemeClr val="bg2"/>
                </a:solidFill>
              </a:defRPr>
            </a:lvl1pPr>
          </a:lstStyle>
          <a:p>
            <a:pPr>
              <a:defRPr/>
            </a:pPr>
            <a:fld id="{14DBE808-94DD-4203-8FD6-FBDE5C52F75A}" type="slidenum">
              <a:rPr lang="zh-CN" altLang="en-US"/>
              <a:pPr>
                <a:defRPr/>
              </a:pPr>
              <a:t>‹#›</a:t>
            </a:fld>
            <a:endParaRPr lang="zh-CN" altLang="en-US"/>
          </a:p>
        </p:txBody>
      </p:sp>
    </p:spTree>
    <p:extLst>
      <p:ext uri="{BB962C8B-B14F-4D97-AF65-F5344CB8AC3E}">
        <p14:creationId xmlns:p14="http://schemas.microsoft.com/office/powerpoint/2010/main" val="301240797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文本框 1"/>
          <p:cNvSpPr txBox="1"/>
          <p:nvPr userDrawn="1"/>
        </p:nvSpPr>
        <p:spPr>
          <a:xfrm>
            <a:off x="4318000" y="2971800"/>
            <a:ext cx="3556000" cy="229870"/>
          </a:xfrm>
          <a:prstGeom prst="rect">
            <a:avLst/>
          </a:prstGeom>
          <a:noFill/>
        </p:spPr>
        <p:txBody>
          <a:bodyPr wrap="square" rtlCol="0">
            <a:spAutoFit/>
          </a:bodyPr>
          <a:lstStyle/>
          <a:p>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感谢您下载包图网平台上提供的</a:t>
            </a:r>
            <a:r>
              <a:rPr lang="en-US" altLang="zh-CN" sz="300" dirty="0">
                <a:solidFill>
                  <a:schemeClr val="bg1">
                    <a:alpha val="0"/>
                  </a:schemeClr>
                </a:solidFill>
                <a:latin typeface="微软雅黑" panose="020B0503020204020204" pitchFamily="34" charset="-122"/>
                <a:ea typeface="微软雅黑" panose="020B0503020204020204" pitchFamily="34" charset="-122"/>
                <a:sym typeface="+mn-ea"/>
              </a:rPr>
              <a:t>PPT</a:t>
            </a:r>
            <a:r>
              <a:rPr lang="zh-CN" altLang="en-US" sz="300" dirty="0">
                <a:solidFill>
                  <a:schemeClr val="bg1">
                    <a:alpha val="0"/>
                  </a:schemeClr>
                </a:solidFill>
                <a:latin typeface="微软雅黑" panose="020B0503020204020204" pitchFamily="34" charset="-122"/>
                <a:ea typeface="微软雅黑" panose="020B0503020204020204" pitchFamily="34" charset="-122"/>
                <a:sym typeface="+mn-ea"/>
              </a:rPr>
              <a:t>作品，为了您和包图网以及原创作者的利益，请勿复制、传播、销售，否则将承担法律责任！包图网将对作品进行维权，按照传播下载次数进行十倍的索取赔偿！</a:t>
            </a:r>
          </a:p>
          <a:p>
            <a:r>
              <a:rPr lang="en-US" altLang="zh-CN" sz="600" dirty="0">
                <a:solidFill>
                  <a:schemeClr val="bg1">
                    <a:alpha val="0"/>
                  </a:schemeClr>
                </a:solidFill>
                <a:latin typeface="微软雅黑" panose="020B0503020204020204" pitchFamily="34" charset="-122"/>
                <a:ea typeface="微软雅黑" panose="020B0503020204020204" pitchFamily="34" charset="-122"/>
                <a:sym typeface="+mn-ea"/>
              </a:rPr>
              <a:t>ibaotu.com</a:t>
            </a:r>
          </a:p>
        </p:txBody>
      </p:sp>
    </p:spTree>
    <p:extLst>
      <p:ext uri="{BB962C8B-B14F-4D97-AF65-F5344CB8AC3E}">
        <p14:creationId xmlns:p14="http://schemas.microsoft.com/office/powerpoint/2010/main" val="35320769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4" r:id="rId3"/>
    <p:sldLayoutId id="2147483667" r:id="rId4"/>
    <p:sldLayoutId id="2147483671" r:id="rId5"/>
    <p:sldLayoutId id="2147483690" r:id="rId6"/>
  </p:sldLayoutIdLst>
  <p:transition>
    <p:strips dir="ru"/>
  </p:transition>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AA91DE87-3AD7-4915-83BD-FE08B7EB5C63}"/>
              </a:ext>
            </a:extLst>
          </p:cNvPr>
          <p:cNvSpPr>
            <a:spLocks noGrp="1"/>
          </p:cNvSpPr>
          <p:nvPr>
            <p:ph type="title"/>
          </p:nvPr>
        </p:nvSpPr>
        <p:spPr bwMode="auto">
          <a:xfrm>
            <a:off x="609600" y="115889"/>
            <a:ext cx="10972800" cy="865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a:extLst>
              <a:ext uri="{FF2B5EF4-FFF2-40B4-BE49-F238E27FC236}">
                <a16:creationId xmlns:a16="http://schemas.microsoft.com/office/drawing/2014/main" id="{86693DF9-E1A0-42D9-852F-928D1B30FBEE}"/>
              </a:ext>
            </a:extLst>
          </p:cNvPr>
          <p:cNvSpPr>
            <a:spLocks noGrp="1"/>
          </p:cNvSpPr>
          <p:nvPr>
            <p:ph type="body" idx="1"/>
          </p:nvPr>
        </p:nvSpPr>
        <p:spPr bwMode="auto">
          <a:xfrm>
            <a:off x="609600" y="1196975"/>
            <a:ext cx="10972800" cy="4929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p:txBody>
      </p:sp>
      <p:sp>
        <p:nvSpPr>
          <p:cNvPr id="4" name="日期占位符 3">
            <a:extLst>
              <a:ext uri="{FF2B5EF4-FFF2-40B4-BE49-F238E27FC236}">
                <a16:creationId xmlns:a16="http://schemas.microsoft.com/office/drawing/2014/main" id="{2F7C4A62-E5FC-4E77-879C-C5B01691B842}"/>
              </a:ext>
            </a:extLst>
          </p:cNvPr>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C0EB3810-CEFD-4463-8A35-0BEB6DB16819}" type="datetime1">
              <a:rPr lang="zh-CN" altLang="en-US"/>
              <a:pPr>
                <a:defRPr/>
              </a:pPr>
              <a:t>2021/3/6</a:t>
            </a:fld>
            <a:endParaRPr lang="zh-CN" altLang="en-US"/>
          </a:p>
        </p:txBody>
      </p:sp>
      <p:sp>
        <p:nvSpPr>
          <p:cNvPr id="5" name="页脚占位符 4">
            <a:extLst>
              <a:ext uri="{FF2B5EF4-FFF2-40B4-BE49-F238E27FC236}">
                <a16:creationId xmlns:a16="http://schemas.microsoft.com/office/drawing/2014/main" id="{DCA38C72-7DF6-4C7E-9649-A0F108260CA0}"/>
              </a:ext>
            </a:extLst>
          </p:cNvPr>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zh-CN" altLang="en-US"/>
          </a:p>
        </p:txBody>
      </p:sp>
      <p:sp>
        <p:nvSpPr>
          <p:cNvPr id="6" name="灯片编号占位符 5">
            <a:extLst>
              <a:ext uri="{FF2B5EF4-FFF2-40B4-BE49-F238E27FC236}">
                <a16:creationId xmlns:a16="http://schemas.microsoft.com/office/drawing/2014/main" id="{33278D3C-1DD3-49D0-A4C2-23C333457B82}"/>
              </a:ext>
            </a:extLst>
          </p:cNvPr>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9F1414FD-A8F2-4FE3-BBB3-C6A3B96A5D6A}" type="slidenum">
              <a:rPr lang="zh-CN" altLang="en-US"/>
              <a:pPr/>
              <a:t>‹#›</a:t>
            </a:fld>
            <a:endParaRPr lang="zh-CN" altLang="en-US"/>
          </a:p>
        </p:txBody>
      </p:sp>
    </p:spTree>
    <p:extLst>
      <p:ext uri="{BB962C8B-B14F-4D97-AF65-F5344CB8AC3E}">
        <p14:creationId xmlns:p14="http://schemas.microsoft.com/office/powerpoint/2010/main" val="895576630"/>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89" r:id="rId3"/>
    <p:sldLayoutId id="2147483691" r:id="rId4"/>
  </p:sldLayoutIdLst>
  <p:transition>
    <p:strips dir="ru"/>
  </p:transition>
  <p:hf hdr="0" dt="0"/>
  <p:txStyles>
    <p:titleStyle>
      <a:lvl1pPr algn="ctr" rtl="0" eaLnBrk="0" fontAlgn="base" hangingPunct="0">
        <a:spcBef>
          <a:spcPct val="0"/>
        </a:spcBef>
        <a:spcAft>
          <a:spcPct val="0"/>
        </a:spcAft>
        <a:defRPr sz="4400" b="1" kern="1200">
          <a:solidFill>
            <a:srgbClr val="333399"/>
          </a:solidFill>
          <a:effectLst>
            <a:outerShdw blurRad="38100" dist="38100" dir="2700000" algn="tl">
              <a:srgbClr val="000000">
                <a:alpha val="43137"/>
              </a:srgbClr>
            </a:outerShdw>
          </a:effectLst>
          <a:latin typeface="华文新魏" panose="02010800040101010101" pitchFamily="2" charset="-122"/>
          <a:ea typeface="华文新魏" panose="02010800040101010101" pitchFamily="2" charset="-122"/>
          <a:cs typeface="+mj-cs"/>
        </a:defRPr>
      </a:lvl1pPr>
      <a:lvl2pPr algn="ctr" rtl="0" eaLnBrk="0" fontAlgn="base" hangingPunct="0">
        <a:spcBef>
          <a:spcPct val="0"/>
        </a:spcBef>
        <a:spcAft>
          <a:spcPct val="0"/>
        </a:spcAft>
        <a:defRPr sz="4400" b="1">
          <a:solidFill>
            <a:srgbClr val="333399"/>
          </a:solidFill>
          <a:latin typeface="华文新魏" pitchFamily="2" charset="-122"/>
          <a:ea typeface="华文新魏" pitchFamily="2" charset="-122"/>
        </a:defRPr>
      </a:lvl2pPr>
      <a:lvl3pPr algn="ctr" rtl="0" eaLnBrk="0" fontAlgn="base" hangingPunct="0">
        <a:spcBef>
          <a:spcPct val="0"/>
        </a:spcBef>
        <a:spcAft>
          <a:spcPct val="0"/>
        </a:spcAft>
        <a:defRPr sz="4400" b="1">
          <a:solidFill>
            <a:srgbClr val="333399"/>
          </a:solidFill>
          <a:latin typeface="华文新魏" pitchFamily="2" charset="-122"/>
          <a:ea typeface="华文新魏" pitchFamily="2" charset="-122"/>
        </a:defRPr>
      </a:lvl3pPr>
      <a:lvl4pPr algn="ctr" rtl="0" eaLnBrk="0" fontAlgn="base" hangingPunct="0">
        <a:spcBef>
          <a:spcPct val="0"/>
        </a:spcBef>
        <a:spcAft>
          <a:spcPct val="0"/>
        </a:spcAft>
        <a:defRPr sz="4400" b="1">
          <a:solidFill>
            <a:srgbClr val="333399"/>
          </a:solidFill>
          <a:latin typeface="华文新魏" pitchFamily="2" charset="-122"/>
          <a:ea typeface="华文新魏" pitchFamily="2" charset="-122"/>
        </a:defRPr>
      </a:lvl4pPr>
      <a:lvl5pPr algn="ctr" rtl="0" eaLnBrk="0" fontAlgn="base" hangingPunct="0">
        <a:spcBef>
          <a:spcPct val="0"/>
        </a:spcBef>
        <a:spcAft>
          <a:spcPct val="0"/>
        </a:spcAft>
        <a:defRPr sz="4400" b="1">
          <a:solidFill>
            <a:srgbClr val="333399"/>
          </a:solidFill>
          <a:latin typeface="华文新魏" pitchFamily="2" charset="-122"/>
          <a:ea typeface="华文新魏" pitchFamily="2" charset="-122"/>
        </a:defRPr>
      </a:lvl5pPr>
      <a:lvl6pPr marL="457200" algn="ctr" rtl="0" fontAlgn="base">
        <a:spcBef>
          <a:spcPct val="0"/>
        </a:spcBef>
        <a:spcAft>
          <a:spcPct val="0"/>
        </a:spcAft>
        <a:defRPr sz="4000">
          <a:solidFill>
            <a:schemeClr val="tx1"/>
          </a:solidFill>
          <a:latin typeface="黑体" pitchFamily="49" charset="-122"/>
          <a:ea typeface="黑体" pitchFamily="49" charset="-122"/>
        </a:defRPr>
      </a:lvl6pPr>
      <a:lvl7pPr marL="914400" algn="ctr" rtl="0" fontAlgn="base">
        <a:spcBef>
          <a:spcPct val="0"/>
        </a:spcBef>
        <a:spcAft>
          <a:spcPct val="0"/>
        </a:spcAft>
        <a:defRPr sz="4000">
          <a:solidFill>
            <a:schemeClr val="tx1"/>
          </a:solidFill>
          <a:latin typeface="黑体" pitchFamily="49" charset="-122"/>
          <a:ea typeface="黑体" pitchFamily="49" charset="-122"/>
        </a:defRPr>
      </a:lvl7pPr>
      <a:lvl8pPr marL="1371600" algn="ctr" rtl="0" fontAlgn="base">
        <a:spcBef>
          <a:spcPct val="0"/>
        </a:spcBef>
        <a:spcAft>
          <a:spcPct val="0"/>
        </a:spcAft>
        <a:defRPr sz="4000">
          <a:solidFill>
            <a:schemeClr val="tx1"/>
          </a:solidFill>
          <a:latin typeface="黑体" pitchFamily="49" charset="-122"/>
          <a:ea typeface="黑体" pitchFamily="49" charset="-122"/>
        </a:defRPr>
      </a:lvl8pPr>
      <a:lvl9pPr marL="1828800" algn="ctr" rtl="0" fontAlgn="base">
        <a:spcBef>
          <a:spcPct val="0"/>
        </a:spcBef>
        <a:spcAft>
          <a:spcPct val="0"/>
        </a:spcAft>
        <a:defRPr sz="4000">
          <a:solidFill>
            <a:schemeClr val="tx1"/>
          </a:solidFill>
          <a:latin typeface="黑体" pitchFamily="49" charset="-122"/>
          <a:ea typeface="黑体" pitchFamily="49" charset="-122"/>
        </a:defRPr>
      </a:lvl9pPr>
    </p:titleStyle>
    <p:bodyStyle>
      <a:lvl1pPr marL="342900" indent="-342900" algn="l" rtl="0" eaLnBrk="0" fontAlgn="base" hangingPunct="0">
        <a:spcBef>
          <a:spcPct val="0"/>
        </a:spcBef>
        <a:spcAft>
          <a:spcPct val="0"/>
        </a:spcAft>
        <a:buFont typeface="Wingdings" panose="05000000000000000000" pitchFamily="2" charset="2"/>
        <a:buChar char="F"/>
        <a:defRPr lang="zh-CN" altLang="en-US" sz="3200" kern="1200" dirty="0">
          <a:solidFill>
            <a:schemeClr val="tx1"/>
          </a:solidFill>
          <a:latin typeface="黑体" pitchFamily="2" charset="-122"/>
          <a:ea typeface="黑体" pitchFamily="2" charset="-122"/>
          <a:cs typeface="+mn-cs"/>
        </a:defRPr>
      </a:lvl1pPr>
      <a:lvl2pPr marL="742950" indent="-285750" algn="l" rtl="0" eaLnBrk="0" fontAlgn="base" hangingPunct="0">
        <a:spcBef>
          <a:spcPct val="20000"/>
        </a:spcBef>
        <a:spcAft>
          <a:spcPct val="0"/>
        </a:spcAft>
        <a:buClr>
          <a:srgbClr val="FF0000"/>
        </a:buClr>
        <a:buFont typeface="Arial" panose="020B0604020202020204" pitchFamily="34" charset="0"/>
        <a:buChar char="♥"/>
        <a:defRPr sz="2800" kern="1200">
          <a:solidFill>
            <a:schemeClr val="tx1"/>
          </a:solidFill>
          <a:latin typeface="+mn-lt"/>
          <a:ea typeface="黑体" pitchFamily="2" charset="-122"/>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黑体" pitchFamily="2" charset="-122"/>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黑体" pitchFamily="2" charset="-122"/>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黑体" pitchFamily="2"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audio" Target="../media/audio3.wav"/><Relationship Id="rId2" Type="http://schemas.openxmlformats.org/officeDocument/2006/relationships/audio" Target="../media/audio2.wav"/><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audio" Target="../media/audio1.wav"/></Relationships>
</file>

<file path=ppt/slides/_rels/slide1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6.jpg"/></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6.jp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6.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6.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图片 83"/>
          <p:cNvPicPr>
            <a:picLocks noChangeAspect="1"/>
          </p:cNvPicPr>
          <p:nvPr/>
        </p:nvPicPr>
        <p:blipFill rotWithShape="1">
          <a:blip r:embed="rId3" cstate="print">
            <a:extLst>
              <a:ext uri="{28A0092B-C50C-407E-A947-70E740481C1C}">
                <a14:useLocalDpi xmlns:a14="http://schemas.microsoft.com/office/drawing/2010/main" val="0"/>
              </a:ext>
            </a:extLst>
          </a:blip>
          <a:srcRect t="3432" r="3996" b="15542"/>
          <a:stretch/>
        </p:blipFill>
        <p:spPr>
          <a:xfrm>
            <a:off x="-2" y="247356"/>
            <a:ext cx="12192000" cy="6610644"/>
          </a:xfrm>
          <a:prstGeom prst="rect">
            <a:avLst/>
          </a:prstGeom>
        </p:spPr>
      </p:pic>
      <p:sp>
        <p:nvSpPr>
          <p:cNvPr id="15" name="矩形 14">
            <a:extLst>
              <a:ext uri="{FF2B5EF4-FFF2-40B4-BE49-F238E27FC236}">
                <a16:creationId xmlns:a16="http://schemas.microsoft.com/office/drawing/2014/main" id="{CBCE2F27-1948-4AAF-B7D2-B7B4F23C2784}"/>
              </a:ext>
            </a:extLst>
          </p:cNvPr>
          <p:cNvSpPr/>
          <p:nvPr/>
        </p:nvSpPr>
        <p:spPr>
          <a:xfrm>
            <a:off x="1449553" y="2529449"/>
            <a:ext cx="8321768" cy="707886"/>
          </a:xfrm>
          <a:prstGeom prst="rect">
            <a:avLst/>
          </a:prstGeom>
        </p:spPr>
        <p:txBody>
          <a:bodyPr wrap="square">
            <a:spAutoFit/>
            <a:scene3d>
              <a:camera prst="orthographicFront"/>
              <a:lightRig rig="threePt" dir="t"/>
            </a:scene3d>
            <a:sp3d/>
          </a:bodyPr>
          <a:lstStyle/>
          <a:p>
            <a:pPr algn="ctr"/>
            <a:r>
              <a:rPr lang="zh-CN" altLang="en-US" sz="4000" b="1" dirty="0">
                <a:latin typeface="微软雅黑" panose="020B0503020204020204" pitchFamily="34" charset="-122"/>
                <a:ea typeface="微软雅黑" panose="020B0503020204020204" pitchFamily="34" charset="-122"/>
              </a:rPr>
              <a:t>第</a:t>
            </a:r>
            <a:r>
              <a:rPr lang="en-US" altLang="zh-CN" sz="4000" b="1" dirty="0">
                <a:latin typeface="微软雅黑" panose="020B0503020204020204" pitchFamily="34" charset="-122"/>
                <a:ea typeface="微软雅黑" panose="020B0503020204020204" pitchFamily="34" charset="-122"/>
              </a:rPr>
              <a:t>10</a:t>
            </a:r>
            <a:r>
              <a:rPr lang="zh-CN" altLang="en-US" sz="4000" b="1" dirty="0">
                <a:latin typeface="微软雅黑" panose="020B0503020204020204" pitchFamily="34" charset="-122"/>
                <a:ea typeface="微软雅黑" panose="020B0503020204020204" pitchFamily="34" charset="-122"/>
              </a:rPr>
              <a:t>章　产品与品牌策略</a:t>
            </a:r>
            <a:endParaRPr lang="en-US" altLang="zh-CN" sz="4000" b="1" dirty="0">
              <a:latin typeface="微软雅黑" panose="020B0503020204020204" pitchFamily="34" charset="-122"/>
              <a:ea typeface="微软雅黑" panose="020B0503020204020204" pitchFamily="34" charset="-122"/>
            </a:endParaRPr>
          </a:p>
        </p:txBody>
      </p:sp>
      <p:pic>
        <p:nvPicPr>
          <p:cNvPr id="17" name="图片 16"/>
          <p:cNvPicPr>
            <a:picLocks noChangeAspect="1"/>
          </p:cNvPicPr>
          <p:nvPr/>
        </p:nvPicPr>
        <p:blipFill rotWithShape="1">
          <a:blip r:embed="rId4"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pic>
        <p:nvPicPr>
          <p:cNvPr id="20" name="图片 19">
            <a:extLst>
              <a:ext uri="{FF2B5EF4-FFF2-40B4-BE49-F238E27FC236}">
                <a16:creationId xmlns:a16="http://schemas.microsoft.com/office/drawing/2014/main" id="{FDC4210C-D567-44D0-A3FF-2D4085E5A97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31265" y="247356"/>
            <a:ext cx="2400071" cy="605359"/>
          </a:xfrm>
          <a:prstGeom prst="rect">
            <a:avLst/>
          </a:prstGeom>
        </p:spPr>
      </p:pic>
      <p:sp>
        <p:nvSpPr>
          <p:cNvPr id="24" name="矩形 23">
            <a:extLst>
              <a:ext uri="{FF2B5EF4-FFF2-40B4-BE49-F238E27FC236}">
                <a16:creationId xmlns:a16="http://schemas.microsoft.com/office/drawing/2014/main" id="{27B1A334-A540-425A-BB1C-438F99B26DDC}"/>
              </a:ext>
            </a:extLst>
          </p:cNvPr>
          <p:cNvSpPr/>
          <p:nvPr/>
        </p:nvSpPr>
        <p:spPr>
          <a:xfrm flipV="1">
            <a:off x="1754372" y="3438144"/>
            <a:ext cx="7230140" cy="45719"/>
          </a:xfrm>
          <a:prstGeom prst="rect">
            <a:avLst/>
          </a:prstGeom>
          <a:solidFill>
            <a:srgbClr val="1D74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52386344"/>
      </p:ext>
    </p:extLst>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grpId="0" nodeType="after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 calcmode="lin" valueType="num">
                                      <p:cBhvr>
                                        <p:cTn id="7" dur="750" fill="hold"/>
                                        <p:tgtEl>
                                          <p:spTgt spid="15"/>
                                        </p:tgtEl>
                                        <p:attrNameLst>
                                          <p:attrName>ppt_x</p:attrName>
                                        </p:attrNameLst>
                                      </p:cBhvr>
                                      <p:tavLst>
                                        <p:tav tm="0">
                                          <p:val>
                                            <p:strVal val="#ppt_x-#ppt_w/2"/>
                                          </p:val>
                                        </p:tav>
                                        <p:tav tm="100000">
                                          <p:val>
                                            <p:strVal val="#ppt_x"/>
                                          </p:val>
                                        </p:tav>
                                      </p:tavLst>
                                    </p:anim>
                                    <p:anim calcmode="lin" valueType="num">
                                      <p:cBhvr>
                                        <p:cTn id="8" dur="750" fill="hold"/>
                                        <p:tgtEl>
                                          <p:spTgt spid="15"/>
                                        </p:tgtEl>
                                        <p:attrNameLst>
                                          <p:attrName>ppt_y</p:attrName>
                                        </p:attrNameLst>
                                      </p:cBhvr>
                                      <p:tavLst>
                                        <p:tav tm="0">
                                          <p:val>
                                            <p:strVal val="#ppt_y"/>
                                          </p:val>
                                        </p:tav>
                                        <p:tav tm="100000">
                                          <p:val>
                                            <p:strVal val="#ppt_y"/>
                                          </p:val>
                                        </p:tav>
                                      </p:tavLst>
                                    </p:anim>
                                    <p:anim calcmode="lin" valueType="num">
                                      <p:cBhvr>
                                        <p:cTn id="9" dur="750" fill="hold"/>
                                        <p:tgtEl>
                                          <p:spTgt spid="15"/>
                                        </p:tgtEl>
                                        <p:attrNameLst>
                                          <p:attrName>ppt_w</p:attrName>
                                        </p:attrNameLst>
                                      </p:cBhvr>
                                      <p:tavLst>
                                        <p:tav tm="0">
                                          <p:val>
                                            <p:fltVal val="0"/>
                                          </p:val>
                                        </p:tav>
                                        <p:tav tm="100000">
                                          <p:val>
                                            <p:strVal val="#ppt_w"/>
                                          </p:val>
                                        </p:tav>
                                      </p:tavLst>
                                    </p:anim>
                                    <p:anim calcmode="lin" valueType="num">
                                      <p:cBhvr>
                                        <p:cTn id="10" dur="750" fill="hold"/>
                                        <p:tgtEl>
                                          <p:spTgt spid="1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7406" name="Group 62">
            <a:extLst>
              <a:ext uri="{FF2B5EF4-FFF2-40B4-BE49-F238E27FC236}">
                <a16:creationId xmlns:a16="http://schemas.microsoft.com/office/drawing/2014/main" id="{4F312439-DB8A-4127-AFA0-6452BBAA4534}"/>
              </a:ext>
            </a:extLst>
          </p:cNvPr>
          <p:cNvGraphicFramePr>
            <a:graphicFrameLocks noGrp="1"/>
          </p:cNvGraphicFramePr>
          <p:nvPr/>
        </p:nvGraphicFramePr>
        <p:xfrm>
          <a:off x="3200400" y="609601"/>
          <a:ext cx="6858000" cy="5149849"/>
        </p:xfrm>
        <a:graphic>
          <a:graphicData uri="http://schemas.openxmlformats.org/drawingml/2006/table">
            <a:tbl>
              <a:tblPr/>
              <a:tblGrid>
                <a:gridCol w="1373188">
                  <a:extLst>
                    <a:ext uri="{9D8B030D-6E8A-4147-A177-3AD203B41FA5}">
                      <a16:colId xmlns:a16="http://schemas.microsoft.com/office/drawing/2014/main" val="20000"/>
                    </a:ext>
                  </a:extLst>
                </a:gridCol>
                <a:gridCol w="1370012">
                  <a:extLst>
                    <a:ext uri="{9D8B030D-6E8A-4147-A177-3AD203B41FA5}">
                      <a16:colId xmlns:a16="http://schemas.microsoft.com/office/drawing/2014/main" val="20001"/>
                    </a:ext>
                  </a:extLst>
                </a:gridCol>
                <a:gridCol w="1371600">
                  <a:extLst>
                    <a:ext uri="{9D8B030D-6E8A-4147-A177-3AD203B41FA5}">
                      <a16:colId xmlns:a16="http://schemas.microsoft.com/office/drawing/2014/main" val="20002"/>
                    </a:ext>
                  </a:extLst>
                </a:gridCol>
                <a:gridCol w="1370013">
                  <a:extLst>
                    <a:ext uri="{9D8B030D-6E8A-4147-A177-3AD203B41FA5}">
                      <a16:colId xmlns:a16="http://schemas.microsoft.com/office/drawing/2014/main" val="20003"/>
                    </a:ext>
                  </a:extLst>
                </a:gridCol>
                <a:gridCol w="1373187">
                  <a:extLst>
                    <a:ext uri="{9D8B030D-6E8A-4147-A177-3AD203B41FA5}">
                      <a16:colId xmlns:a16="http://schemas.microsoft.com/office/drawing/2014/main" val="20004"/>
                    </a:ext>
                  </a:extLst>
                </a:gridCol>
              </a:tblGrid>
              <a:tr h="365899">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hlink"/>
                          </a:solidFill>
                          <a:effectLst/>
                          <a:latin typeface="Tahoma" panose="020B0604030504040204" pitchFamily="34" charset="0"/>
                          <a:ea typeface="宋体" panose="02010600030101010101" pitchFamily="2" charset="-122"/>
                        </a:rPr>
                        <a:t>清洁剂</a:t>
                      </a:r>
                    </a:p>
                  </a:txBody>
                  <a:tcPr marT="45739" marB="45739" horzOverflow="overflow">
                    <a:lnL>
                      <a:noFill/>
                    </a:lnL>
                    <a:lnR>
                      <a:noFill/>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hlink"/>
                          </a:solidFill>
                          <a:effectLst/>
                          <a:latin typeface="Tahoma" panose="020B0604030504040204" pitchFamily="34" charset="0"/>
                          <a:ea typeface="宋体" panose="02010600030101010101" pitchFamily="2" charset="-122"/>
                        </a:rPr>
                        <a:t>牙膏</a:t>
                      </a:r>
                    </a:p>
                  </a:txBody>
                  <a:tcPr marT="45739" marB="45739" horzOverflow="overflow">
                    <a:lnL>
                      <a:noFill/>
                    </a:lnL>
                    <a:lnR>
                      <a:noFill/>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hlink"/>
                          </a:solidFill>
                          <a:effectLst/>
                          <a:latin typeface="Tahoma" panose="020B0604030504040204" pitchFamily="34" charset="0"/>
                          <a:ea typeface="宋体" panose="02010600030101010101" pitchFamily="2" charset="-122"/>
                        </a:rPr>
                        <a:t>条状肥皂</a:t>
                      </a:r>
                    </a:p>
                  </a:txBody>
                  <a:tcPr marT="45739" marB="45739" horzOverflow="overflow">
                    <a:lnL>
                      <a:noFill/>
                    </a:lnL>
                    <a:lnR>
                      <a:noFill/>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hlink"/>
                          </a:solidFill>
                          <a:effectLst/>
                          <a:latin typeface="Tahoma" panose="020B0604030504040204" pitchFamily="34" charset="0"/>
                          <a:ea typeface="宋体" panose="02010600030101010101" pitchFamily="2" charset="-122"/>
                        </a:rPr>
                        <a:t>纸尿布</a:t>
                      </a:r>
                    </a:p>
                  </a:txBody>
                  <a:tcPr marT="45739" marB="45739" horzOverflow="overflow">
                    <a:lnL>
                      <a:noFill/>
                    </a:lnL>
                    <a:lnR>
                      <a:noFill/>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hlink"/>
                          </a:solidFill>
                          <a:effectLst/>
                          <a:latin typeface="Tahoma" panose="020B0604030504040204" pitchFamily="34" charset="0"/>
                          <a:ea typeface="宋体" panose="02010600030101010101" pitchFamily="2" charset="-122"/>
                        </a:rPr>
                        <a:t>纸巾</a:t>
                      </a:r>
                    </a:p>
                  </a:txBody>
                  <a:tcPr marT="45739" marB="45739" horzOverflow="overflow">
                    <a:lnL>
                      <a:noFill/>
                    </a:lnL>
                    <a:lnR>
                      <a:noFill/>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640318">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象牙雪1930</a:t>
                      </a:r>
                    </a:p>
                  </a:txBody>
                  <a:tcPr marT="45739" marB="45739"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格利1952</a:t>
                      </a:r>
                    </a:p>
                  </a:txBody>
                  <a:tcPr marT="45739" marB="45739"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象牙1879</a:t>
                      </a:r>
                    </a:p>
                  </a:txBody>
                  <a:tcPr marT="45739" marB="45739"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帮宝适1961</a:t>
                      </a:r>
                    </a:p>
                  </a:txBody>
                  <a:tcPr marT="45739" marB="45739"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媚人1928</a:t>
                      </a:r>
                    </a:p>
                  </a:txBody>
                  <a:tcPr marT="45739" marB="45739" horzOverflow="overflow">
                    <a:lnL>
                      <a:noFill/>
                    </a:lnL>
                    <a:lnR>
                      <a:noFill/>
                    </a:lnR>
                    <a:lnT w="12700" cap="flat" cmpd="sng" algn="ctr">
                      <a:solidFill>
                        <a:schemeClr val="tx1"/>
                      </a:solidFill>
                      <a:prstDash val="solid"/>
                      <a:round/>
                      <a:headEnd type="none" w="med" len="med"/>
                      <a:tailEnd type="none" w="med" len="med"/>
                    </a:lnT>
                    <a:lnB>
                      <a:noFill/>
                    </a:lnB>
                    <a:lnTlToBr>
                      <a:noFill/>
                    </a:lnTlToBr>
                    <a:lnBlToTr>
                      <a:noFill/>
                    </a:lnBlToTr>
                    <a:noFill/>
                  </a:tcPr>
                </a:tc>
                <a:extLst>
                  <a:ext uri="{0D108BD9-81ED-4DB2-BD59-A6C34878D82A}">
                    <a16:rowId xmlns:a16="http://schemas.microsoft.com/office/drawing/2014/main" val="10001"/>
                  </a:ext>
                </a:extLst>
              </a:tr>
              <a:tr h="640318">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德来夫特1933</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佳洁士1955</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柯克斯1885</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露肤1976</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粉扑1960</a:t>
                      </a:r>
                    </a:p>
                  </a:txBody>
                  <a:tcPr marT="45739" marB="45739"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2"/>
                  </a:ext>
                </a:extLst>
              </a:tr>
              <a:tr h="365899">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汰渍1933</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洗污1893</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旗帜1982</a:t>
                      </a:r>
                    </a:p>
                  </a:txBody>
                  <a:tcPr marT="45739" marB="45739"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3"/>
                  </a:ext>
                </a:extLst>
              </a:tr>
              <a:tr h="640318">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快乐1950</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佳美1926</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绝顶1100　1992</a:t>
                      </a:r>
                    </a:p>
                  </a:txBody>
                  <a:tcPr marT="45739" marB="45739"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4"/>
                  </a:ext>
                </a:extLst>
              </a:tr>
              <a:tr h="655876">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奥克雪多1914</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爵士1952</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5"/>
                  </a:ext>
                </a:extLst>
              </a:tr>
              <a:tr h="406547">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德希1954</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保洁净1963</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6"/>
                  </a:ext>
                </a:extLst>
              </a:tr>
              <a:tr h="662228">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波尔德1965</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海岸1974</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7"/>
                  </a:ext>
                </a:extLst>
              </a:tr>
              <a:tr h="406547">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圭尼1966</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玉兰油1993</a:t>
                      </a: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a:noFill/>
                    </a:lnB>
                    <a:lnTlToBr>
                      <a:noFill/>
                    </a:lnTlToBr>
                    <a:lnBlToTr>
                      <a:noFill/>
                    </a:lnBlToTr>
                    <a:noFill/>
                  </a:tcPr>
                </a:tc>
                <a:extLst>
                  <a:ext uri="{0D108BD9-81ED-4DB2-BD59-A6C34878D82A}">
                    <a16:rowId xmlns:a16="http://schemas.microsoft.com/office/drawing/2014/main" val="10008"/>
                  </a:ext>
                </a:extLst>
              </a:tr>
              <a:tr h="365899">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rPr>
                        <a:t>伊拉1972</a:t>
                      </a:r>
                    </a:p>
                  </a:txBody>
                  <a:tcPr marT="45739" marB="45739" horzOverflow="overflow">
                    <a:lnL>
                      <a:noFill/>
                    </a:lnL>
                    <a:lnR>
                      <a:noFill/>
                    </a:lnR>
                    <a:ln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marL="742950" indent="-285750" eaLnBrk="0" hangingPunct="0">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marL="1143000" indent="-228600" eaLnBrk="0" hangingPunct="0">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marL="1600200" indent="-228600" eaLnBrk="0" hangingPunct="0">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marL="2057400" indent="-228600" eaLnBrk="0" hangingPunct="0">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18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 </a:t>
                      </a:r>
                      <a:endParaRPr kumimoji="1" lang="zh-CN" altLang="en-US" sz="1800" b="0" i="0" u="none" strike="noStrike" cap="none" normalizeH="0" baseline="0" dirty="0">
                        <a:ln>
                          <a:noFill/>
                        </a:ln>
                        <a:solidFill>
                          <a:schemeClr val="tx1"/>
                        </a:solidFill>
                        <a:effectLst/>
                        <a:latin typeface="Tahoma" panose="020B0604030504040204" pitchFamily="34" charset="0"/>
                        <a:ea typeface="宋体" panose="02010600030101010101" pitchFamily="2" charset="-122"/>
                      </a:endParaRPr>
                    </a:p>
                  </a:txBody>
                  <a:tcPr marT="45739" marB="45739" horzOverflow="overflow">
                    <a:lnL>
                      <a:noFill/>
                    </a:lnL>
                    <a:lnR>
                      <a:noFill/>
                    </a:lnR>
                    <a:lnT>
                      <a:noFill/>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9"/>
                  </a:ext>
                </a:extLst>
              </a:tr>
            </a:tbl>
          </a:graphicData>
        </a:graphic>
      </p:graphicFrame>
      <p:sp>
        <p:nvSpPr>
          <p:cNvPr id="190540" name="Line 76">
            <a:extLst>
              <a:ext uri="{FF2B5EF4-FFF2-40B4-BE49-F238E27FC236}">
                <a16:creationId xmlns:a16="http://schemas.microsoft.com/office/drawing/2014/main" id="{FA179167-BCA8-4E80-86C8-13EE159AD1A6}"/>
              </a:ext>
            </a:extLst>
          </p:cNvPr>
          <p:cNvSpPr>
            <a:spLocks noChangeShapeType="1"/>
          </p:cNvSpPr>
          <p:nvPr/>
        </p:nvSpPr>
        <p:spPr bwMode="auto">
          <a:xfrm>
            <a:off x="2743200" y="838200"/>
            <a:ext cx="0" cy="5181600"/>
          </a:xfrm>
          <a:prstGeom prst="line">
            <a:avLst/>
          </a:prstGeom>
          <a:noFill/>
          <a:ln w="28575">
            <a:solidFill>
              <a:srgbClr val="FF0066"/>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90541" name="Text Box 77">
            <a:extLst>
              <a:ext uri="{FF2B5EF4-FFF2-40B4-BE49-F238E27FC236}">
                <a16:creationId xmlns:a16="http://schemas.microsoft.com/office/drawing/2014/main" id="{D6B158D1-092D-467D-BE17-5203260EB409}"/>
              </a:ext>
            </a:extLst>
          </p:cNvPr>
          <p:cNvSpPr txBox="1">
            <a:spLocks noChangeArrowheads="1"/>
          </p:cNvSpPr>
          <p:nvPr/>
        </p:nvSpPr>
        <p:spPr bwMode="auto">
          <a:xfrm>
            <a:off x="2052677" y="2819400"/>
            <a:ext cx="553998"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 typeface="Wingdings" panose="05000000000000000000" pitchFamily="2" charset="2"/>
              <a:buNone/>
            </a:pPr>
            <a:r>
              <a:rPr lang="en-US" altLang="zh-CN" sz="2400">
                <a:latin typeface="Times New Roman" panose="02020603050405020304" pitchFamily="18" charset="0"/>
              </a:rPr>
              <a:t>Depth</a:t>
            </a:r>
          </a:p>
        </p:txBody>
      </p:sp>
      <p:sp>
        <p:nvSpPr>
          <p:cNvPr id="190542" name="Line 78">
            <a:extLst>
              <a:ext uri="{FF2B5EF4-FFF2-40B4-BE49-F238E27FC236}">
                <a16:creationId xmlns:a16="http://schemas.microsoft.com/office/drawing/2014/main" id="{B3DF887D-8D73-401F-B3D9-2C67A14B23B6}"/>
              </a:ext>
            </a:extLst>
          </p:cNvPr>
          <p:cNvSpPr>
            <a:spLocks noChangeShapeType="1"/>
          </p:cNvSpPr>
          <p:nvPr/>
        </p:nvSpPr>
        <p:spPr bwMode="auto">
          <a:xfrm>
            <a:off x="3276600" y="6172200"/>
            <a:ext cx="6934200" cy="0"/>
          </a:xfrm>
          <a:prstGeom prst="line">
            <a:avLst/>
          </a:prstGeom>
          <a:noFill/>
          <a:ln w="28575">
            <a:solidFill>
              <a:srgbClr val="FF0066"/>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90543" name="Text Box 79">
            <a:extLst>
              <a:ext uri="{FF2B5EF4-FFF2-40B4-BE49-F238E27FC236}">
                <a16:creationId xmlns:a16="http://schemas.microsoft.com/office/drawing/2014/main" id="{7EA4BC55-2EDC-4824-BE7F-95E7C838C617}"/>
              </a:ext>
            </a:extLst>
          </p:cNvPr>
          <p:cNvSpPr txBox="1">
            <a:spLocks noChangeArrowheads="1"/>
          </p:cNvSpPr>
          <p:nvPr/>
        </p:nvSpPr>
        <p:spPr bwMode="auto">
          <a:xfrm>
            <a:off x="5867400" y="5715000"/>
            <a:ext cx="1066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en-US" altLang="zh-CN" sz="2400">
                <a:latin typeface="Times New Roman" panose="02020603050405020304" pitchFamily="18" charset="0"/>
              </a:rPr>
              <a:t>Width</a:t>
            </a:r>
          </a:p>
        </p:txBody>
      </p:sp>
      <p:sp>
        <p:nvSpPr>
          <p:cNvPr id="190544" name="Rectangle 80">
            <a:extLst>
              <a:ext uri="{FF2B5EF4-FFF2-40B4-BE49-F238E27FC236}">
                <a16:creationId xmlns:a16="http://schemas.microsoft.com/office/drawing/2014/main" id="{9E1CAECC-8C90-400A-BAA5-76684CE5030A}"/>
              </a:ext>
            </a:extLst>
          </p:cNvPr>
          <p:cNvSpPr>
            <a:spLocks noChangeArrowheads="1"/>
          </p:cNvSpPr>
          <p:nvPr/>
        </p:nvSpPr>
        <p:spPr bwMode="auto">
          <a:xfrm>
            <a:off x="4800600" y="6324600"/>
            <a:ext cx="32766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 typeface="Wingdings" panose="05000000000000000000" pitchFamily="2" charset="2"/>
              <a:buNone/>
            </a:pPr>
            <a:r>
              <a:rPr lang="en-US" altLang="zh-CN">
                <a:solidFill>
                  <a:schemeClr val="folHlink"/>
                </a:solidFill>
              </a:rPr>
              <a:t>P＆G</a:t>
            </a:r>
            <a:r>
              <a:rPr lang="zh-CN" altLang="en-US">
                <a:solidFill>
                  <a:schemeClr val="folHlink"/>
                </a:solidFill>
              </a:rPr>
              <a:t>的产品组合</a:t>
            </a:r>
          </a:p>
        </p:txBody>
      </p:sp>
      <p:pic>
        <p:nvPicPr>
          <p:cNvPr id="8" name="图片 7">
            <a:extLst>
              <a:ext uri="{FF2B5EF4-FFF2-40B4-BE49-F238E27FC236}">
                <a16:creationId xmlns:a16="http://schemas.microsoft.com/office/drawing/2014/main" id="{85A24B61-0F5A-42D2-9E06-910484B3E86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90544"/>
                                        </p:tgtEl>
                                        <p:attrNameLst>
                                          <p:attrName>style.visibility</p:attrName>
                                        </p:attrNameLst>
                                      </p:cBhvr>
                                      <p:to>
                                        <p:strVal val="visible"/>
                                      </p:to>
                                    </p:set>
                                    <p:anim calcmode="lin" valueType="num">
                                      <p:cBhvr additive="base">
                                        <p:cTn id="7" dur="500" fill="hold"/>
                                        <p:tgtEl>
                                          <p:spTgt spid="190544"/>
                                        </p:tgtEl>
                                        <p:attrNameLst>
                                          <p:attrName>ppt_x</p:attrName>
                                        </p:attrNameLst>
                                      </p:cBhvr>
                                      <p:tavLst>
                                        <p:tav tm="0">
                                          <p:val>
                                            <p:strVal val="0-#ppt_w/2"/>
                                          </p:val>
                                        </p:tav>
                                        <p:tav tm="100000">
                                          <p:val>
                                            <p:strVal val="#ppt_x"/>
                                          </p:val>
                                        </p:tav>
                                      </p:tavLst>
                                    </p:anim>
                                    <p:anim calcmode="lin" valueType="num">
                                      <p:cBhvr additive="base">
                                        <p:cTn id="8" dur="500" fill="hold"/>
                                        <p:tgtEl>
                                          <p:spTgt spid="190544"/>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3" presetClass="entr" presetSubtype="10" fill="hold" nodeType="clickEffect">
                                  <p:stCondLst>
                                    <p:cond delay="0"/>
                                  </p:stCondLst>
                                  <p:childTnLst>
                                    <p:set>
                                      <p:cBhvr>
                                        <p:cTn id="12" dur="1" fill="hold">
                                          <p:stCondLst>
                                            <p:cond delay="0"/>
                                          </p:stCondLst>
                                        </p:cTn>
                                        <p:tgtEl>
                                          <p:spTgt spid="57406"/>
                                        </p:tgtEl>
                                        <p:attrNameLst>
                                          <p:attrName>style.visibility</p:attrName>
                                        </p:attrNameLst>
                                      </p:cBhvr>
                                      <p:to>
                                        <p:strVal val="visible"/>
                                      </p:to>
                                    </p:set>
                                    <p:animEffect transition="in" filter="blinds(horizontal)">
                                      <p:cBhvr>
                                        <p:cTn id="13" dur="500"/>
                                        <p:tgtEl>
                                          <p:spTgt spid="57406"/>
                                        </p:tgtEl>
                                      </p:cBhvr>
                                    </p:animEffect>
                                  </p:childTnLst>
                                  <p:subTnLst>
                                    <p:audio>
                                      <p:cMediaNode>
                                        <p:cTn display="0" masterRel="sameClick">
                                          <p:stCondLst>
                                            <p:cond evt="begin" delay="0">
                                              <p:tn val="11"/>
                                            </p:cond>
                                          </p:stCondLst>
                                          <p:endCondLst>
                                            <p:cond evt="onStopAudio" delay="0">
                                              <p:tgtEl>
                                                <p:sldTgt/>
                                              </p:tgtEl>
                                            </p:cond>
                                          </p:endCondLst>
                                        </p:cTn>
                                        <p:tgtEl>
                                          <p:sndTgt r:embed="rId2" name="chimes.wav"/>
                                        </p:tgtEl>
                                      </p:cMediaNode>
                                    </p:audio>
                                  </p:subTnLst>
                                </p:cTn>
                              </p:par>
                            </p:childTnLst>
                          </p:cTn>
                        </p:par>
                      </p:childTnLst>
                    </p:cTn>
                  </p:par>
                  <p:par>
                    <p:cTn id="14" fill="hold" nodeType="clickPar">
                      <p:stCondLst>
                        <p:cond delay="indefinite"/>
                      </p:stCondLst>
                      <p:childTnLst>
                        <p:par>
                          <p:cTn id="15" fill="hold" nodeType="withGroup">
                            <p:stCondLst>
                              <p:cond delay="0"/>
                            </p:stCondLst>
                            <p:childTnLst>
                              <p:par>
                                <p:cTn id="16" presetID="17" presetClass="entr" presetSubtype="10" fill="hold" nodeType="clickEffect">
                                  <p:stCondLst>
                                    <p:cond delay="0"/>
                                  </p:stCondLst>
                                  <p:childTnLst>
                                    <p:set>
                                      <p:cBhvr>
                                        <p:cTn id="17" dur="1" fill="hold">
                                          <p:stCondLst>
                                            <p:cond delay="0"/>
                                          </p:stCondLst>
                                        </p:cTn>
                                        <p:tgtEl>
                                          <p:spTgt spid="190542"/>
                                        </p:tgtEl>
                                        <p:attrNameLst>
                                          <p:attrName>style.visibility</p:attrName>
                                        </p:attrNameLst>
                                      </p:cBhvr>
                                      <p:to>
                                        <p:strVal val="visible"/>
                                      </p:to>
                                    </p:set>
                                    <p:anim calcmode="lin" valueType="num">
                                      <p:cBhvr>
                                        <p:cTn id="18" dur="500" fill="hold"/>
                                        <p:tgtEl>
                                          <p:spTgt spid="190542"/>
                                        </p:tgtEl>
                                        <p:attrNameLst>
                                          <p:attrName>ppt_w</p:attrName>
                                        </p:attrNameLst>
                                      </p:cBhvr>
                                      <p:tavLst>
                                        <p:tav tm="0">
                                          <p:val>
                                            <p:fltVal val="0"/>
                                          </p:val>
                                        </p:tav>
                                        <p:tav tm="100000">
                                          <p:val>
                                            <p:strVal val="#ppt_w"/>
                                          </p:val>
                                        </p:tav>
                                      </p:tavLst>
                                    </p:anim>
                                    <p:anim calcmode="lin" valueType="num">
                                      <p:cBhvr>
                                        <p:cTn id="19" dur="500" fill="hold"/>
                                        <p:tgtEl>
                                          <p:spTgt spid="190542"/>
                                        </p:tgtEl>
                                        <p:attrNameLst>
                                          <p:attrName>ppt_h</p:attrName>
                                        </p:attrNameLst>
                                      </p:cBhvr>
                                      <p:tavLst>
                                        <p:tav tm="0">
                                          <p:val>
                                            <p:strVal val="#ppt_h"/>
                                          </p:val>
                                        </p:tav>
                                        <p:tav tm="100000">
                                          <p:val>
                                            <p:strVal val="#ppt_h"/>
                                          </p:val>
                                        </p:tav>
                                      </p:tavLst>
                                    </p:anim>
                                  </p:childTnLst>
                                  <p:subTnLst>
                                    <p:audio>
                                      <p:cMediaNode>
                                        <p:cTn display="0" masterRel="sameClick">
                                          <p:stCondLst>
                                            <p:cond evt="begin" delay="0">
                                              <p:tn val="16"/>
                                            </p:cond>
                                          </p:stCondLst>
                                          <p:endCondLst>
                                            <p:cond evt="onStopAudio" delay="0">
                                              <p:tgtEl>
                                                <p:sldTgt/>
                                              </p:tgtEl>
                                            </p:cond>
                                          </p:endCondLst>
                                        </p:cTn>
                                        <p:tgtEl>
                                          <p:sndTgt r:embed="rId2" name="chimes.wav"/>
                                        </p:tgtEl>
                                      </p:cMediaNode>
                                    </p:audio>
                                  </p:subTnLst>
                                </p:cTn>
                              </p:par>
                            </p:childTnLst>
                          </p:cTn>
                        </p:par>
                      </p:childTnLst>
                    </p:cTn>
                  </p:par>
                  <p:par>
                    <p:cTn id="20" fill="hold" nodeType="clickPar">
                      <p:stCondLst>
                        <p:cond delay="indefinite"/>
                      </p:stCondLst>
                      <p:childTnLst>
                        <p:par>
                          <p:cTn id="21" fill="hold" nodeType="withGroup">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190543"/>
                                        </p:tgtEl>
                                        <p:attrNameLst>
                                          <p:attrName>style.visibility</p:attrName>
                                        </p:attrNameLst>
                                      </p:cBhvr>
                                      <p:to>
                                        <p:strVal val="visible"/>
                                      </p:to>
                                    </p:set>
                                    <p:animEffect transition="in" filter="blinds(horizontal)">
                                      <p:cBhvr>
                                        <p:cTn id="24" dur="500"/>
                                        <p:tgtEl>
                                          <p:spTgt spid="190543"/>
                                        </p:tgtEl>
                                      </p:cBhvr>
                                    </p:animEffect>
                                  </p:childTnLst>
                                  <p:subTnLst>
                                    <p:audio>
                                      <p:cMediaNode>
                                        <p:cTn display="0" masterRel="sameClick">
                                          <p:stCondLst>
                                            <p:cond evt="begin" delay="0">
                                              <p:tn val="22"/>
                                            </p:cond>
                                          </p:stCondLst>
                                          <p:endCondLst>
                                            <p:cond evt="onStopAudio" delay="0">
                                              <p:tgtEl>
                                                <p:sldTgt/>
                                              </p:tgtEl>
                                            </p:cond>
                                          </p:endCondLst>
                                        </p:cTn>
                                        <p:tgtEl>
                                          <p:sndTgt r:embed="rId2" name="chimes.wav"/>
                                        </p:tgtEl>
                                      </p:cMediaNode>
                                    </p:audio>
                                  </p:subTnLst>
                                </p:cTn>
                              </p:par>
                            </p:childTnLst>
                          </p:cTn>
                        </p:par>
                      </p:childTnLst>
                    </p:cTn>
                  </p:par>
                  <p:par>
                    <p:cTn id="25" fill="hold" nodeType="clickPar">
                      <p:stCondLst>
                        <p:cond delay="indefinite"/>
                      </p:stCondLst>
                      <p:childTnLst>
                        <p:par>
                          <p:cTn id="26" fill="hold" nodeType="withGroup">
                            <p:stCondLst>
                              <p:cond delay="0"/>
                            </p:stCondLst>
                            <p:childTnLst>
                              <p:par>
                                <p:cTn id="27" presetID="17" presetClass="entr" presetSubtype="8" fill="hold" nodeType="clickEffect">
                                  <p:stCondLst>
                                    <p:cond delay="0"/>
                                  </p:stCondLst>
                                  <p:childTnLst>
                                    <p:set>
                                      <p:cBhvr>
                                        <p:cTn id="28" dur="1" fill="hold">
                                          <p:stCondLst>
                                            <p:cond delay="0"/>
                                          </p:stCondLst>
                                        </p:cTn>
                                        <p:tgtEl>
                                          <p:spTgt spid="190540"/>
                                        </p:tgtEl>
                                        <p:attrNameLst>
                                          <p:attrName>style.visibility</p:attrName>
                                        </p:attrNameLst>
                                      </p:cBhvr>
                                      <p:to>
                                        <p:strVal val="visible"/>
                                      </p:to>
                                    </p:set>
                                    <p:anim calcmode="lin" valueType="num">
                                      <p:cBhvr>
                                        <p:cTn id="29" dur="500" fill="hold"/>
                                        <p:tgtEl>
                                          <p:spTgt spid="190540"/>
                                        </p:tgtEl>
                                        <p:attrNameLst>
                                          <p:attrName>ppt_x</p:attrName>
                                        </p:attrNameLst>
                                      </p:cBhvr>
                                      <p:tavLst>
                                        <p:tav tm="0">
                                          <p:val>
                                            <p:strVal val="#ppt_x-#ppt_w/2"/>
                                          </p:val>
                                        </p:tav>
                                        <p:tav tm="100000">
                                          <p:val>
                                            <p:strVal val="#ppt_x"/>
                                          </p:val>
                                        </p:tav>
                                      </p:tavLst>
                                    </p:anim>
                                    <p:anim calcmode="lin" valueType="num">
                                      <p:cBhvr>
                                        <p:cTn id="30" dur="500" fill="hold"/>
                                        <p:tgtEl>
                                          <p:spTgt spid="190540"/>
                                        </p:tgtEl>
                                        <p:attrNameLst>
                                          <p:attrName>ppt_y</p:attrName>
                                        </p:attrNameLst>
                                      </p:cBhvr>
                                      <p:tavLst>
                                        <p:tav tm="0">
                                          <p:val>
                                            <p:strVal val="#ppt_y"/>
                                          </p:val>
                                        </p:tav>
                                        <p:tav tm="100000">
                                          <p:val>
                                            <p:strVal val="#ppt_y"/>
                                          </p:val>
                                        </p:tav>
                                      </p:tavLst>
                                    </p:anim>
                                    <p:anim calcmode="lin" valueType="num">
                                      <p:cBhvr>
                                        <p:cTn id="31" dur="500" fill="hold"/>
                                        <p:tgtEl>
                                          <p:spTgt spid="190540"/>
                                        </p:tgtEl>
                                        <p:attrNameLst>
                                          <p:attrName>ppt_w</p:attrName>
                                        </p:attrNameLst>
                                      </p:cBhvr>
                                      <p:tavLst>
                                        <p:tav tm="0">
                                          <p:val>
                                            <p:fltVal val="0"/>
                                          </p:val>
                                        </p:tav>
                                        <p:tav tm="100000">
                                          <p:val>
                                            <p:strVal val="#ppt_w"/>
                                          </p:val>
                                        </p:tav>
                                      </p:tavLst>
                                    </p:anim>
                                    <p:anim calcmode="lin" valueType="num">
                                      <p:cBhvr>
                                        <p:cTn id="32" dur="500" fill="hold"/>
                                        <p:tgtEl>
                                          <p:spTgt spid="190540"/>
                                        </p:tgtEl>
                                        <p:attrNameLst>
                                          <p:attrName>ppt_h</p:attrName>
                                        </p:attrNameLst>
                                      </p:cBhvr>
                                      <p:tavLst>
                                        <p:tav tm="0">
                                          <p:val>
                                            <p:strVal val="#ppt_h"/>
                                          </p:val>
                                        </p:tav>
                                        <p:tav tm="100000">
                                          <p:val>
                                            <p:strVal val="#ppt_h"/>
                                          </p:val>
                                        </p:tav>
                                      </p:tavLst>
                                    </p:anim>
                                  </p:childTnLst>
                                  <p:subTnLst>
                                    <p:audio>
                                      <p:cMediaNode>
                                        <p:cTn display="0" masterRel="sameClick">
                                          <p:stCondLst>
                                            <p:cond evt="begin" delay="0">
                                              <p:tn val="27"/>
                                            </p:cond>
                                          </p:stCondLst>
                                          <p:endCondLst>
                                            <p:cond evt="onStopAudio" delay="0">
                                              <p:tgtEl>
                                                <p:sldTgt/>
                                              </p:tgtEl>
                                            </p:cond>
                                          </p:endCondLst>
                                        </p:cTn>
                                        <p:tgtEl>
                                          <p:sndTgt r:embed="rId2" name="chimes.wav"/>
                                        </p:tgtEl>
                                      </p:cMediaNode>
                                    </p:audio>
                                  </p:sub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190541"/>
                                        </p:tgtEl>
                                        <p:attrNameLst>
                                          <p:attrName>style.visibility</p:attrName>
                                        </p:attrNameLst>
                                      </p:cBhvr>
                                      <p:to>
                                        <p:strVal val="visible"/>
                                      </p:to>
                                    </p:set>
                                    <p:anim calcmode="lin" valueType="num">
                                      <p:cBhvr additive="base">
                                        <p:cTn id="37" dur="500" fill="hold"/>
                                        <p:tgtEl>
                                          <p:spTgt spid="190541"/>
                                        </p:tgtEl>
                                        <p:attrNameLst>
                                          <p:attrName>ppt_x</p:attrName>
                                        </p:attrNameLst>
                                      </p:cBhvr>
                                      <p:tavLst>
                                        <p:tav tm="0">
                                          <p:val>
                                            <p:strVal val="0-#ppt_w/2"/>
                                          </p:val>
                                        </p:tav>
                                        <p:tav tm="100000">
                                          <p:val>
                                            <p:strVal val="#ppt_x"/>
                                          </p:val>
                                        </p:tav>
                                      </p:tavLst>
                                    </p:anim>
                                    <p:anim calcmode="lin" valueType="num">
                                      <p:cBhvr additive="base">
                                        <p:cTn id="38" dur="500" fill="hold"/>
                                        <p:tgtEl>
                                          <p:spTgt spid="190541"/>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35"/>
                                            </p:cond>
                                          </p:stCondLst>
                                          <p:endCondLst>
                                            <p:cond evt="onStopAudio" delay="0">
                                              <p:tgtEl>
                                                <p:sldTgt/>
                                              </p:tgtEl>
                                            </p:cond>
                                          </p:endCondLst>
                                        </p:cTn>
                                        <p:tgtEl>
                                          <p:sndTgt r:embed="rId2"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541" grpId="0"/>
      <p:bldP spid="190543" grpId="0"/>
      <p:bldP spid="19054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标题 1">
            <a:extLst>
              <a:ext uri="{FF2B5EF4-FFF2-40B4-BE49-F238E27FC236}">
                <a16:creationId xmlns:a16="http://schemas.microsoft.com/office/drawing/2014/main" id="{D36694D7-F4CE-4CC0-A3B5-49ACD159D37C}"/>
              </a:ext>
            </a:extLst>
          </p:cNvPr>
          <p:cNvSpPr>
            <a:spLocks noGrp="1" noChangeArrowheads="1"/>
          </p:cNvSpPr>
          <p:nvPr>
            <p:ph type="title"/>
          </p:nvPr>
        </p:nvSpPr>
        <p:spPr>
          <a:xfrm>
            <a:off x="2351089" y="188913"/>
            <a:ext cx="7793037" cy="1143000"/>
          </a:xfrm>
        </p:spPr>
        <p:txBody>
          <a:bodyPr/>
          <a:lstStyle/>
          <a:p>
            <a:r>
              <a:rPr lang="zh-CN" altLang="en-US" sz="3600"/>
              <a:t>小米“铁人三项”</a:t>
            </a:r>
          </a:p>
        </p:txBody>
      </p:sp>
      <p:pic>
        <p:nvPicPr>
          <p:cNvPr id="69635" name="内容占位符 4">
            <a:extLst>
              <a:ext uri="{FF2B5EF4-FFF2-40B4-BE49-F238E27FC236}">
                <a16:creationId xmlns:a16="http://schemas.microsoft.com/office/drawing/2014/main" id="{304F3F84-A0AF-4E81-84C9-3074D3BB182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1965326" y="1231642"/>
            <a:ext cx="8615588" cy="5265998"/>
          </a:xfrm>
        </p:spPr>
      </p:pic>
      <p:pic>
        <p:nvPicPr>
          <p:cNvPr id="4" name="图片 3">
            <a:extLst>
              <a:ext uri="{FF2B5EF4-FFF2-40B4-BE49-F238E27FC236}">
                <a16:creationId xmlns:a16="http://schemas.microsoft.com/office/drawing/2014/main" id="{9EDD7F76-29DD-4F30-BEF3-D8D6324A393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Picture 5">
            <a:extLst>
              <a:ext uri="{FF2B5EF4-FFF2-40B4-BE49-F238E27FC236}">
                <a16:creationId xmlns:a16="http://schemas.microsoft.com/office/drawing/2014/main" id="{F7E7E606-C885-4E6C-B67C-66B0D07E52C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214604"/>
            <a:ext cx="9144000" cy="6550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a:extLst>
              <a:ext uri="{FF2B5EF4-FFF2-40B4-BE49-F238E27FC236}">
                <a16:creationId xmlns:a16="http://schemas.microsoft.com/office/drawing/2014/main" id="{1B320A6E-2376-4650-A0C5-A38E3610468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3">
            <a:extLst>
              <a:ext uri="{FF2B5EF4-FFF2-40B4-BE49-F238E27FC236}">
                <a16:creationId xmlns:a16="http://schemas.microsoft.com/office/drawing/2014/main" id="{CD351546-BF52-4529-BC6D-AE9D3DE641CE}"/>
              </a:ext>
            </a:extLst>
          </p:cNvPr>
          <p:cNvSpPr>
            <a:spLocks noGrp="1" noChangeArrowheads="1"/>
          </p:cNvSpPr>
          <p:nvPr>
            <p:ph idx="4294967295"/>
          </p:nvPr>
        </p:nvSpPr>
        <p:spPr>
          <a:xfrm>
            <a:off x="1287625" y="552349"/>
            <a:ext cx="8001000" cy="574675"/>
          </a:xfrm>
        </p:spPr>
        <p:txBody>
          <a:bodyPr/>
          <a:lstStyle/>
          <a:p>
            <a:pPr eaLnBrk="1" hangingPunct="1"/>
            <a:r>
              <a:rPr kumimoji="0" lang="zh-CN" altLang="en-US" b="1" dirty="0">
                <a:solidFill>
                  <a:srgbClr val="0033CC"/>
                </a:solidFill>
              </a:rPr>
              <a:t>产品组合的优化和调整</a:t>
            </a:r>
          </a:p>
        </p:txBody>
      </p:sp>
      <p:grpSp>
        <p:nvGrpSpPr>
          <p:cNvPr id="11268" name="Group 148">
            <a:extLst>
              <a:ext uri="{FF2B5EF4-FFF2-40B4-BE49-F238E27FC236}">
                <a16:creationId xmlns:a16="http://schemas.microsoft.com/office/drawing/2014/main" id="{A0D3A740-FDEB-4E80-B62D-0089DFED6368}"/>
              </a:ext>
            </a:extLst>
          </p:cNvPr>
          <p:cNvGrpSpPr>
            <a:grpSpLocks/>
          </p:cNvGrpSpPr>
          <p:nvPr/>
        </p:nvGrpSpPr>
        <p:grpSpPr bwMode="auto">
          <a:xfrm>
            <a:off x="1524000" y="1347788"/>
            <a:ext cx="7602538" cy="4794250"/>
            <a:chOff x="537" y="935"/>
            <a:chExt cx="3112" cy="1454"/>
          </a:xfrm>
        </p:grpSpPr>
        <p:grpSp>
          <p:nvGrpSpPr>
            <p:cNvPr id="11276" name="Group 133">
              <a:extLst>
                <a:ext uri="{FF2B5EF4-FFF2-40B4-BE49-F238E27FC236}">
                  <a16:creationId xmlns:a16="http://schemas.microsoft.com/office/drawing/2014/main" id="{722D3665-360F-4A17-9104-D5628E311CBE}"/>
                </a:ext>
              </a:extLst>
            </p:cNvPr>
            <p:cNvGrpSpPr>
              <a:grpSpLocks/>
            </p:cNvGrpSpPr>
            <p:nvPr/>
          </p:nvGrpSpPr>
          <p:grpSpPr bwMode="auto">
            <a:xfrm>
              <a:off x="703" y="2009"/>
              <a:ext cx="2946" cy="380"/>
              <a:chOff x="748" y="1713"/>
              <a:chExt cx="2946" cy="380"/>
            </a:xfrm>
          </p:grpSpPr>
          <p:sp>
            <p:nvSpPr>
              <p:cNvPr id="11285" name="Rectangle 134">
                <a:extLst>
                  <a:ext uri="{FF2B5EF4-FFF2-40B4-BE49-F238E27FC236}">
                    <a16:creationId xmlns:a16="http://schemas.microsoft.com/office/drawing/2014/main" id="{4B19DD48-4CE5-4396-9578-6BB60348D941}"/>
                  </a:ext>
                </a:extLst>
              </p:cNvPr>
              <p:cNvSpPr>
                <a:spLocks noChangeArrowheads="1"/>
              </p:cNvSpPr>
              <p:nvPr/>
            </p:nvSpPr>
            <p:spPr bwMode="auto">
              <a:xfrm>
                <a:off x="748" y="1842"/>
                <a:ext cx="985" cy="181"/>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80000"/>
                  </a:lnSpc>
                  <a:spcBef>
                    <a:spcPct val="20000"/>
                  </a:spcBef>
                  <a:buClr>
                    <a:schemeClr val="accent2"/>
                  </a:buClr>
                  <a:buFont typeface="Wingdings" panose="05000000000000000000" pitchFamily="2" charset="2"/>
                  <a:buNone/>
                </a:pPr>
                <a:r>
                  <a:rPr lang="zh-CN" altLang="en-US">
                    <a:latin typeface="Arial" panose="020B0604020202020204" pitchFamily="34" charset="0"/>
                    <a:ea typeface="楷体_GB2312" pitchFamily="49" charset="-122"/>
                  </a:rPr>
                  <a:t>产品大类现代化</a:t>
                </a:r>
              </a:p>
            </p:txBody>
          </p:sp>
          <p:cxnSp>
            <p:nvCxnSpPr>
              <p:cNvPr id="11286" name="AutoShape 136">
                <a:extLst>
                  <a:ext uri="{FF2B5EF4-FFF2-40B4-BE49-F238E27FC236}">
                    <a16:creationId xmlns:a16="http://schemas.microsoft.com/office/drawing/2014/main" id="{FDF02AB3-FD06-436A-A729-A293040EBE87}"/>
                  </a:ext>
                </a:extLst>
              </p:cNvPr>
              <p:cNvCxnSpPr>
                <a:cxnSpLocks noChangeShapeType="1"/>
                <a:stCxn id="11285" idx="3"/>
                <a:endCxn id="11288" idx="1"/>
              </p:cNvCxnSpPr>
              <p:nvPr/>
            </p:nvCxnSpPr>
            <p:spPr bwMode="auto">
              <a:xfrm flipV="1">
                <a:off x="1733" y="1804"/>
                <a:ext cx="598" cy="129"/>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11287" name="Rectangle 137">
                <a:extLst>
                  <a:ext uri="{FF2B5EF4-FFF2-40B4-BE49-F238E27FC236}">
                    <a16:creationId xmlns:a16="http://schemas.microsoft.com/office/drawing/2014/main" id="{80AC8238-414E-48D8-B4EA-755D4A07E112}"/>
                  </a:ext>
                </a:extLst>
              </p:cNvPr>
              <p:cNvSpPr>
                <a:spLocks noChangeArrowheads="1"/>
              </p:cNvSpPr>
              <p:nvPr/>
            </p:nvSpPr>
            <p:spPr bwMode="auto">
              <a:xfrm>
                <a:off x="2331" y="1912"/>
                <a:ext cx="1360" cy="181"/>
              </a:xfrm>
              <a:prstGeom prst="rect">
                <a:avLst/>
              </a:prstGeom>
              <a:noFill/>
              <a:ln w="28575" cap="rnd">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Arial" panose="020B0604020202020204" pitchFamily="34" charset="0"/>
                    <a:ea typeface="楷体_GB2312" pitchFamily="49" charset="-122"/>
                  </a:rPr>
                  <a:t>快速更换全部设备</a:t>
                </a:r>
              </a:p>
            </p:txBody>
          </p:sp>
          <p:sp>
            <p:nvSpPr>
              <p:cNvPr id="11288" name="Rectangle 138">
                <a:extLst>
                  <a:ext uri="{FF2B5EF4-FFF2-40B4-BE49-F238E27FC236}">
                    <a16:creationId xmlns:a16="http://schemas.microsoft.com/office/drawing/2014/main" id="{5DA2B1C4-5B39-44D6-871D-8D4CC07B41BE}"/>
                  </a:ext>
                </a:extLst>
              </p:cNvPr>
              <p:cNvSpPr>
                <a:spLocks noChangeArrowheads="1"/>
              </p:cNvSpPr>
              <p:nvPr/>
            </p:nvSpPr>
            <p:spPr bwMode="auto">
              <a:xfrm>
                <a:off x="2331" y="1713"/>
                <a:ext cx="1363" cy="181"/>
              </a:xfrm>
              <a:prstGeom prst="rect">
                <a:avLst/>
              </a:prstGeom>
              <a:noFill/>
              <a:ln w="28575" cap="rnd">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80000"/>
                  </a:lnSpc>
                  <a:spcBef>
                    <a:spcPct val="20000"/>
                  </a:spcBef>
                  <a:buClr>
                    <a:schemeClr val="accent2"/>
                  </a:buClr>
                  <a:buFont typeface="Wingdings" panose="05000000000000000000" pitchFamily="2" charset="2"/>
                  <a:buNone/>
                </a:pPr>
                <a:r>
                  <a:rPr lang="zh-CN" altLang="en-US">
                    <a:latin typeface="Arial" panose="020B0604020202020204" pitchFamily="34" charset="0"/>
                    <a:ea typeface="楷体_GB2312" pitchFamily="49" charset="-122"/>
                  </a:rPr>
                  <a:t>逐步改造</a:t>
                </a:r>
              </a:p>
            </p:txBody>
          </p:sp>
          <p:cxnSp>
            <p:nvCxnSpPr>
              <p:cNvPr id="11289" name="AutoShape 139">
                <a:extLst>
                  <a:ext uri="{FF2B5EF4-FFF2-40B4-BE49-F238E27FC236}">
                    <a16:creationId xmlns:a16="http://schemas.microsoft.com/office/drawing/2014/main" id="{D7807C6F-FD8C-4688-8BB7-50DCD7D128CA}"/>
                  </a:ext>
                </a:extLst>
              </p:cNvPr>
              <p:cNvCxnSpPr>
                <a:cxnSpLocks noChangeShapeType="1"/>
                <a:stCxn id="11285" idx="3"/>
                <a:endCxn id="11287" idx="1"/>
              </p:cNvCxnSpPr>
              <p:nvPr/>
            </p:nvCxnSpPr>
            <p:spPr bwMode="auto">
              <a:xfrm>
                <a:off x="1733" y="1933"/>
                <a:ext cx="598" cy="70"/>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grpSp>
        <p:sp>
          <p:nvSpPr>
            <p:cNvPr id="11277" name="AutoShape 140">
              <a:extLst>
                <a:ext uri="{FF2B5EF4-FFF2-40B4-BE49-F238E27FC236}">
                  <a16:creationId xmlns:a16="http://schemas.microsoft.com/office/drawing/2014/main" id="{975BF1B7-F253-44F3-ACEC-04035FBA7839}"/>
                </a:ext>
              </a:extLst>
            </p:cNvPr>
            <p:cNvSpPr>
              <a:spLocks/>
            </p:cNvSpPr>
            <p:nvPr/>
          </p:nvSpPr>
          <p:spPr bwMode="auto">
            <a:xfrm>
              <a:off x="537" y="1134"/>
              <a:ext cx="164" cy="1166"/>
            </a:xfrm>
            <a:prstGeom prst="leftBrace">
              <a:avLst>
                <a:gd name="adj1" fmla="val 7787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1278" name="Rectangle 141">
              <a:extLst>
                <a:ext uri="{FF2B5EF4-FFF2-40B4-BE49-F238E27FC236}">
                  <a16:creationId xmlns:a16="http://schemas.microsoft.com/office/drawing/2014/main" id="{A457C755-9A9E-415B-B059-AE60504F4DF2}"/>
                </a:ext>
              </a:extLst>
            </p:cNvPr>
            <p:cNvSpPr>
              <a:spLocks noChangeArrowheads="1"/>
            </p:cNvSpPr>
            <p:nvPr/>
          </p:nvSpPr>
          <p:spPr bwMode="auto">
            <a:xfrm>
              <a:off x="749" y="1367"/>
              <a:ext cx="907" cy="144"/>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80000"/>
                </a:lnSpc>
                <a:spcBef>
                  <a:spcPct val="20000"/>
                </a:spcBef>
                <a:buClr>
                  <a:schemeClr val="accent2"/>
                </a:buClr>
                <a:buFont typeface="Wingdings" panose="05000000000000000000" pitchFamily="2" charset="2"/>
                <a:buNone/>
              </a:pPr>
              <a:r>
                <a:rPr lang="zh-CN" altLang="en-US">
                  <a:latin typeface="Arial" panose="020B0604020202020204" pitchFamily="34" charset="0"/>
                  <a:ea typeface="楷体_GB2312" pitchFamily="49" charset="-122"/>
                </a:rPr>
                <a:t>缩减产品组合</a:t>
              </a:r>
            </a:p>
          </p:txBody>
        </p:sp>
        <p:grpSp>
          <p:nvGrpSpPr>
            <p:cNvPr id="11279" name="Group 142">
              <a:extLst>
                <a:ext uri="{FF2B5EF4-FFF2-40B4-BE49-F238E27FC236}">
                  <a16:creationId xmlns:a16="http://schemas.microsoft.com/office/drawing/2014/main" id="{90C34304-5276-4129-BCF0-0B9E7E743062}"/>
                </a:ext>
              </a:extLst>
            </p:cNvPr>
            <p:cNvGrpSpPr>
              <a:grpSpLocks/>
            </p:cNvGrpSpPr>
            <p:nvPr/>
          </p:nvGrpSpPr>
          <p:grpSpPr bwMode="auto">
            <a:xfrm>
              <a:off x="749" y="935"/>
              <a:ext cx="2870" cy="402"/>
              <a:chOff x="747" y="1163"/>
              <a:chExt cx="2870" cy="402"/>
            </a:xfrm>
          </p:grpSpPr>
          <p:sp>
            <p:nvSpPr>
              <p:cNvPr id="11280" name="Rectangle 143">
                <a:extLst>
                  <a:ext uri="{FF2B5EF4-FFF2-40B4-BE49-F238E27FC236}">
                    <a16:creationId xmlns:a16="http://schemas.microsoft.com/office/drawing/2014/main" id="{82523315-1263-4A67-8EEC-F24D2992FF18}"/>
                  </a:ext>
                </a:extLst>
              </p:cNvPr>
              <p:cNvSpPr>
                <a:spLocks noChangeArrowheads="1"/>
              </p:cNvSpPr>
              <p:nvPr/>
            </p:nvSpPr>
            <p:spPr bwMode="auto">
              <a:xfrm>
                <a:off x="747" y="1298"/>
                <a:ext cx="907" cy="181"/>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Arial" panose="020B0604020202020204" pitchFamily="34" charset="0"/>
                    <a:ea typeface="楷体_GB2312" pitchFamily="49" charset="-122"/>
                  </a:rPr>
                  <a:t>扩大产品组合</a:t>
                </a:r>
              </a:p>
            </p:txBody>
          </p:sp>
          <p:sp>
            <p:nvSpPr>
              <p:cNvPr id="11281" name="Rectangle 144">
                <a:extLst>
                  <a:ext uri="{FF2B5EF4-FFF2-40B4-BE49-F238E27FC236}">
                    <a16:creationId xmlns:a16="http://schemas.microsoft.com/office/drawing/2014/main" id="{8806DE08-3537-48C7-89C2-A33CFC57177E}"/>
                  </a:ext>
                </a:extLst>
              </p:cNvPr>
              <p:cNvSpPr>
                <a:spLocks noChangeArrowheads="1"/>
              </p:cNvSpPr>
              <p:nvPr/>
            </p:nvSpPr>
            <p:spPr bwMode="auto">
              <a:xfrm>
                <a:off x="2272" y="1163"/>
                <a:ext cx="1345" cy="181"/>
              </a:xfrm>
              <a:prstGeom prst="rect">
                <a:avLst/>
              </a:prstGeom>
              <a:noFill/>
              <a:ln w="28575" cap="rnd">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80000"/>
                  </a:lnSpc>
                  <a:spcBef>
                    <a:spcPct val="20000"/>
                  </a:spcBef>
                  <a:buClr>
                    <a:schemeClr val="accent2"/>
                  </a:buClr>
                  <a:buFont typeface="Wingdings" panose="05000000000000000000" pitchFamily="2" charset="2"/>
                  <a:buNone/>
                </a:pPr>
                <a:r>
                  <a:rPr lang="zh-CN" altLang="en-US">
                    <a:latin typeface="Arial" panose="020B0604020202020204" pitchFamily="34" charset="0"/>
                    <a:ea typeface="楷体_GB2312" pitchFamily="49" charset="-122"/>
                  </a:rPr>
                  <a:t>拓展产品组合的宽度</a:t>
                </a:r>
              </a:p>
            </p:txBody>
          </p:sp>
          <p:sp>
            <p:nvSpPr>
              <p:cNvPr id="11282" name="Rectangle 145">
                <a:extLst>
                  <a:ext uri="{FF2B5EF4-FFF2-40B4-BE49-F238E27FC236}">
                    <a16:creationId xmlns:a16="http://schemas.microsoft.com/office/drawing/2014/main" id="{3832CE49-4E80-4D61-A74B-9B335FEBE21A}"/>
                  </a:ext>
                </a:extLst>
              </p:cNvPr>
              <p:cNvSpPr>
                <a:spLocks noChangeArrowheads="1"/>
              </p:cNvSpPr>
              <p:nvPr/>
            </p:nvSpPr>
            <p:spPr bwMode="auto">
              <a:xfrm>
                <a:off x="2287" y="1384"/>
                <a:ext cx="1330" cy="181"/>
              </a:xfrm>
              <a:prstGeom prst="rect">
                <a:avLst/>
              </a:prstGeom>
              <a:noFill/>
              <a:ln w="28575" cap="rnd">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Arial" panose="020B0604020202020204" pitchFamily="34" charset="0"/>
                    <a:ea typeface="楷体_GB2312" pitchFamily="49" charset="-122"/>
                  </a:rPr>
                  <a:t>增强产品组合的长度</a:t>
                </a:r>
              </a:p>
            </p:txBody>
          </p:sp>
          <p:cxnSp>
            <p:nvCxnSpPr>
              <p:cNvPr id="11283" name="AutoShape 146">
                <a:extLst>
                  <a:ext uri="{FF2B5EF4-FFF2-40B4-BE49-F238E27FC236}">
                    <a16:creationId xmlns:a16="http://schemas.microsoft.com/office/drawing/2014/main" id="{2D95F088-EA0B-4CC7-870E-5CB9BCA09797}"/>
                  </a:ext>
                </a:extLst>
              </p:cNvPr>
              <p:cNvCxnSpPr>
                <a:cxnSpLocks noChangeShapeType="1"/>
                <a:stCxn id="11280" idx="3"/>
                <a:endCxn id="11281" idx="1"/>
              </p:cNvCxnSpPr>
              <p:nvPr/>
            </p:nvCxnSpPr>
            <p:spPr bwMode="auto">
              <a:xfrm flipV="1">
                <a:off x="1654" y="1254"/>
                <a:ext cx="618" cy="135"/>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11284" name="AutoShape 147">
                <a:extLst>
                  <a:ext uri="{FF2B5EF4-FFF2-40B4-BE49-F238E27FC236}">
                    <a16:creationId xmlns:a16="http://schemas.microsoft.com/office/drawing/2014/main" id="{332D80F3-4EFF-4EB3-9D74-1181930A2567}"/>
                  </a:ext>
                </a:extLst>
              </p:cNvPr>
              <p:cNvCxnSpPr>
                <a:cxnSpLocks noChangeShapeType="1"/>
                <a:stCxn id="11280" idx="3"/>
                <a:endCxn id="11282" idx="1"/>
              </p:cNvCxnSpPr>
              <p:nvPr/>
            </p:nvCxnSpPr>
            <p:spPr bwMode="auto">
              <a:xfrm>
                <a:off x="1654" y="1388"/>
                <a:ext cx="633" cy="86"/>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grpSp>
      </p:grpSp>
      <p:sp>
        <p:nvSpPr>
          <p:cNvPr id="11269" name="Rectangle 141">
            <a:extLst>
              <a:ext uri="{FF2B5EF4-FFF2-40B4-BE49-F238E27FC236}">
                <a16:creationId xmlns:a16="http://schemas.microsoft.com/office/drawing/2014/main" id="{9D34BD6B-AEE0-422F-9035-2855DF2F38A0}"/>
              </a:ext>
            </a:extLst>
          </p:cNvPr>
          <p:cNvSpPr>
            <a:spLocks noChangeArrowheads="1"/>
          </p:cNvSpPr>
          <p:nvPr/>
        </p:nvSpPr>
        <p:spPr bwMode="auto">
          <a:xfrm>
            <a:off x="2079625" y="3867151"/>
            <a:ext cx="2190750" cy="442913"/>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80000"/>
              </a:lnSpc>
              <a:spcBef>
                <a:spcPct val="20000"/>
              </a:spcBef>
              <a:buClr>
                <a:schemeClr val="accent2"/>
              </a:buClr>
              <a:buFont typeface="Wingdings" panose="05000000000000000000" pitchFamily="2" charset="2"/>
              <a:buNone/>
            </a:pPr>
            <a:r>
              <a:rPr lang="zh-CN" altLang="en-US">
                <a:latin typeface="Arial" panose="020B0604020202020204" pitchFamily="34" charset="0"/>
                <a:ea typeface="楷体_GB2312" pitchFamily="49" charset="-122"/>
              </a:rPr>
              <a:t>产品</a:t>
            </a:r>
            <a:r>
              <a:rPr lang="en-US" altLang="en-US">
                <a:latin typeface="Arial" panose="020B0604020202020204" pitchFamily="34" charset="0"/>
                <a:ea typeface="楷体_GB2312" pitchFamily="49" charset="-122"/>
              </a:rPr>
              <a:t>拓展</a:t>
            </a:r>
            <a:endParaRPr lang="zh-CN" altLang="en-US">
              <a:latin typeface="Arial" panose="020B0604020202020204" pitchFamily="34" charset="0"/>
              <a:ea typeface="楷体_GB2312" pitchFamily="49" charset="-122"/>
            </a:endParaRPr>
          </a:p>
        </p:txBody>
      </p:sp>
      <p:cxnSp>
        <p:nvCxnSpPr>
          <p:cNvPr id="11270" name="AutoShape 146">
            <a:extLst>
              <a:ext uri="{FF2B5EF4-FFF2-40B4-BE49-F238E27FC236}">
                <a16:creationId xmlns:a16="http://schemas.microsoft.com/office/drawing/2014/main" id="{FEEA71D7-0347-4942-BC7E-B80B39C01499}"/>
              </a:ext>
            </a:extLst>
          </p:cNvPr>
          <p:cNvCxnSpPr>
            <a:cxnSpLocks noChangeShapeType="1"/>
            <a:stCxn id="11269" idx="3"/>
            <a:endCxn id="11273" idx="1"/>
          </p:cNvCxnSpPr>
          <p:nvPr/>
        </p:nvCxnSpPr>
        <p:spPr bwMode="auto">
          <a:xfrm flipV="1">
            <a:off x="4270375" y="3143251"/>
            <a:ext cx="1862138" cy="944563"/>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11271" name="AutoShape 146">
            <a:extLst>
              <a:ext uri="{FF2B5EF4-FFF2-40B4-BE49-F238E27FC236}">
                <a16:creationId xmlns:a16="http://schemas.microsoft.com/office/drawing/2014/main" id="{BEF9BC8F-165A-4074-A912-8759321543EF}"/>
              </a:ext>
            </a:extLst>
          </p:cNvPr>
          <p:cNvCxnSpPr>
            <a:cxnSpLocks noChangeShapeType="1"/>
            <a:stCxn id="11269" idx="3"/>
            <a:endCxn id="11274" idx="1"/>
          </p:cNvCxnSpPr>
          <p:nvPr/>
        </p:nvCxnSpPr>
        <p:spPr bwMode="auto">
          <a:xfrm flipV="1">
            <a:off x="4270375" y="3836989"/>
            <a:ext cx="1898650" cy="250825"/>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cxnSp>
        <p:nvCxnSpPr>
          <p:cNvPr id="11272" name="AutoShape 146">
            <a:extLst>
              <a:ext uri="{FF2B5EF4-FFF2-40B4-BE49-F238E27FC236}">
                <a16:creationId xmlns:a16="http://schemas.microsoft.com/office/drawing/2014/main" id="{0F0E398F-4B53-4982-AFF5-3F39C2EFB936}"/>
              </a:ext>
            </a:extLst>
          </p:cNvPr>
          <p:cNvCxnSpPr>
            <a:cxnSpLocks noChangeShapeType="1"/>
            <a:stCxn id="11269" idx="3"/>
            <a:endCxn id="11275" idx="1"/>
          </p:cNvCxnSpPr>
          <p:nvPr/>
        </p:nvCxnSpPr>
        <p:spPr bwMode="auto">
          <a:xfrm>
            <a:off x="4270375" y="4087813"/>
            <a:ext cx="1898650" cy="406400"/>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sp>
        <p:nvSpPr>
          <p:cNvPr id="11273" name="Rectangle 144">
            <a:extLst>
              <a:ext uri="{FF2B5EF4-FFF2-40B4-BE49-F238E27FC236}">
                <a16:creationId xmlns:a16="http://schemas.microsoft.com/office/drawing/2014/main" id="{D4E3AD99-2F0A-4DBF-BB25-DA87C239774D}"/>
              </a:ext>
            </a:extLst>
          </p:cNvPr>
          <p:cNvSpPr>
            <a:spLocks noChangeArrowheads="1"/>
          </p:cNvSpPr>
          <p:nvPr/>
        </p:nvSpPr>
        <p:spPr bwMode="auto">
          <a:xfrm>
            <a:off x="6132514" y="2844800"/>
            <a:ext cx="3322637" cy="596900"/>
          </a:xfrm>
          <a:prstGeom prst="rect">
            <a:avLst/>
          </a:prstGeom>
          <a:noFill/>
          <a:ln w="28575" cap="rnd">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80000"/>
              </a:lnSpc>
              <a:spcBef>
                <a:spcPct val="20000"/>
              </a:spcBef>
              <a:buClr>
                <a:schemeClr val="accent2"/>
              </a:buClr>
              <a:buFont typeface="Wingdings" panose="05000000000000000000" pitchFamily="2" charset="2"/>
              <a:buNone/>
            </a:pPr>
            <a:r>
              <a:rPr lang="zh-CN" altLang="en-US">
                <a:latin typeface="Arial" panose="020B0604020202020204" pitchFamily="34" charset="0"/>
                <a:ea typeface="楷体_GB2312" pitchFamily="49" charset="-122"/>
              </a:rPr>
              <a:t>产品拓展的主要方式</a:t>
            </a:r>
          </a:p>
        </p:txBody>
      </p:sp>
      <p:sp>
        <p:nvSpPr>
          <p:cNvPr id="11274" name="Rectangle 144">
            <a:extLst>
              <a:ext uri="{FF2B5EF4-FFF2-40B4-BE49-F238E27FC236}">
                <a16:creationId xmlns:a16="http://schemas.microsoft.com/office/drawing/2014/main" id="{EEB663AA-09C6-4E54-91D4-C186592E9827}"/>
              </a:ext>
            </a:extLst>
          </p:cNvPr>
          <p:cNvSpPr>
            <a:spLocks noChangeArrowheads="1"/>
          </p:cNvSpPr>
          <p:nvPr/>
        </p:nvSpPr>
        <p:spPr bwMode="auto">
          <a:xfrm>
            <a:off x="6169025" y="3538538"/>
            <a:ext cx="3322638" cy="596900"/>
          </a:xfrm>
          <a:prstGeom prst="rect">
            <a:avLst/>
          </a:prstGeom>
          <a:noFill/>
          <a:ln w="28575" cap="rnd">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80000"/>
              </a:lnSpc>
              <a:spcBef>
                <a:spcPct val="20000"/>
              </a:spcBef>
              <a:buClr>
                <a:schemeClr val="accent2"/>
              </a:buClr>
              <a:buFont typeface="Wingdings" panose="05000000000000000000" pitchFamily="2" charset="2"/>
              <a:buNone/>
            </a:pPr>
            <a:r>
              <a:rPr lang="zh-CN" altLang="en-US">
                <a:latin typeface="Arial" panose="020B0604020202020204" pitchFamily="34" charset="0"/>
                <a:ea typeface="楷体_GB2312" pitchFamily="49" charset="-122"/>
              </a:rPr>
              <a:t>产品拓展的利益</a:t>
            </a:r>
          </a:p>
        </p:txBody>
      </p:sp>
      <p:sp>
        <p:nvSpPr>
          <p:cNvPr id="11275" name="Rectangle 144">
            <a:extLst>
              <a:ext uri="{FF2B5EF4-FFF2-40B4-BE49-F238E27FC236}">
                <a16:creationId xmlns:a16="http://schemas.microsoft.com/office/drawing/2014/main" id="{411FEF91-57D9-4B48-92A1-153087C48D62}"/>
              </a:ext>
            </a:extLst>
          </p:cNvPr>
          <p:cNvSpPr>
            <a:spLocks noChangeArrowheads="1"/>
          </p:cNvSpPr>
          <p:nvPr/>
        </p:nvSpPr>
        <p:spPr bwMode="auto">
          <a:xfrm>
            <a:off x="6169025" y="4195763"/>
            <a:ext cx="3322638" cy="596900"/>
          </a:xfrm>
          <a:prstGeom prst="rect">
            <a:avLst/>
          </a:prstGeom>
          <a:noFill/>
          <a:ln w="28575" cap="rnd">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80000"/>
              </a:lnSpc>
              <a:spcBef>
                <a:spcPct val="20000"/>
              </a:spcBef>
              <a:buClr>
                <a:schemeClr val="accent2"/>
              </a:buClr>
              <a:buFont typeface="Wingdings" panose="05000000000000000000" pitchFamily="2" charset="2"/>
              <a:buNone/>
            </a:pPr>
            <a:r>
              <a:rPr lang="zh-CN" altLang="en-US">
                <a:latin typeface="Arial" panose="020B0604020202020204" pitchFamily="34" charset="0"/>
                <a:ea typeface="楷体_GB2312" pitchFamily="49" charset="-122"/>
              </a:rPr>
              <a:t>产品拓展的风险</a:t>
            </a:r>
          </a:p>
        </p:txBody>
      </p:sp>
      <p:pic>
        <p:nvPicPr>
          <p:cNvPr id="27" name="图片 26">
            <a:extLst>
              <a:ext uri="{FF2B5EF4-FFF2-40B4-BE49-F238E27FC236}">
                <a16:creationId xmlns:a16="http://schemas.microsoft.com/office/drawing/2014/main" id="{FE42E89B-750A-41DA-BACE-80EB013FF6E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r="3659" b="14709"/>
          <a:stretch/>
        </p:blipFill>
        <p:spPr>
          <a:xfrm flipH="1">
            <a:off x="0" y="0"/>
            <a:ext cx="5649766" cy="6858000"/>
          </a:xfrm>
          <a:prstGeom prst="rect">
            <a:avLst/>
          </a:prstGeom>
        </p:spPr>
      </p:pic>
      <p:sp>
        <p:nvSpPr>
          <p:cNvPr id="3" name="文本框 2"/>
          <p:cNvSpPr txBox="1"/>
          <p:nvPr/>
        </p:nvSpPr>
        <p:spPr>
          <a:xfrm>
            <a:off x="3815298" y="2413337"/>
            <a:ext cx="3291863" cy="1015663"/>
          </a:xfrm>
          <a:prstGeom prst="rect">
            <a:avLst/>
          </a:prstGeom>
          <a:noFill/>
        </p:spPr>
        <p:txBody>
          <a:bodyPr wrap="none" rtlCol="0">
            <a:spAutoFit/>
            <a:scene3d>
              <a:camera prst="orthographicFront"/>
              <a:lightRig rig="threePt" dir="t"/>
            </a:scene3d>
            <a:sp3d contourW="12700"/>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rPr>
              <a:t>PART 02</a:t>
            </a:r>
            <a:endParaRPr kumimoji="0" lang="zh-CN" altLang="en-US"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endParaRPr>
          </a:p>
        </p:txBody>
      </p:sp>
      <p:sp>
        <p:nvSpPr>
          <p:cNvPr id="5" name="文本框 4"/>
          <p:cNvSpPr txBox="1"/>
          <p:nvPr/>
        </p:nvSpPr>
        <p:spPr>
          <a:xfrm>
            <a:off x="3439615" y="3478924"/>
            <a:ext cx="4559082" cy="52322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产品市场寿命周期策略</a:t>
            </a:r>
          </a:p>
        </p:txBody>
      </p:sp>
      <p:pic>
        <p:nvPicPr>
          <p:cNvPr id="8" name="图片 7">
            <a:extLst>
              <a:ext uri="{FF2B5EF4-FFF2-40B4-BE49-F238E27FC236}">
                <a16:creationId xmlns:a16="http://schemas.microsoft.com/office/drawing/2014/main" id="{95FBB0F4-227F-42D1-B6D7-02C2B986BE65}"/>
              </a:ext>
            </a:extLst>
          </p:cNvPr>
          <p:cNvPicPr>
            <a:picLocks noChangeAspect="1"/>
          </p:cNvPicPr>
          <p:nvPr/>
        </p:nvPicPr>
        <p:blipFill rotWithShape="1">
          <a:blip r:embed="rId4">
            <a:extLst>
              <a:ext uri="{28A0092B-C50C-407E-A947-70E740481C1C}">
                <a14:useLocalDpi xmlns:a14="http://schemas.microsoft.com/office/drawing/2010/main" val="0"/>
              </a:ext>
            </a:extLst>
          </a:blip>
          <a:srcRect l="15976" r="36502"/>
          <a:stretch/>
        </p:blipFill>
        <p:spPr>
          <a:xfrm flipH="1">
            <a:off x="7712242" y="0"/>
            <a:ext cx="4479758" cy="6858000"/>
          </a:xfrm>
          <a:prstGeom prst="rect">
            <a:avLst/>
          </a:prstGeom>
          <a:effectLst/>
        </p:spPr>
      </p:pic>
      <p:sp>
        <p:nvSpPr>
          <p:cNvPr id="9" name="矩形 8">
            <a:extLst>
              <a:ext uri="{FF2B5EF4-FFF2-40B4-BE49-F238E27FC236}">
                <a16:creationId xmlns:a16="http://schemas.microsoft.com/office/drawing/2014/main" id="{ECB55EEE-EE22-4D65-B93F-EE05BACB7E1E}"/>
              </a:ext>
            </a:extLst>
          </p:cNvPr>
          <p:cNvSpPr/>
          <p:nvPr/>
        </p:nvSpPr>
        <p:spPr>
          <a:xfrm>
            <a:off x="8537510" y="-49924"/>
            <a:ext cx="3716494" cy="6858000"/>
          </a:xfrm>
          <a:prstGeom prst="rect">
            <a:avLst/>
          </a:prstGeom>
          <a:gradFill>
            <a:gsLst>
              <a:gs pos="0">
                <a:schemeClr val="bg1"/>
              </a:gs>
              <a:gs pos="100000">
                <a:schemeClr val="bg1">
                  <a:alpha val="3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1421339193"/>
      </p:ext>
    </p:extLst>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2C221847-A18F-4A4D-AFF4-DB6BD9EF3ACF}"/>
              </a:ext>
            </a:extLst>
          </p:cNvPr>
          <p:cNvSpPr>
            <a:spLocks noGrp="1" noChangeArrowheads="1"/>
          </p:cNvSpPr>
          <p:nvPr>
            <p:ph type="title"/>
          </p:nvPr>
        </p:nvSpPr>
        <p:spPr/>
        <p:txBody>
          <a:bodyPr>
            <a:normAutofit fontScale="90000"/>
          </a:bodyPr>
          <a:lstStyle/>
          <a:p>
            <a:pPr eaLnBrk="1" hangingPunct="1"/>
            <a:r>
              <a:rPr lang="en-US" altLang="zh-CN" dirty="0">
                <a:ea typeface="Arial Unicode MS" pitchFamily="34" charset="-122"/>
              </a:rPr>
              <a:t>  </a:t>
            </a:r>
            <a:br>
              <a:rPr lang="en-US" altLang="zh-CN" dirty="0">
                <a:ea typeface="Arial Unicode MS" pitchFamily="34" charset="-122"/>
              </a:rPr>
            </a:br>
            <a:r>
              <a:rPr lang="en-US" altLang="zh-CN" dirty="0">
                <a:ea typeface="Arial Unicode MS" pitchFamily="34" charset="-122"/>
              </a:rPr>
              <a:t>       </a:t>
            </a:r>
            <a:r>
              <a:rPr lang="en-US" altLang="zh-CN" sz="4900" dirty="0"/>
              <a:t>10.2  </a:t>
            </a:r>
            <a:r>
              <a:rPr lang="zh-CN" altLang="en-US" sz="4900" dirty="0"/>
              <a:t>产品市场生命周期策略</a:t>
            </a:r>
          </a:p>
        </p:txBody>
      </p:sp>
      <p:sp>
        <p:nvSpPr>
          <p:cNvPr id="46083" name="Rectangle 3">
            <a:extLst>
              <a:ext uri="{FF2B5EF4-FFF2-40B4-BE49-F238E27FC236}">
                <a16:creationId xmlns:a16="http://schemas.microsoft.com/office/drawing/2014/main" id="{48D60670-CD17-4E3B-9097-31169FFE3C12}"/>
              </a:ext>
            </a:extLst>
          </p:cNvPr>
          <p:cNvSpPr>
            <a:spLocks noGrp="1" noChangeArrowheads="1"/>
          </p:cNvSpPr>
          <p:nvPr>
            <p:ph idx="1"/>
          </p:nvPr>
        </p:nvSpPr>
        <p:spPr>
          <a:xfrm>
            <a:off x="1751045" y="1812923"/>
            <a:ext cx="10972800" cy="4929188"/>
          </a:xfrm>
        </p:spPr>
        <p:txBody>
          <a:bodyPr/>
          <a:lstStyle/>
          <a:p>
            <a:pPr algn="just" eaLnBrk="1" hangingPunct="1">
              <a:buFont typeface="Wingdings" panose="05000000000000000000" pitchFamily="2" charset="2"/>
              <a:buNone/>
            </a:pPr>
            <a:r>
              <a:rPr lang="zh-CN" altLang="en-US" dirty="0">
                <a:latin typeface="宋体" panose="02010600030101010101" pitchFamily="2" charset="-122"/>
              </a:rPr>
              <a:t>产品市场生命周期的概念</a:t>
            </a:r>
            <a:endParaRPr lang="zh-CN" altLang="en-US" dirty="0">
              <a:ea typeface="Arial Unicode MS" pitchFamily="34" charset="-122"/>
            </a:endParaRPr>
          </a:p>
          <a:p>
            <a:pPr algn="just" eaLnBrk="1" hangingPunct="1">
              <a:buFont typeface="Wingdings" panose="05000000000000000000" pitchFamily="2" charset="2"/>
              <a:buNone/>
            </a:pPr>
            <a:r>
              <a:rPr lang="zh-CN" altLang="en-US" dirty="0">
                <a:latin typeface="宋体" panose="02010600030101010101" pitchFamily="2" charset="-122"/>
              </a:rPr>
              <a:t>    </a:t>
            </a:r>
            <a:endParaRPr lang="en-US" altLang="zh-CN" dirty="0">
              <a:latin typeface="宋体" panose="02010600030101010101" pitchFamily="2" charset="-122"/>
            </a:endParaRPr>
          </a:p>
          <a:p>
            <a:pPr algn="just" eaLnBrk="1" hangingPunct="1">
              <a:buFont typeface="Wingdings" panose="05000000000000000000" pitchFamily="2" charset="2"/>
              <a:buNone/>
            </a:pPr>
            <a:r>
              <a:rPr lang="en-US" altLang="zh-CN" dirty="0">
                <a:solidFill>
                  <a:srgbClr val="FF0000"/>
                </a:solidFill>
                <a:latin typeface="宋体" panose="02010600030101010101" pitchFamily="2" charset="-122"/>
              </a:rPr>
              <a:t>    </a:t>
            </a:r>
            <a:r>
              <a:rPr lang="zh-CN" altLang="en-US" dirty="0">
                <a:solidFill>
                  <a:srgbClr val="FF0000"/>
                </a:solidFill>
                <a:latin typeface="宋体" panose="02010600030101010101" pitchFamily="2" charset="-122"/>
              </a:rPr>
              <a:t>产品从进入市场到</a:t>
            </a:r>
          </a:p>
          <a:p>
            <a:pPr algn="just" eaLnBrk="1" hangingPunct="1">
              <a:buFont typeface="Wingdings" panose="05000000000000000000" pitchFamily="2" charset="2"/>
              <a:buNone/>
            </a:pPr>
            <a:r>
              <a:rPr lang="zh-CN" altLang="en-US" dirty="0">
                <a:solidFill>
                  <a:srgbClr val="FF0000"/>
                </a:solidFill>
                <a:latin typeface="宋体" panose="02010600030101010101" pitchFamily="2" charset="-122"/>
              </a:rPr>
              <a:t>退出市场所经历的时间</a:t>
            </a:r>
          </a:p>
          <a:p>
            <a:pPr algn="just" eaLnBrk="1" hangingPunct="1">
              <a:buFont typeface="Wingdings" panose="05000000000000000000" pitchFamily="2" charset="2"/>
              <a:buNone/>
            </a:pPr>
            <a:r>
              <a:rPr lang="zh-CN" altLang="en-US" dirty="0">
                <a:solidFill>
                  <a:srgbClr val="FF0000"/>
                </a:solidFill>
                <a:latin typeface="宋体" panose="02010600030101010101" pitchFamily="2" charset="-122"/>
              </a:rPr>
              <a:t>阶段。包括：引入期、</a:t>
            </a:r>
          </a:p>
          <a:p>
            <a:pPr algn="just" eaLnBrk="1" hangingPunct="1">
              <a:buFont typeface="Wingdings" panose="05000000000000000000" pitchFamily="2" charset="2"/>
              <a:buNone/>
            </a:pPr>
            <a:r>
              <a:rPr lang="zh-CN" altLang="en-US" dirty="0">
                <a:solidFill>
                  <a:srgbClr val="FF0000"/>
                </a:solidFill>
                <a:latin typeface="宋体" panose="02010600030101010101" pitchFamily="2" charset="-122"/>
              </a:rPr>
              <a:t>成长期、成熟期、衰退</a:t>
            </a:r>
          </a:p>
          <a:p>
            <a:pPr algn="just" eaLnBrk="1" hangingPunct="1">
              <a:buFont typeface="Wingdings" panose="05000000000000000000" pitchFamily="2" charset="2"/>
              <a:buNone/>
            </a:pPr>
            <a:r>
              <a:rPr lang="zh-CN" altLang="en-US" dirty="0">
                <a:solidFill>
                  <a:srgbClr val="FF0000"/>
                </a:solidFill>
                <a:latin typeface="宋体" panose="02010600030101010101" pitchFamily="2" charset="-122"/>
              </a:rPr>
              <a:t>期。</a:t>
            </a:r>
          </a:p>
          <a:p>
            <a:pPr algn="just" eaLnBrk="1" hangingPunct="1">
              <a:buFont typeface="Wingdings" panose="05000000000000000000" pitchFamily="2" charset="2"/>
              <a:buNone/>
            </a:pPr>
            <a:endParaRPr lang="zh-CN" altLang="en-US" dirty="0">
              <a:solidFill>
                <a:srgbClr val="FF0000"/>
              </a:solidFill>
              <a:latin typeface="宋体" panose="02010600030101010101" pitchFamily="2" charset="-122"/>
            </a:endParaRPr>
          </a:p>
          <a:p>
            <a:pPr algn="just" eaLnBrk="1" hangingPunct="1">
              <a:buFont typeface="Wingdings" panose="05000000000000000000" pitchFamily="2" charset="2"/>
              <a:buNone/>
            </a:pPr>
            <a:endParaRPr lang="zh-CN" altLang="en-US" dirty="0">
              <a:latin typeface="宋体" panose="02010600030101010101" pitchFamily="2" charset="-122"/>
            </a:endParaRPr>
          </a:p>
          <a:p>
            <a:pPr eaLnBrk="1" hangingPunct="1"/>
            <a:endParaRPr lang="zh-CN" altLang="en-US" dirty="0"/>
          </a:p>
        </p:txBody>
      </p:sp>
      <p:pic>
        <p:nvPicPr>
          <p:cNvPr id="46085" name="Picture 5" descr="人体图">
            <a:extLst>
              <a:ext uri="{FF2B5EF4-FFF2-40B4-BE49-F238E27FC236}">
                <a16:creationId xmlns:a16="http://schemas.microsoft.com/office/drawing/2014/main" id="{94F90058-0DDF-47CB-8B69-0D56386CFC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04063" y="1859093"/>
            <a:ext cx="3192462" cy="3543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5">
            <a:extLst>
              <a:ext uri="{FF2B5EF4-FFF2-40B4-BE49-F238E27FC236}">
                <a16:creationId xmlns:a16="http://schemas.microsoft.com/office/drawing/2014/main" id="{0CBB46F4-CCF8-4821-BAD1-D1F7EBB4B60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A94AAF8F-4B23-4301-A9FB-FC9575BEF5A0}"/>
              </a:ext>
            </a:extLst>
          </p:cNvPr>
          <p:cNvSpPr>
            <a:spLocks noGrp="1" noChangeArrowheads="1"/>
          </p:cNvSpPr>
          <p:nvPr>
            <p:ph type="title"/>
          </p:nvPr>
        </p:nvSpPr>
        <p:spPr/>
        <p:txBody>
          <a:bodyPr>
            <a:normAutofit fontScale="90000"/>
          </a:bodyPr>
          <a:lstStyle/>
          <a:p>
            <a:pPr eaLnBrk="1" hangingPunct="1"/>
            <a:br>
              <a:rPr lang="en-US" altLang="zh-CN" dirty="0"/>
            </a:br>
            <a:r>
              <a:rPr lang="en-US" altLang="zh-CN" dirty="0"/>
              <a:t>10.2  </a:t>
            </a:r>
            <a:r>
              <a:rPr lang="zh-CN" altLang="en-US" dirty="0"/>
              <a:t>产品市场生命周期策略</a:t>
            </a:r>
            <a:br>
              <a:rPr lang="en-US" altLang="zh-CN" dirty="0"/>
            </a:br>
            <a:r>
              <a:rPr lang="en-US" altLang="zh-CN" dirty="0"/>
              <a:t>      </a:t>
            </a:r>
            <a:endParaRPr lang="zh-CN" altLang="en-US" sz="3600" dirty="0">
              <a:latin typeface="Times New Roman" panose="02020603050405020304" pitchFamily="18" charset="0"/>
            </a:endParaRPr>
          </a:p>
        </p:txBody>
      </p:sp>
      <p:sp>
        <p:nvSpPr>
          <p:cNvPr id="3" name="内容占位符 2">
            <a:extLst>
              <a:ext uri="{FF2B5EF4-FFF2-40B4-BE49-F238E27FC236}">
                <a16:creationId xmlns:a16="http://schemas.microsoft.com/office/drawing/2014/main" id="{919FECCB-1D41-4DD1-98D5-0F53B8E72E40}"/>
              </a:ext>
            </a:extLst>
          </p:cNvPr>
          <p:cNvSpPr>
            <a:spLocks noGrp="1"/>
          </p:cNvSpPr>
          <p:nvPr>
            <p:ph idx="1"/>
          </p:nvPr>
        </p:nvSpPr>
        <p:spPr>
          <a:xfrm>
            <a:off x="1337257" y="1195872"/>
            <a:ext cx="10324064" cy="4929188"/>
          </a:xfrm>
        </p:spPr>
        <p:txBody>
          <a:bodyPr/>
          <a:lstStyle/>
          <a:p>
            <a:r>
              <a:rPr lang="zh-CN" altLang="en-US" dirty="0"/>
              <a:t> 生命周期的</a:t>
            </a:r>
            <a:r>
              <a:rPr lang="zh-CN" altLang="en-US" dirty="0">
                <a:latin typeface="Times New Roman" panose="02020603050405020304" pitchFamily="18" charset="0"/>
              </a:rPr>
              <a:t>阶段划分</a:t>
            </a:r>
            <a:endParaRPr lang="zh-CN" altLang="en-US" dirty="0"/>
          </a:p>
        </p:txBody>
      </p:sp>
      <p:sp>
        <p:nvSpPr>
          <p:cNvPr id="169988" name="Freeform 4">
            <a:extLst>
              <a:ext uri="{FF2B5EF4-FFF2-40B4-BE49-F238E27FC236}">
                <a16:creationId xmlns:a16="http://schemas.microsoft.com/office/drawing/2014/main" id="{ECB42D21-5830-46C6-9B45-224F64FE9535}"/>
              </a:ext>
            </a:extLst>
          </p:cNvPr>
          <p:cNvSpPr>
            <a:spLocks noChangeArrowheads="1"/>
          </p:cNvSpPr>
          <p:nvPr/>
        </p:nvSpPr>
        <p:spPr bwMode="auto">
          <a:xfrm>
            <a:off x="3124200" y="2222500"/>
            <a:ext cx="6400800" cy="3035300"/>
          </a:xfrm>
          <a:custGeom>
            <a:avLst/>
            <a:gdLst>
              <a:gd name="T0" fmla="*/ 0 w 4032"/>
              <a:gd name="T1" fmla="*/ 2147483646 h 1912"/>
              <a:gd name="T2" fmla="*/ 967740000 w 4032"/>
              <a:gd name="T3" fmla="*/ 2147483646 h 1912"/>
              <a:gd name="T4" fmla="*/ 2056447500 w 4032"/>
              <a:gd name="T5" fmla="*/ 2147483646 h 1912"/>
              <a:gd name="T6" fmla="*/ 2147483646 w 4032"/>
              <a:gd name="T7" fmla="*/ 1310481250 h 1912"/>
              <a:gd name="T8" fmla="*/ 2147483646 w 4032"/>
              <a:gd name="T9" fmla="*/ 463708750 h 1912"/>
              <a:gd name="T10" fmla="*/ 2147483646 w 4032"/>
              <a:gd name="T11" fmla="*/ 463708750 h 1912"/>
              <a:gd name="T12" fmla="*/ 2147483646 w 4032"/>
              <a:gd name="T13" fmla="*/ 2147483646 h 1912"/>
              <a:gd name="T14" fmla="*/ 2147483646 w 4032"/>
              <a:gd name="T15" fmla="*/ 2147483646 h 191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032" h="1912">
                <a:moveTo>
                  <a:pt x="0" y="1912"/>
                </a:moveTo>
                <a:cubicBezTo>
                  <a:pt x="124" y="1900"/>
                  <a:pt x="248" y="1888"/>
                  <a:pt x="384" y="1768"/>
                </a:cubicBezTo>
                <a:cubicBezTo>
                  <a:pt x="520" y="1648"/>
                  <a:pt x="680" y="1400"/>
                  <a:pt x="816" y="1192"/>
                </a:cubicBezTo>
                <a:cubicBezTo>
                  <a:pt x="952" y="984"/>
                  <a:pt x="1008" y="688"/>
                  <a:pt x="1200" y="520"/>
                </a:cubicBezTo>
                <a:cubicBezTo>
                  <a:pt x="1392" y="352"/>
                  <a:pt x="1696" y="240"/>
                  <a:pt x="1968" y="184"/>
                </a:cubicBezTo>
                <a:cubicBezTo>
                  <a:pt x="2240" y="128"/>
                  <a:pt x="2520" y="0"/>
                  <a:pt x="2832" y="184"/>
                </a:cubicBezTo>
                <a:cubicBezTo>
                  <a:pt x="3144" y="368"/>
                  <a:pt x="3648" y="1080"/>
                  <a:pt x="3840" y="1288"/>
                </a:cubicBezTo>
                <a:cubicBezTo>
                  <a:pt x="4032" y="1496"/>
                  <a:pt x="4008" y="1464"/>
                  <a:pt x="3984" y="1432"/>
                </a:cubicBezTo>
              </a:path>
            </a:pathLst>
          </a:cu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69989" name="Text Box 5">
            <a:extLst>
              <a:ext uri="{FF2B5EF4-FFF2-40B4-BE49-F238E27FC236}">
                <a16:creationId xmlns:a16="http://schemas.microsoft.com/office/drawing/2014/main" id="{7BD7EA12-0B59-4346-B02D-86C023471679}"/>
              </a:ext>
            </a:extLst>
          </p:cNvPr>
          <p:cNvSpPr txBox="1">
            <a:spLocks noChangeArrowheads="1"/>
          </p:cNvSpPr>
          <p:nvPr/>
        </p:nvSpPr>
        <p:spPr bwMode="auto">
          <a:xfrm>
            <a:off x="2570202" y="2057400"/>
            <a:ext cx="553998" cy="198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 typeface="Wingdings" panose="05000000000000000000" pitchFamily="2" charset="2"/>
              <a:buNone/>
            </a:pPr>
            <a:r>
              <a:rPr lang="zh-CN" altLang="en-US" sz="2400">
                <a:latin typeface="Times New Roman" panose="02020603050405020304" pitchFamily="18" charset="0"/>
              </a:rPr>
              <a:t>销售额和利润</a:t>
            </a:r>
          </a:p>
        </p:txBody>
      </p:sp>
      <p:sp>
        <p:nvSpPr>
          <p:cNvPr id="169990" name="Line 6">
            <a:extLst>
              <a:ext uri="{FF2B5EF4-FFF2-40B4-BE49-F238E27FC236}">
                <a16:creationId xmlns:a16="http://schemas.microsoft.com/office/drawing/2014/main" id="{EE0A815D-816D-4B66-97E1-2ED1ED5FFB4F}"/>
              </a:ext>
            </a:extLst>
          </p:cNvPr>
          <p:cNvSpPr>
            <a:spLocks noChangeShapeType="1"/>
          </p:cNvSpPr>
          <p:nvPr/>
        </p:nvSpPr>
        <p:spPr bwMode="auto">
          <a:xfrm flipV="1">
            <a:off x="3124200" y="2060576"/>
            <a:ext cx="19050" cy="4111625"/>
          </a:xfrm>
          <a:prstGeom prst="line">
            <a:avLst/>
          </a:prstGeom>
          <a:noFill/>
          <a:ln w="28575">
            <a:solidFill>
              <a:schemeClr val="tx1"/>
            </a:solidFill>
            <a:round/>
            <a:headEnd/>
            <a:tailEnd type="triangle" w="sm" len="lg"/>
          </a:ln>
          <a:extLst>
            <a:ext uri="{909E8E84-426E-40DD-AFC4-6F175D3DCCD1}">
              <a14:hiddenFill xmlns:a14="http://schemas.microsoft.com/office/drawing/2010/main">
                <a:noFill/>
              </a14:hiddenFill>
            </a:ext>
          </a:extLst>
        </p:spPr>
        <p:txBody>
          <a:bodyPr/>
          <a:lstStyle/>
          <a:p>
            <a:endParaRPr lang="zh-CN" altLang="en-US"/>
          </a:p>
        </p:txBody>
      </p:sp>
      <p:sp>
        <p:nvSpPr>
          <p:cNvPr id="169991" name="Freeform 7">
            <a:extLst>
              <a:ext uri="{FF2B5EF4-FFF2-40B4-BE49-F238E27FC236}">
                <a16:creationId xmlns:a16="http://schemas.microsoft.com/office/drawing/2014/main" id="{8FEC77CA-4CD0-4DEB-A453-738FB22BF539}"/>
              </a:ext>
            </a:extLst>
          </p:cNvPr>
          <p:cNvSpPr>
            <a:spLocks noChangeArrowheads="1"/>
          </p:cNvSpPr>
          <p:nvPr/>
        </p:nvSpPr>
        <p:spPr bwMode="auto">
          <a:xfrm>
            <a:off x="3124200" y="3187700"/>
            <a:ext cx="6248400" cy="2374900"/>
          </a:xfrm>
          <a:custGeom>
            <a:avLst/>
            <a:gdLst>
              <a:gd name="T0" fmla="*/ 0 w 3936"/>
              <a:gd name="T1" fmla="*/ 2147483646 h 1496"/>
              <a:gd name="T2" fmla="*/ 967740000 w 3936"/>
              <a:gd name="T3" fmla="*/ 2147483646 h 1496"/>
              <a:gd name="T4" fmla="*/ 2147483646 w 3936"/>
              <a:gd name="T5" fmla="*/ 1108868750 h 1496"/>
              <a:gd name="T6" fmla="*/ 2147483646 w 3936"/>
              <a:gd name="T7" fmla="*/ 262096250 h 1496"/>
              <a:gd name="T8" fmla="*/ 2147483646 w 3936"/>
              <a:gd name="T9" fmla="*/ 20161250 h 1496"/>
              <a:gd name="T10" fmla="*/ 2147483646 w 3936"/>
              <a:gd name="T11" fmla="*/ 383063750 h 1496"/>
              <a:gd name="T12" fmla="*/ 2147483646 w 3936"/>
              <a:gd name="T13" fmla="*/ 1350803750 h 1496"/>
              <a:gd name="T14" fmla="*/ 2147483646 w 3936"/>
              <a:gd name="T15" fmla="*/ 1955641250 h 1496"/>
              <a:gd name="T16" fmla="*/ 2147483646 w 3936"/>
              <a:gd name="T17" fmla="*/ 2147483646 h 149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936" h="1496">
                <a:moveTo>
                  <a:pt x="0" y="1496"/>
                </a:moveTo>
                <a:cubicBezTo>
                  <a:pt x="92" y="1488"/>
                  <a:pt x="184" y="1480"/>
                  <a:pt x="384" y="1304"/>
                </a:cubicBezTo>
                <a:cubicBezTo>
                  <a:pt x="584" y="1128"/>
                  <a:pt x="1016" y="640"/>
                  <a:pt x="1200" y="440"/>
                </a:cubicBezTo>
                <a:cubicBezTo>
                  <a:pt x="1384" y="240"/>
                  <a:pt x="1392" y="176"/>
                  <a:pt x="1488" y="104"/>
                </a:cubicBezTo>
                <a:cubicBezTo>
                  <a:pt x="1584" y="32"/>
                  <a:pt x="1680" y="0"/>
                  <a:pt x="1776" y="8"/>
                </a:cubicBezTo>
                <a:cubicBezTo>
                  <a:pt x="1872" y="16"/>
                  <a:pt x="1912" y="64"/>
                  <a:pt x="2064" y="152"/>
                </a:cubicBezTo>
                <a:cubicBezTo>
                  <a:pt x="2216" y="240"/>
                  <a:pt x="2512" y="432"/>
                  <a:pt x="2688" y="536"/>
                </a:cubicBezTo>
                <a:cubicBezTo>
                  <a:pt x="2864" y="640"/>
                  <a:pt x="2912" y="688"/>
                  <a:pt x="3120" y="776"/>
                </a:cubicBezTo>
                <a:cubicBezTo>
                  <a:pt x="3328" y="864"/>
                  <a:pt x="3792" y="1016"/>
                  <a:pt x="3936" y="1064"/>
                </a:cubicBezTo>
              </a:path>
            </a:pathLst>
          </a:custGeom>
          <a:noFill/>
          <a:ln w="38100">
            <a:solidFill>
              <a:schemeClr val="folHlink"/>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69992" name="Text Box 8">
            <a:extLst>
              <a:ext uri="{FF2B5EF4-FFF2-40B4-BE49-F238E27FC236}">
                <a16:creationId xmlns:a16="http://schemas.microsoft.com/office/drawing/2014/main" id="{517F1886-6A89-4B6D-A9D3-A9F6F2D68605}"/>
              </a:ext>
            </a:extLst>
          </p:cNvPr>
          <p:cNvSpPr txBox="1">
            <a:spLocks noChangeArrowheads="1"/>
          </p:cNvSpPr>
          <p:nvPr/>
        </p:nvSpPr>
        <p:spPr bwMode="auto">
          <a:xfrm>
            <a:off x="2209800" y="5486400"/>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 typeface="Wingdings" panose="05000000000000000000" pitchFamily="2" charset="2"/>
              <a:buNone/>
            </a:pPr>
            <a:r>
              <a:rPr lang="zh-CN" altLang="en-US" sz="2400">
                <a:latin typeface="Times New Roman" panose="02020603050405020304" pitchFamily="18" charset="0"/>
              </a:rPr>
              <a:t>导入</a:t>
            </a:r>
          </a:p>
        </p:txBody>
      </p:sp>
      <p:sp>
        <p:nvSpPr>
          <p:cNvPr id="169993" name="Text Box 9">
            <a:extLst>
              <a:ext uri="{FF2B5EF4-FFF2-40B4-BE49-F238E27FC236}">
                <a16:creationId xmlns:a16="http://schemas.microsoft.com/office/drawing/2014/main" id="{2F522EB5-D2DF-410C-B42D-47DBF79016C1}"/>
              </a:ext>
            </a:extLst>
          </p:cNvPr>
          <p:cNvSpPr txBox="1">
            <a:spLocks noChangeArrowheads="1"/>
          </p:cNvSpPr>
          <p:nvPr/>
        </p:nvSpPr>
        <p:spPr bwMode="auto">
          <a:xfrm>
            <a:off x="9677400" y="4953000"/>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 typeface="Wingdings" panose="05000000000000000000" pitchFamily="2" charset="2"/>
              <a:buNone/>
            </a:pPr>
            <a:r>
              <a:rPr lang="zh-CN" altLang="en-US" sz="2400">
                <a:latin typeface="Times New Roman" panose="02020603050405020304" pitchFamily="18" charset="0"/>
              </a:rPr>
              <a:t>时间</a:t>
            </a:r>
          </a:p>
        </p:txBody>
      </p:sp>
      <p:sp>
        <p:nvSpPr>
          <p:cNvPr id="169994" name="Line 10">
            <a:extLst>
              <a:ext uri="{FF2B5EF4-FFF2-40B4-BE49-F238E27FC236}">
                <a16:creationId xmlns:a16="http://schemas.microsoft.com/office/drawing/2014/main" id="{13139DD6-89A2-4D75-BDAE-FC81FE4B6063}"/>
              </a:ext>
            </a:extLst>
          </p:cNvPr>
          <p:cNvSpPr>
            <a:spLocks noChangeShapeType="1"/>
          </p:cNvSpPr>
          <p:nvPr/>
        </p:nvSpPr>
        <p:spPr bwMode="auto">
          <a:xfrm>
            <a:off x="2743200" y="5257800"/>
            <a:ext cx="6934200" cy="0"/>
          </a:xfrm>
          <a:prstGeom prst="line">
            <a:avLst/>
          </a:prstGeom>
          <a:noFill/>
          <a:ln w="28575">
            <a:solidFill>
              <a:schemeClr val="tx1"/>
            </a:solidFill>
            <a:round/>
            <a:headEnd/>
            <a:tailEnd type="triangle" w="sm" len="lg"/>
          </a:ln>
          <a:extLst>
            <a:ext uri="{909E8E84-426E-40DD-AFC4-6F175D3DCCD1}">
              <a14:hiddenFill xmlns:a14="http://schemas.microsoft.com/office/drawing/2010/main">
                <a:noFill/>
              </a14:hiddenFill>
            </a:ext>
          </a:extLst>
        </p:spPr>
        <p:txBody>
          <a:bodyPr/>
          <a:lstStyle/>
          <a:p>
            <a:endParaRPr lang="zh-CN" altLang="en-US"/>
          </a:p>
        </p:txBody>
      </p:sp>
      <p:sp>
        <p:nvSpPr>
          <p:cNvPr id="169995" name="Text Box 11">
            <a:extLst>
              <a:ext uri="{FF2B5EF4-FFF2-40B4-BE49-F238E27FC236}">
                <a16:creationId xmlns:a16="http://schemas.microsoft.com/office/drawing/2014/main" id="{E699B539-09BB-4B32-AB97-3BF52E594D7A}"/>
              </a:ext>
            </a:extLst>
          </p:cNvPr>
          <p:cNvSpPr txBox="1">
            <a:spLocks noChangeArrowheads="1"/>
          </p:cNvSpPr>
          <p:nvPr/>
        </p:nvSpPr>
        <p:spPr bwMode="auto">
          <a:xfrm>
            <a:off x="3962400" y="5410200"/>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 typeface="Wingdings" panose="05000000000000000000" pitchFamily="2" charset="2"/>
              <a:buNone/>
            </a:pPr>
            <a:r>
              <a:rPr lang="zh-CN" altLang="en-US" sz="2400">
                <a:latin typeface="Times New Roman" panose="02020603050405020304" pitchFamily="18" charset="0"/>
              </a:rPr>
              <a:t>成长</a:t>
            </a:r>
          </a:p>
        </p:txBody>
      </p:sp>
      <p:sp>
        <p:nvSpPr>
          <p:cNvPr id="169996" name="Text Box 12">
            <a:extLst>
              <a:ext uri="{FF2B5EF4-FFF2-40B4-BE49-F238E27FC236}">
                <a16:creationId xmlns:a16="http://schemas.microsoft.com/office/drawing/2014/main" id="{B4DD4478-481C-460D-8D9B-2FD3541FDBD3}"/>
              </a:ext>
            </a:extLst>
          </p:cNvPr>
          <p:cNvSpPr txBox="1">
            <a:spLocks noChangeArrowheads="1"/>
          </p:cNvSpPr>
          <p:nvPr/>
        </p:nvSpPr>
        <p:spPr bwMode="auto">
          <a:xfrm>
            <a:off x="5638800" y="5410200"/>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 typeface="Wingdings" panose="05000000000000000000" pitchFamily="2" charset="2"/>
              <a:buNone/>
            </a:pPr>
            <a:r>
              <a:rPr lang="zh-CN" altLang="en-US" sz="2400">
                <a:latin typeface="Times New Roman" panose="02020603050405020304" pitchFamily="18" charset="0"/>
              </a:rPr>
              <a:t>成熟</a:t>
            </a:r>
          </a:p>
        </p:txBody>
      </p:sp>
      <p:sp>
        <p:nvSpPr>
          <p:cNvPr id="169997" name="Text Box 13">
            <a:extLst>
              <a:ext uri="{FF2B5EF4-FFF2-40B4-BE49-F238E27FC236}">
                <a16:creationId xmlns:a16="http://schemas.microsoft.com/office/drawing/2014/main" id="{D6223747-E0A7-459B-8965-A90C14878FCF}"/>
              </a:ext>
            </a:extLst>
          </p:cNvPr>
          <p:cNvSpPr txBox="1">
            <a:spLocks noChangeArrowheads="1"/>
          </p:cNvSpPr>
          <p:nvPr/>
        </p:nvSpPr>
        <p:spPr bwMode="auto">
          <a:xfrm>
            <a:off x="7772400" y="5410200"/>
            <a:ext cx="838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50000"/>
              </a:spcBef>
              <a:buClrTx/>
              <a:buSzTx/>
              <a:buFont typeface="Wingdings" panose="05000000000000000000" pitchFamily="2" charset="2"/>
              <a:buNone/>
            </a:pPr>
            <a:r>
              <a:rPr lang="zh-CN" altLang="en-US" sz="2400">
                <a:latin typeface="Times New Roman" panose="02020603050405020304" pitchFamily="18" charset="0"/>
              </a:rPr>
              <a:t>衰退</a:t>
            </a:r>
          </a:p>
        </p:txBody>
      </p:sp>
      <p:sp>
        <p:nvSpPr>
          <p:cNvPr id="169998" name="Line 14">
            <a:extLst>
              <a:ext uri="{FF2B5EF4-FFF2-40B4-BE49-F238E27FC236}">
                <a16:creationId xmlns:a16="http://schemas.microsoft.com/office/drawing/2014/main" id="{6C079D5D-906B-4968-9303-20121A246514}"/>
              </a:ext>
            </a:extLst>
          </p:cNvPr>
          <p:cNvSpPr>
            <a:spLocks noChangeShapeType="1"/>
          </p:cNvSpPr>
          <p:nvPr/>
        </p:nvSpPr>
        <p:spPr bwMode="auto">
          <a:xfrm>
            <a:off x="3886200" y="5181600"/>
            <a:ext cx="0" cy="762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9999" name="Line 15">
            <a:extLst>
              <a:ext uri="{FF2B5EF4-FFF2-40B4-BE49-F238E27FC236}">
                <a16:creationId xmlns:a16="http://schemas.microsoft.com/office/drawing/2014/main" id="{239795BA-BFB4-490C-85A5-1112A01694B5}"/>
              </a:ext>
            </a:extLst>
          </p:cNvPr>
          <p:cNvSpPr>
            <a:spLocks noChangeShapeType="1"/>
          </p:cNvSpPr>
          <p:nvPr/>
        </p:nvSpPr>
        <p:spPr bwMode="auto">
          <a:xfrm>
            <a:off x="5105400" y="5257800"/>
            <a:ext cx="0" cy="762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0000" name="Line 16">
            <a:extLst>
              <a:ext uri="{FF2B5EF4-FFF2-40B4-BE49-F238E27FC236}">
                <a16:creationId xmlns:a16="http://schemas.microsoft.com/office/drawing/2014/main" id="{E9199FFB-8D52-43F1-A2FD-3EC88F470DCB}"/>
              </a:ext>
            </a:extLst>
          </p:cNvPr>
          <p:cNvSpPr>
            <a:spLocks noChangeShapeType="1"/>
          </p:cNvSpPr>
          <p:nvPr/>
        </p:nvSpPr>
        <p:spPr bwMode="auto">
          <a:xfrm>
            <a:off x="7543800" y="5257800"/>
            <a:ext cx="0" cy="7620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0001" name="Line 17">
            <a:extLst>
              <a:ext uri="{FF2B5EF4-FFF2-40B4-BE49-F238E27FC236}">
                <a16:creationId xmlns:a16="http://schemas.microsoft.com/office/drawing/2014/main" id="{50E82768-BEF5-4EF9-9D31-573B07A550FA}"/>
              </a:ext>
            </a:extLst>
          </p:cNvPr>
          <p:cNvSpPr>
            <a:spLocks noChangeShapeType="1"/>
          </p:cNvSpPr>
          <p:nvPr/>
        </p:nvSpPr>
        <p:spPr bwMode="auto">
          <a:xfrm>
            <a:off x="3200400" y="5867400"/>
            <a:ext cx="609600"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70002" name="Line 18">
            <a:extLst>
              <a:ext uri="{FF2B5EF4-FFF2-40B4-BE49-F238E27FC236}">
                <a16:creationId xmlns:a16="http://schemas.microsoft.com/office/drawing/2014/main" id="{EF90E504-F28C-432D-A408-21A036DCCDED}"/>
              </a:ext>
            </a:extLst>
          </p:cNvPr>
          <p:cNvSpPr>
            <a:spLocks noChangeShapeType="1"/>
          </p:cNvSpPr>
          <p:nvPr/>
        </p:nvSpPr>
        <p:spPr bwMode="auto">
          <a:xfrm>
            <a:off x="3886200" y="5867400"/>
            <a:ext cx="1143000"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70003" name="Line 19">
            <a:extLst>
              <a:ext uri="{FF2B5EF4-FFF2-40B4-BE49-F238E27FC236}">
                <a16:creationId xmlns:a16="http://schemas.microsoft.com/office/drawing/2014/main" id="{ECE83C12-84E6-4564-A035-EDAEDF3594B6}"/>
              </a:ext>
            </a:extLst>
          </p:cNvPr>
          <p:cNvSpPr>
            <a:spLocks noChangeShapeType="1"/>
          </p:cNvSpPr>
          <p:nvPr/>
        </p:nvSpPr>
        <p:spPr bwMode="auto">
          <a:xfrm>
            <a:off x="5105400" y="5867400"/>
            <a:ext cx="2362200"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70004" name="Line 20">
            <a:extLst>
              <a:ext uri="{FF2B5EF4-FFF2-40B4-BE49-F238E27FC236}">
                <a16:creationId xmlns:a16="http://schemas.microsoft.com/office/drawing/2014/main" id="{4A7C6859-C7BF-4B3B-8966-2D787872182E}"/>
              </a:ext>
            </a:extLst>
          </p:cNvPr>
          <p:cNvSpPr>
            <a:spLocks noChangeShapeType="1"/>
          </p:cNvSpPr>
          <p:nvPr/>
        </p:nvSpPr>
        <p:spPr bwMode="auto">
          <a:xfrm>
            <a:off x="7543800" y="5867400"/>
            <a:ext cx="1905000" cy="0"/>
          </a:xfrm>
          <a:prstGeom prst="line">
            <a:avLst/>
          </a:prstGeom>
          <a:noFill/>
          <a:ln w="9525">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170005" name="AutoShape 21">
            <a:extLst>
              <a:ext uri="{FF2B5EF4-FFF2-40B4-BE49-F238E27FC236}">
                <a16:creationId xmlns:a16="http://schemas.microsoft.com/office/drawing/2014/main" id="{69CBC1CE-CC22-44DB-9C0D-0E4810925CAB}"/>
              </a:ext>
            </a:extLst>
          </p:cNvPr>
          <p:cNvSpPr>
            <a:spLocks/>
          </p:cNvSpPr>
          <p:nvPr/>
        </p:nvSpPr>
        <p:spPr bwMode="auto">
          <a:xfrm>
            <a:off x="8416926" y="2209800"/>
            <a:ext cx="1260475" cy="609600"/>
          </a:xfrm>
          <a:prstGeom prst="callout1">
            <a:avLst>
              <a:gd name="adj1" fmla="val 18750"/>
              <a:gd name="adj2" fmla="val -6046"/>
              <a:gd name="adj3" fmla="val 112500"/>
              <a:gd name="adj4" fmla="val -27833"/>
            </a:avLst>
          </a:prstGeom>
          <a:solidFill>
            <a:srgbClr val="FF33CC"/>
          </a:solidFill>
          <a:ln w="9525">
            <a:solidFill>
              <a:schemeClr val="tx1"/>
            </a:solidFill>
            <a:miter lim="800000"/>
            <a:headEnd/>
            <a:tailEnd/>
          </a:ln>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 typeface="Wingdings" panose="05000000000000000000" pitchFamily="2" charset="2"/>
              <a:buNone/>
            </a:pPr>
            <a:r>
              <a:rPr lang="zh-CN" altLang="en-US" sz="2400">
                <a:latin typeface="Times New Roman" panose="02020603050405020304" pitchFamily="18" charset="0"/>
              </a:rPr>
              <a:t>销售额</a:t>
            </a:r>
          </a:p>
        </p:txBody>
      </p:sp>
      <p:sp>
        <p:nvSpPr>
          <p:cNvPr id="170006" name="AutoShape 22">
            <a:extLst>
              <a:ext uri="{FF2B5EF4-FFF2-40B4-BE49-F238E27FC236}">
                <a16:creationId xmlns:a16="http://schemas.microsoft.com/office/drawing/2014/main" id="{0FB527E3-0E64-4EE4-9018-FC7B9144C225}"/>
              </a:ext>
            </a:extLst>
          </p:cNvPr>
          <p:cNvSpPr>
            <a:spLocks/>
          </p:cNvSpPr>
          <p:nvPr/>
        </p:nvSpPr>
        <p:spPr bwMode="auto">
          <a:xfrm>
            <a:off x="7696200" y="3429000"/>
            <a:ext cx="914400" cy="609600"/>
          </a:xfrm>
          <a:prstGeom prst="callout1">
            <a:avLst>
              <a:gd name="adj1" fmla="val 18750"/>
              <a:gd name="adj2" fmla="val -8333"/>
              <a:gd name="adj3" fmla="val 63023"/>
              <a:gd name="adj4" fmla="val -70662"/>
            </a:avLst>
          </a:prstGeom>
          <a:solidFill>
            <a:schemeClr val="bg1"/>
          </a:solidFill>
          <a:ln w="9525">
            <a:solidFill>
              <a:schemeClr val="tx1"/>
            </a:solidFill>
            <a:miter lim="800000"/>
            <a:headEnd/>
            <a:tailEnd/>
          </a:ln>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 typeface="Wingdings" panose="05000000000000000000" pitchFamily="2" charset="2"/>
              <a:buNone/>
            </a:pPr>
            <a:r>
              <a:rPr lang="zh-CN" altLang="en-US" sz="2400">
                <a:latin typeface="Times New Roman" panose="02020603050405020304" pitchFamily="18" charset="0"/>
              </a:rPr>
              <a:t>利润</a:t>
            </a:r>
          </a:p>
        </p:txBody>
      </p:sp>
      <p:pic>
        <p:nvPicPr>
          <p:cNvPr id="22" name="图片 21">
            <a:extLst>
              <a:ext uri="{FF2B5EF4-FFF2-40B4-BE49-F238E27FC236}">
                <a16:creationId xmlns:a16="http://schemas.microsoft.com/office/drawing/2014/main" id="{692F2576-C075-475B-A6D2-023A3C0BB263}"/>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53945" t="3432" r="3996" b="15542"/>
          <a:stretch/>
        </p:blipFill>
        <p:spPr>
          <a:xfrm rot="10800000">
            <a:off x="0" y="0"/>
            <a:ext cx="1337257" cy="1655065"/>
          </a:xfrm>
          <a:prstGeom prst="rect">
            <a:avLst/>
          </a:prstGeom>
        </p:spPr>
      </p:pic>
    </p:spTree>
  </p:cSld>
  <p:clrMapOvr>
    <a:masterClrMapping/>
  </p:clrMapOvr>
  <p:transition>
    <p:strips dir="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8" presetClass="entr" presetSubtype="3" fill="hold" nodeType="clickEffect">
                                  <p:stCondLst>
                                    <p:cond delay="0"/>
                                  </p:stCondLst>
                                  <p:childTnLst>
                                    <p:set>
                                      <p:cBhvr>
                                        <p:cTn id="6" dur="1" fill="hold">
                                          <p:stCondLst>
                                            <p:cond delay="0"/>
                                          </p:stCondLst>
                                        </p:cTn>
                                        <p:tgtEl>
                                          <p:spTgt spid="169988"/>
                                        </p:tgtEl>
                                        <p:attrNameLst>
                                          <p:attrName>style.visibility</p:attrName>
                                        </p:attrNameLst>
                                      </p:cBhvr>
                                      <p:to>
                                        <p:strVal val="visible"/>
                                      </p:to>
                                    </p:set>
                                    <p:animEffect transition="in" filter="strips(upRight)">
                                      <p:cBhvr>
                                        <p:cTn id="7" dur="500"/>
                                        <p:tgtEl>
                                          <p:spTgt spid="169988"/>
                                        </p:tgtEl>
                                      </p:cBhvr>
                                    </p:animEffect>
                                  </p:childTnLst>
                                  <p:subTnLst>
                                    <p:audio>
                                      <p:cMediaNode>
                                        <p:cTn display="0" masterRel="sameClick">
                                          <p:stCondLst>
                                            <p:cond evt="begin" delay="0">
                                              <p:tn val="5"/>
                                            </p:cond>
                                          </p:stCondLst>
                                          <p:endCondLst>
                                            <p:cond evt="onStopAudio" delay="0">
                                              <p:tgtEl>
                                                <p:sldTgt/>
                                              </p:tgtEl>
                                            </p:cond>
                                          </p:endCondLst>
                                        </p:cTn>
                                        <p:tgtEl>
                                          <p:sndTgt r:embed="rId2" name="whoosh.wav"/>
                                        </p:tgtEl>
                                      </p:cMediaNode>
                                    </p:audio>
                                  </p:subTnLst>
                                </p:cTn>
                              </p:par>
                            </p:childTnLst>
                          </p:cTn>
                        </p:par>
                      </p:childTnLst>
                    </p:cTn>
                  </p:par>
                  <p:par>
                    <p:cTn id="8" fill="hold" nodeType="clickPar">
                      <p:stCondLst>
                        <p:cond delay="indefinite"/>
                      </p:stCondLst>
                      <p:childTnLst>
                        <p:par>
                          <p:cTn id="9" fill="hold" nodeType="withGroup">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69989"/>
                                        </p:tgtEl>
                                        <p:attrNameLst>
                                          <p:attrName>style.visibility</p:attrName>
                                        </p:attrNameLst>
                                      </p:cBhvr>
                                      <p:to>
                                        <p:strVal val="visible"/>
                                      </p:to>
                                    </p:set>
                                    <p:animEffect transition="in" filter="blinds(horizontal)">
                                      <p:cBhvr>
                                        <p:cTn id="12" dur="500"/>
                                        <p:tgtEl>
                                          <p:spTgt spid="169989"/>
                                        </p:tgtEl>
                                      </p:cBhvr>
                                    </p:animEffect>
                                  </p:childTnLst>
                                  <p:subTnLst>
                                    <p:audio>
                                      <p:cMediaNode>
                                        <p:cTn display="0" masterRel="sameClick">
                                          <p:stCondLst>
                                            <p:cond evt="begin" delay="0">
                                              <p:tn val="10"/>
                                            </p:cond>
                                          </p:stCondLst>
                                          <p:endCondLst>
                                            <p:cond evt="onStopAudio" delay="0">
                                              <p:tgtEl>
                                                <p:sldTgt/>
                                              </p:tgtEl>
                                            </p:cond>
                                          </p:endCondLst>
                                        </p:cTn>
                                        <p:tgtEl>
                                          <p:sndTgt r:embed="rId3" name="PC_BEEP.WAV"/>
                                        </p:tgtEl>
                                      </p:cMediaNode>
                                    </p:audio>
                                  </p:subTnLst>
                                </p:cTn>
                              </p:par>
                            </p:childTnLst>
                          </p:cTn>
                        </p:par>
                      </p:childTnLst>
                    </p:cTn>
                  </p:par>
                  <p:par>
                    <p:cTn id="13" fill="hold" nodeType="clickPar">
                      <p:stCondLst>
                        <p:cond delay="indefinite"/>
                      </p:stCondLst>
                      <p:childTnLst>
                        <p:par>
                          <p:cTn id="14" fill="hold" nodeType="withGroup">
                            <p:stCondLst>
                              <p:cond delay="0"/>
                            </p:stCondLst>
                            <p:childTnLst>
                              <p:par>
                                <p:cTn id="15" presetID="17" presetClass="entr" presetSubtype="4" fill="hold" nodeType="clickEffect">
                                  <p:stCondLst>
                                    <p:cond delay="0"/>
                                  </p:stCondLst>
                                  <p:childTnLst>
                                    <p:set>
                                      <p:cBhvr>
                                        <p:cTn id="16" dur="1" fill="hold">
                                          <p:stCondLst>
                                            <p:cond delay="0"/>
                                          </p:stCondLst>
                                        </p:cTn>
                                        <p:tgtEl>
                                          <p:spTgt spid="169990"/>
                                        </p:tgtEl>
                                        <p:attrNameLst>
                                          <p:attrName>style.visibility</p:attrName>
                                        </p:attrNameLst>
                                      </p:cBhvr>
                                      <p:to>
                                        <p:strVal val="visible"/>
                                      </p:to>
                                    </p:set>
                                    <p:anim calcmode="lin" valueType="num">
                                      <p:cBhvr>
                                        <p:cTn id="17" dur="500" fill="hold"/>
                                        <p:tgtEl>
                                          <p:spTgt spid="169990"/>
                                        </p:tgtEl>
                                        <p:attrNameLst>
                                          <p:attrName>ppt_x</p:attrName>
                                        </p:attrNameLst>
                                      </p:cBhvr>
                                      <p:tavLst>
                                        <p:tav tm="0">
                                          <p:val>
                                            <p:strVal val="#ppt_x"/>
                                          </p:val>
                                        </p:tav>
                                        <p:tav tm="100000">
                                          <p:val>
                                            <p:strVal val="#ppt_x"/>
                                          </p:val>
                                        </p:tav>
                                      </p:tavLst>
                                    </p:anim>
                                    <p:anim calcmode="lin" valueType="num">
                                      <p:cBhvr>
                                        <p:cTn id="18" dur="500" fill="hold"/>
                                        <p:tgtEl>
                                          <p:spTgt spid="169990"/>
                                        </p:tgtEl>
                                        <p:attrNameLst>
                                          <p:attrName>ppt_y</p:attrName>
                                        </p:attrNameLst>
                                      </p:cBhvr>
                                      <p:tavLst>
                                        <p:tav tm="0">
                                          <p:val>
                                            <p:strVal val="#ppt_y+#ppt_h/2"/>
                                          </p:val>
                                        </p:tav>
                                        <p:tav tm="100000">
                                          <p:val>
                                            <p:strVal val="#ppt_y"/>
                                          </p:val>
                                        </p:tav>
                                      </p:tavLst>
                                    </p:anim>
                                    <p:anim calcmode="lin" valueType="num">
                                      <p:cBhvr>
                                        <p:cTn id="19" dur="500" fill="hold"/>
                                        <p:tgtEl>
                                          <p:spTgt spid="169990"/>
                                        </p:tgtEl>
                                        <p:attrNameLst>
                                          <p:attrName>ppt_w</p:attrName>
                                        </p:attrNameLst>
                                      </p:cBhvr>
                                      <p:tavLst>
                                        <p:tav tm="0">
                                          <p:val>
                                            <p:strVal val="#ppt_w"/>
                                          </p:val>
                                        </p:tav>
                                        <p:tav tm="100000">
                                          <p:val>
                                            <p:strVal val="#ppt_w"/>
                                          </p:val>
                                        </p:tav>
                                      </p:tavLst>
                                    </p:anim>
                                    <p:anim calcmode="lin" valueType="num">
                                      <p:cBhvr>
                                        <p:cTn id="20" dur="500" fill="hold"/>
                                        <p:tgtEl>
                                          <p:spTgt spid="169990"/>
                                        </p:tgtEl>
                                        <p:attrNameLst>
                                          <p:attrName>ppt_h</p:attrName>
                                        </p:attrNameLst>
                                      </p:cBhvr>
                                      <p:tavLst>
                                        <p:tav tm="0">
                                          <p:val>
                                            <p:fltVal val="0"/>
                                          </p:val>
                                        </p:tav>
                                        <p:tav tm="100000">
                                          <p:val>
                                            <p:strVal val="#ppt_h"/>
                                          </p:val>
                                        </p:tav>
                                      </p:tavLst>
                                    </p:anim>
                                  </p:childTnLst>
                                  <p:subTnLst>
                                    <p:audio>
                                      <p:cMediaNode>
                                        <p:cTn display="0" masterRel="sameClick">
                                          <p:stCondLst>
                                            <p:cond evt="begin" delay="0">
                                              <p:tn val="15"/>
                                            </p:cond>
                                          </p:stCondLst>
                                          <p:endCondLst>
                                            <p:cond evt="onStopAudio" delay="0">
                                              <p:tgtEl>
                                                <p:sldTgt/>
                                              </p:tgtEl>
                                            </p:cond>
                                          </p:endCondLst>
                                        </p:cTn>
                                        <p:tgtEl>
                                          <p:sndTgt r:embed="rId2" name="whoosh.wav"/>
                                        </p:tgtEl>
                                      </p:cMediaNode>
                                    </p:audio>
                                  </p:subTnLst>
                                </p:cTn>
                              </p:par>
                            </p:childTnLst>
                          </p:cTn>
                        </p:par>
                      </p:childTnLst>
                    </p:cTn>
                  </p:par>
                  <p:par>
                    <p:cTn id="21" fill="hold" nodeType="clickPar">
                      <p:stCondLst>
                        <p:cond delay="indefinite"/>
                      </p:stCondLst>
                      <p:childTnLst>
                        <p:par>
                          <p:cTn id="22" fill="hold" nodeType="withGroup">
                            <p:stCondLst>
                              <p:cond delay="0"/>
                            </p:stCondLst>
                            <p:childTnLst>
                              <p:par>
                                <p:cTn id="23" presetID="18" presetClass="entr" presetSubtype="3" fill="hold" nodeType="clickEffect">
                                  <p:stCondLst>
                                    <p:cond delay="0"/>
                                  </p:stCondLst>
                                  <p:childTnLst>
                                    <p:set>
                                      <p:cBhvr>
                                        <p:cTn id="24" dur="1" fill="hold">
                                          <p:stCondLst>
                                            <p:cond delay="0"/>
                                          </p:stCondLst>
                                        </p:cTn>
                                        <p:tgtEl>
                                          <p:spTgt spid="169991"/>
                                        </p:tgtEl>
                                        <p:attrNameLst>
                                          <p:attrName>style.visibility</p:attrName>
                                        </p:attrNameLst>
                                      </p:cBhvr>
                                      <p:to>
                                        <p:strVal val="visible"/>
                                      </p:to>
                                    </p:set>
                                    <p:animEffect transition="in" filter="strips(upRight)">
                                      <p:cBhvr>
                                        <p:cTn id="25" dur="500"/>
                                        <p:tgtEl>
                                          <p:spTgt spid="169991"/>
                                        </p:tgtEl>
                                      </p:cBhvr>
                                    </p:animEffect>
                                  </p:childTnLst>
                                  <p:subTnLst>
                                    <p:audio>
                                      <p:cMediaNode>
                                        <p:cTn display="0" masterRel="sameClick">
                                          <p:stCondLst>
                                            <p:cond evt="begin" delay="0">
                                              <p:tn val="23"/>
                                            </p:cond>
                                          </p:stCondLst>
                                          <p:endCondLst>
                                            <p:cond evt="onStopAudio" delay="0">
                                              <p:tgtEl>
                                                <p:sldTgt/>
                                              </p:tgtEl>
                                            </p:cond>
                                          </p:endCondLst>
                                        </p:cTn>
                                        <p:tgtEl>
                                          <p:sndTgt r:embed="rId4" name="chimes.wav"/>
                                        </p:tgtEl>
                                      </p:cMediaNode>
                                    </p:audio>
                                  </p:subTnLst>
                                </p:cTn>
                              </p:par>
                            </p:childTnLst>
                          </p:cTn>
                        </p:par>
                      </p:childTnLst>
                    </p:cTn>
                  </p:par>
                  <p:par>
                    <p:cTn id="26" fill="hold" nodeType="clickPar">
                      <p:stCondLst>
                        <p:cond delay="indefinite"/>
                      </p:stCondLst>
                      <p:childTnLst>
                        <p:par>
                          <p:cTn id="27" fill="hold" nodeType="withGroup">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169992"/>
                                        </p:tgtEl>
                                        <p:attrNameLst>
                                          <p:attrName>style.visibility</p:attrName>
                                        </p:attrNameLst>
                                      </p:cBhvr>
                                      <p:to>
                                        <p:strVal val="visible"/>
                                      </p:to>
                                    </p:set>
                                    <p:animEffect transition="in" filter="blinds(horizontal)">
                                      <p:cBhvr>
                                        <p:cTn id="30" dur="500"/>
                                        <p:tgtEl>
                                          <p:spTgt spid="169992"/>
                                        </p:tgtEl>
                                      </p:cBhvr>
                                    </p:animEffect>
                                  </p:childTnLst>
                                  <p:subTnLst>
                                    <p:audio>
                                      <p:cMediaNode>
                                        <p:cTn display="0" masterRel="sameClick">
                                          <p:stCondLst>
                                            <p:cond evt="begin" delay="0">
                                              <p:tn val="28"/>
                                            </p:cond>
                                          </p:stCondLst>
                                          <p:endCondLst>
                                            <p:cond evt="onStopAudio" delay="0">
                                              <p:tgtEl>
                                                <p:sldTgt/>
                                              </p:tgtEl>
                                            </p:cond>
                                          </p:endCondLst>
                                        </p:cTn>
                                        <p:tgtEl>
                                          <p:sndTgt r:embed="rId4" name="chimes.wav"/>
                                        </p:tgtEl>
                                      </p:cMediaNode>
                                    </p:audio>
                                  </p:subTnLst>
                                </p:cTn>
                              </p:par>
                            </p:childTnLst>
                          </p:cTn>
                        </p:par>
                      </p:childTnLst>
                    </p:cTn>
                  </p:par>
                  <p:par>
                    <p:cTn id="31" fill="hold" nodeType="clickPar">
                      <p:stCondLst>
                        <p:cond delay="indefinite"/>
                      </p:stCondLst>
                      <p:childTnLst>
                        <p:par>
                          <p:cTn id="32" fill="hold" nodeType="withGroup">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169993"/>
                                        </p:tgtEl>
                                        <p:attrNameLst>
                                          <p:attrName>style.visibility</p:attrName>
                                        </p:attrNameLst>
                                      </p:cBhvr>
                                      <p:to>
                                        <p:strVal val="visible"/>
                                      </p:to>
                                    </p:set>
                                    <p:animEffect transition="in" filter="blinds(horizontal)">
                                      <p:cBhvr>
                                        <p:cTn id="35" dur="500"/>
                                        <p:tgtEl>
                                          <p:spTgt spid="169993"/>
                                        </p:tgtEl>
                                      </p:cBhvr>
                                    </p:animEffect>
                                  </p:childTnLst>
                                  <p:subTnLst>
                                    <p:audio>
                                      <p:cMediaNode>
                                        <p:cTn display="0" masterRel="sameClick">
                                          <p:stCondLst>
                                            <p:cond evt="begin" delay="0">
                                              <p:tn val="33"/>
                                            </p:cond>
                                          </p:stCondLst>
                                          <p:endCondLst>
                                            <p:cond evt="onStopAudio" delay="0">
                                              <p:tgtEl>
                                                <p:sldTgt/>
                                              </p:tgtEl>
                                            </p:cond>
                                          </p:endCondLst>
                                        </p:cTn>
                                        <p:tgtEl>
                                          <p:sndTgt r:embed="rId4" name="chimes.wav"/>
                                        </p:tgtEl>
                                      </p:cMediaNode>
                                    </p:audio>
                                  </p:subTnLst>
                                </p:cTn>
                              </p:par>
                            </p:childTnLst>
                          </p:cTn>
                        </p:par>
                      </p:childTnLst>
                    </p:cTn>
                  </p:par>
                  <p:par>
                    <p:cTn id="36" fill="hold" nodeType="clickPar">
                      <p:stCondLst>
                        <p:cond delay="indefinite"/>
                      </p:stCondLst>
                      <p:childTnLst>
                        <p:par>
                          <p:cTn id="37" fill="hold" nodeType="withGroup">
                            <p:stCondLst>
                              <p:cond delay="0"/>
                            </p:stCondLst>
                            <p:childTnLst>
                              <p:par>
                                <p:cTn id="38" presetID="17" presetClass="entr" presetSubtype="8" fill="hold" nodeType="clickEffect">
                                  <p:stCondLst>
                                    <p:cond delay="0"/>
                                  </p:stCondLst>
                                  <p:childTnLst>
                                    <p:set>
                                      <p:cBhvr>
                                        <p:cTn id="39" dur="1" fill="hold">
                                          <p:stCondLst>
                                            <p:cond delay="0"/>
                                          </p:stCondLst>
                                        </p:cTn>
                                        <p:tgtEl>
                                          <p:spTgt spid="169994"/>
                                        </p:tgtEl>
                                        <p:attrNameLst>
                                          <p:attrName>style.visibility</p:attrName>
                                        </p:attrNameLst>
                                      </p:cBhvr>
                                      <p:to>
                                        <p:strVal val="visible"/>
                                      </p:to>
                                    </p:set>
                                    <p:anim calcmode="lin" valueType="num">
                                      <p:cBhvr>
                                        <p:cTn id="40" dur="500" fill="hold"/>
                                        <p:tgtEl>
                                          <p:spTgt spid="169994"/>
                                        </p:tgtEl>
                                        <p:attrNameLst>
                                          <p:attrName>ppt_x</p:attrName>
                                        </p:attrNameLst>
                                      </p:cBhvr>
                                      <p:tavLst>
                                        <p:tav tm="0">
                                          <p:val>
                                            <p:strVal val="#ppt_x-#ppt_w/2"/>
                                          </p:val>
                                        </p:tav>
                                        <p:tav tm="100000">
                                          <p:val>
                                            <p:strVal val="#ppt_x"/>
                                          </p:val>
                                        </p:tav>
                                      </p:tavLst>
                                    </p:anim>
                                    <p:anim calcmode="lin" valueType="num">
                                      <p:cBhvr>
                                        <p:cTn id="41" dur="500" fill="hold"/>
                                        <p:tgtEl>
                                          <p:spTgt spid="169994"/>
                                        </p:tgtEl>
                                        <p:attrNameLst>
                                          <p:attrName>ppt_y</p:attrName>
                                        </p:attrNameLst>
                                      </p:cBhvr>
                                      <p:tavLst>
                                        <p:tav tm="0">
                                          <p:val>
                                            <p:strVal val="#ppt_y"/>
                                          </p:val>
                                        </p:tav>
                                        <p:tav tm="100000">
                                          <p:val>
                                            <p:strVal val="#ppt_y"/>
                                          </p:val>
                                        </p:tav>
                                      </p:tavLst>
                                    </p:anim>
                                    <p:anim calcmode="lin" valueType="num">
                                      <p:cBhvr>
                                        <p:cTn id="42" dur="500" fill="hold"/>
                                        <p:tgtEl>
                                          <p:spTgt spid="169994"/>
                                        </p:tgtEl>
                                        <p:attrNameLst>
                                          <p:attrName>ppt_w</p:attrName>
                                        </p:attrNameLst>
                                      </p:cBhvr>
                                      <p:tavLst>
                                        <p:tav tm="0">
                                          <p:val>
                                            <p:fltVal val="0"/>
                                          </p:val>
                                        </p:tav>
                                        <p:tav tm="100000">
                                          <p:val>
                                            <p:strVal val="#ppt_w"/>
                                          </p:val>
                                        </p:tav>
                                      </p:tavLst>
                                    </p:anim>
                                    <p:anim calcmode="lin" valueType="num">
                                      <p:cBhvr>
                                        <p:cTn id="43" dur="500" fill="hold"/>
                                        <p:tgtEl>
                                          <p:spTgt spid="169994"/>
                                        </p:tgtEl>
                                        <p:attrNameLst>
                                          <p:attrName>ppt_h</p:attrName>
                                        </p:attrNameLst>
                                      </p:cBhvr>
                                      <p:tavLst>
                                        <p:tav tm="0">
                                          <p:val>
                                            <p:strVal val="#ppt_h"/>
                                          </p:val>
                                        </p:tav>
                                        <p:tav tm="100000">
                                          <p:val>
                                            <p:strVal val="#ppt_h"/>
                                          </p:val>
                                        </p:tav>
                                      </p:tavLst>
                                    </p:anim>
                                  </p:childTnLst>
                                  <p:subTnLst>
                                    <p:audio>
                                      <p:cMediaNode>
                                        <p:cTn display="0" masterRel="sameClick">
                                          <p:stCondLst>
                                            <p:cond evt="begin" delay="0">
                                              <p:tn val="38"/>
                                            </p:cond>
                                          </p:stCondLst>
                                          <p:endCondLst>
                                            <p:cond evt="onStopAudio" delay="0">
                                              <p:tgtEl>
                                                <p:sldTgt/>
                                              </p:tgtEl>
                                            </p:cond>
                                          </p:endCondLst>
                                        </p:cTn>
                                        <p:tgtEl>
                                          <p:sndTgt r:embed="rId2" name="whoosh.wav"/>
                                        </p:tgtEl>
                                      </p:cMediaNode>
                                    </p:audio>
                                  </p:subTnLst>
                                </p:cTn>
                              </p:par>
                            </p:childTnLst>
                          </p:cTn>
                        </p:par>
                      </p:childTnLst>
                    </p:cTn>
                  </p:par>
                  <p:par>
                    <p:cTn id="44" fill="hold" nodeType="clickPar">
                      <p:stCondLst>
                        <p:cond delay="indefinite"/>
                      </p:stCondLst>
                      <p:childTnLst>
                        <p:par>
                          <p:cTn id="45" fill="hold" nodeType="withGroup">
                            <p:stCondLst>
                              <p:cond delay="0"/>
                            </p:stCondLst>
                            <p:childTnLst>
                              <p:par>
                                <p:cTn id="46" presetID="3" presetClass="entr" presetSubtype="10" fill="hold" grpId="0" nodeType="clickEffect">
                                  <p:stCondLst>
                                    <p:cond delay="0"/>
                                  </p:stCondLst>
                                  <p:childTnLst>
                                    <p:set>
                                      <p:cBhvr>
                                        <p:cTn id="47" dur="1" fill="hold">
                                          <p:stCondLst>
                                            <p:cond delay="0"/>
                                          </p:stCondLst>
                                        </p:cTn>
                                        <p:tgtEl>
                                          <p:spTgt spid="169995"/>
                                        </p:tgtEl>
                                        <p:attrNameLst>
                                          <p:attrName>style.visibility</p:attrName>
                                        </p:attrNameLst>
                                      </p:cBhvr>
                                      <p:to>
                                        <p:strVal val="visible"/>
                                      </p:to>
                                    </p:set>
                                    <p:animEffect transition="in" filter="blinds(horizontal)">
                                      <p:cBhvr>
                                        <p:cTn id="48" dur="500"/>
                                        <p:tgtEl>
                                          <p:spTgt spid="169995"/>
                                        </p:tgtEl>
                                      </p:cBhvr>
                                    </p:animEffect>
                                  </p:childTnLst>
                                  <p:subTnLst>
                                    <p:audio>
                                      <p:cMediaNode>
                                        <p:cTn display="0" masterRel="sameClick">
                                          <p:stCondLst>
                                            <p:cond evt="begin" delay="0">
                                              <p:tn val="46"/>
                                            </p:cond>
                                          </p:stCondLst>
                                          <p:endCondLst>
                                            <p:cond evt="onStopAudio" delay="0">
                                              <p:tgtEl>
                                                <p:sldTgt/>
                                              </p:tgtEl>
                                            </p:cond>
                                          </p:endCondLst>
                                        </p:cTn>
                                        <p:tgtEl>
                                          <p:sndTgt r:embed="rId4" name="chimes.wav"/>
                                        </p:tgtEl>
                                      </p:cMediaNode>
                                    </p:audio>
                                  </p:subTnLst>
                                </p:cTn>
                              </p:par>
                            </p:childTnLst>
                          </p:cTn>
                        </p:par>
                      </p:childTnLst>
                    </p:cTn>
                  </p:par>
                  <p:par>
                    <p:cTn id="49" fill="hold" nodeType="clickPar">
                      <p:stCondLst>
                        <p:cond delay="indefinite"/>
                      </p:stCondLst>
                      <p:childTnLst>
                        <p:par>
                          <p:cTn id="50" fill="hold" nodeType="withGroup">
                            <p:stCondLst>
                              <p:cond delay="0"/>
                            </p:stCondLst>
                            <p:childTnLst>
                              <p:par>
                                <p:cTn id="51" presetID="3" presetClass="entr" presetSubtype="10" fill="hold" grpId="0" nodeType="clickEffect">
                                  <p:stCondLst>
                                    <p:cond delay="0"/>
                                  </p:stCondLst>
                                  <p:childTnLst>
                                    <p:set>
                                      <p:cBhvr>
                                        <p:cTn id="52" dur="1" fill="hold">
                                          <p:stCondLst>
                                            <p:cond delay="0"/>
                                          </p:stCondLst>
                                        </p:cTn>
                                        <p:tgtEl>
                                          <p:spTgt spid="169996"/>
                                        </p:tgtEl>
                                        <p:attrNameLst>
                                          <p:attrName>style.visibility</p:attrName>
                                        </p:attrNameLst>
                                      </p:cBhvr>
                                      <p:to>
                                        <p:strVal val="visible"/>
                                      </p:to>
                                    </p:set>
                                    <p:animEffect transition="in" filter="blinds(horizontal)">
                                      <p:cBhvr>
                                        <p:cTn id="53" dur="500"/>
                                        <p:tgtEl>
                                          <p:spTgt spid="169996"/>
                                        </p:tgtEl>
                                      </p:cBhvr>
                                    </p:animEffect>
                                  </p:childTnLst>
                                  <p:subTnLst>
                                    <p:audio>
                                      <p:cMediaNode>
                                        <p:cTn display="0" masterRel="sameClick">
                                          <p:stCondLst>
                                            <p:cond evt="begin" delay="0">
                                              <p:tn val="51"/>
                                            </p:cond>
                                          </p:stCondLst>
                                          <p:endCondLst>
                                            <p:cond evt="onStopAudio" delay="0">
                                              <p:tgtEl>
                                                <p:sldTgt/>
                                              </p:tgtEl>
                                            </p:cond>
                                          </p:endCondLst>
                                        </p:cTn>
                                        <p:tgtEl>
                                          <p:sndTgt r:embed="rId4" name="chimes.wav"/>
                                        </p:tgtEl>
                                      </p:cMediaNode>
                                    </p:audio>
                                  </p:subTnLst>
                                </p:cTn>
                              </p:par>
                            </p:childTnLst>
                          </p:cTn>
                        </p:par>
                      </p:childTnLst>
                    </p:cTn>
                  </p:par>
                  <p:par>
                    <p:cTn id="54" fill="hold" nodeType="clickPar">
                      <p:stCondLst>
                        <p:cond delay="indefinite"/>
                      </p:stCondLst>
                      <p:childTnLst>
                        <p:par>
                          <p:cTn id="55" fill="hold" nodeType="withGroup">
                            <p:stCondLst>
                              <p:cond delay="0"/>
                            </p:stCondLst>
                            <p:childTnLst>
                              <p:par>
                                <p:cTn id="56" presetID="3" presetClass="entr" presetSubtype="10" fill="hold" grpId="0" nodeType="clickEffect">
                                  <p:stCondLst>
                                    <p:cond delay="0"/>
                                  </p:stCondLst>
                                  <p:childTnLst>
                                    <p:set>
                                      <p:cBhvr>
                                        <p:cTn id="57" dur="1" fill="hold">
                                          <p:stCondLst>
                                            <p:cond delay="0"/>
                                          </p:stCondLst>
                                        </p:cTn>
                                        <p:tgtEl>
                                          <p:spTgt spid="169997"/>
                                        </p:tgtEl>
                                        <p:attrNameLst>
                                          <p:attrName>style.visibility</p:attrName>
                                        </p:attrNameLst>
                                      </p:cBhvr>
                                      <p:to>
                                        <p:strVal val="visible"/>
                                      </p:to>
                                    </p:set>
                                    <p:animEffect transition="in" filter="blinds(horizontal)">
                                      <p:cBhvr>
                                        <p:cTn id="58" dur="500"/>
                                        <p:tgtEl>
                                          <p:spTgt spid="169997"/>
                                        </p:tgtEl>
                                      </p:cBhvr>
                                    </p:animEffect>
                                  </p:childTnLst>
                                  <p:subTnLst>
                                    <p:audio>
                                      <p:cMediaNode>
                                        <p:cTn display="0" masterRel="sameClick">
                                          <p:stCondLst>
                                            <p:cond evt="begin" delay="0">
                                              <p:tn val="56"/>
                                            </p:cond>
                                          </p:stCondLst>
                                          <p:endCondLst>
                                            <p:cond evt="onStopAudio" delay="0">
                                              <p:tgtEl>
                                                <p:sldTgt/>
                                              </p:tgtEl>
                                            </p:cond>
                                          </p:endCondLst>
                                        </p:cTn>
                                        <p:tgtEl>
                                          <p:sndTgt r:embed="rId4" name="chimes.wav"/>
                                        </p:tgtEl>
                                      </p:cMediaNode>
                                    </p:audio>
                                  </p:subTnLst>
                                </p:cTn>
                              </p:par>
                            </p:childTnLst>
                          </p:cTn>
                        </p:par>
                      </p:childTnLst>
                    </p:cTn>
                  </p:par>
                  <p:par>
                    <p:cTn id="59" fill="hold" nodeType="clickPar">
                      <p:stCondLst>
                        <p:cond delay="indefinite"/>
                      </p:stCondLst>
                      <p:childTnLst>
                        <p:par>
                          <p:cTn id="60" fill="hold" nodeType="withGroup">
                            <p:stCondLst>
                              <p:cond delay="0"/>
                            </p:stCondLst>
                            <p:childTnLst>
                              <p:par>
                                <p:cTn id="61" presetID="17" presetClass="entr" presetSubtype="4" fill="hold" nodeType="clickEffect">
                                  <p:stCondLst>
                                    <p:cond delay="0"/>
                                  </p:stCondLst>
                                  <p:childTnLst>
                                    <p:set>
                                      <p:cBhvr>
                                        <p:cTn id="62" dur="1" fill="hold">
                                          <p:stCondLst>
                                            <p:cond delay="0"/>
                                          </p:stCondLst>
                                        </p:cTn>
                                        <p:tgtEl>
                                          <p:spTgt spid="169998"/>
                                        </p:tgtEl>
                                        <p:attrNameLst>
                                          <p:attrName>style.visibility</p:attrName>
                                        </p:attrNameLst>
                                      </p:cBhvr>
                                      <p:to>
                                        <p:strVal val="visible"/>
                                      </p:to>
                                    </p:set>
                                    <p:anim calcmode="lin" valueType="num">
                                      <p:cBhvr>
                                        <p:cTn id="63" dur="500" fill="hold"/>
                                        <p:tgtEl>
                                          <p:spTgt spid="169998"/>
                                        </p:tgtEl>
                                        <p:attrNameLst>
                                          <p:attrName>ppt_x</p:attrName>
                                        </p:attrNameLst>
                                      </p:cBhvr>
                                      <p:tavLst>
                                        <p:tav tm="0">
                                          <p:val>
                                            <p:strVal val="#ppt_x"/>
                                          </p:val>
                                        </p:tav>
                                        <p:tav tm="100000">
                                          <p:val>
                                            <p:strVal val="#ppt_x"/>
                                          </p:val>
                                        </p:tav>
                                      </p:tavLst>
                                    </p:anim>
                                    <p:anim calcmode="lin" valueType="num">
                                      <p:cBhvr>
                                        <p:cTn id="64" dur="500" fill="hold"/>
                                        <p:tgtEl>
                                          <p:spTgt spid="169998"/>
                                        </p:tgtEl>
                                        <p:attrNameLst>
                                          <p:attrName>ppt_y</p:attrName>
                                        </p:attrNameLst>
                                      </p:cBhvr>
                                      <p:tavLst>
                                        <p:tav tm="0">
                                          <p:val>
                                            <p:strVal val="#ppt_y+#ppt_h/2"/>
                                          </p:val>
                                        </p:tav>
                                        <p:tav tm="100000">
                                          <p:val>
                                            <p:strVal val="#ppt_y"/>
                                          </p:val>
                                        </p:tav>
                                      </p:tavLst>
                                    </p:anim>
                                    <p:anim calcmode="lin" valueType="num">
                                      <p:cBhvr>
                                        <p:cTn id="65" dur="500" fill="hold"/>
                                        <p:tgtEl>
                                          <p:spTgt spid="169998"/>
                                        </p:tgtEl>
                                        <p:attrNameLst>
                                          <p:attrName>ppt_w</p:attrName>
                                        </p:attrNameLst>
                                      </p:cBhvr>
                                      <p:tavLst>
                                        <p:tav tm="0">
                                          <p:val>
                                            <p:strVal val="#ppt_w"/>
                                          </p:val>
                                        </p:tav>
                                        <p:tav tm="100000">
                                          <p:val>
                                            <p:strVal val="#ppt_w"/>
                                          </p:val>
                                        </p:tav>
                                      </p:tavLst>
                                    </p:anim>
                                    <p:anim calcmode="lin" valueType="num">
                                      <p:cBhvr>
                                        <p:cTn id="66" dur="500" fill="hold"/>
                                        <p:tgtEl>
                                          <p:spTgt spid="169998"/>
                                        </p:tgtEl>
                                        <p:attrNameLst>
                                          <p:attrName>ppt_h</p:attrName>
                                        </p:attrNameLst>
                                      </p:cBhvr>
                                      <p:tavLst>
                                        <p:tav tm="0">
                                          <p:val>
                                            <p:fltVal val="0"/>
                                          </p:val>
                                        </p:tav>
                                        <p:tav tm="100000">
                                          <p:val>
                                            <p:strVal val="#ppt_h"/>
                                          </p:val>
                                        </p:tav>
                                      </p:tavLst>
                                    </p:anim>
                                  </p:childTnLst>
                                  <p:subTnLst>
                                    <p:audio>
                                      <p:cMediaNode>
                                        <p:cTn display="0" masterRel="sameClick">
                                          <p:stCondLst>
                                            <p:cond evt="begin" delay="0">
                                              <p:tn val="61"/>
                                            </p:cond>
                                          </p:stCondLst>
                                          <p:endCondLst>
                                            <p:cond evt="onStopAudio" delay="0">
                                              <p:tgtEl>
                                                <p:sldTgt/>
                                              </p:tgtEl>
                                            </p:cond>
                                          </p:endCondLst>
                                        </p:cTn>
                                        <p:tgtEl>
                                          <p:sndTgt r:embed="rId2" name="whoosh.wav"/>
                                        </p:tgtEl>
                                      </p:cMediaNode>
                                    </p:audio>
                                  </p:subTnLst>
                                </p:cTn>
                              </p:par>
                            </p:childTnLst>
                          </p:cTn>
                        </p:par>
                      </p:childTnLst>
                    </p:cTn>
                  </p:par>
                  <p:par>
                    <p:cTn id="67" fill="hold" nodeType="clickPar">
                      <p:stCondLst>
                        <p:cond delay="indefinite"/>
                      </p:stCondLst>
                      <p:childTnLst>
                        <p:par>
                          <p:cTn id="68" fill="hold" nodeType="withGroup">
                            <p:stCondLst>
                              <p:cond delay="0"/>
                            </p:stCondLst>
                            <p:childTnLst>
                              <p:par>
                                <p:cTn id="69" presetID="17" presetClass="entr" presetSubtype="4" fill="hold" nodeType="clickEffect">
                                  <p:stCondLst>
                                    <p:cond delay="0"/>
                                  </p:stCondLst>
                                  <p:childTnLst>
                                    <p:set>
                                      <p:cBhvr>
                                        <p:cTn id="70" dur="1" fill="hold">
                                          <p:stCondLst>
                                            <p:cond delay="0"/>
                                          </p:stCondLst>
                                        </p:cTn>
                                        <p:tgtEl>
                                          <p:spTgt spid="169999"/>
                                        </p:tgtEl>
                                        <p:attrNameLst>
                                          <p:attrName>style.visibility</p:attrName>
                                        </p:attrNameLst>
                                      </p:cBhvr>
                                      <p:to>
                                        <p:strVal val="visible"/>
                                      </p:to>
                                    </p:set>
                                    <p:anim calcmode="lin" valueType="num">
                                      <p:cBhvr>
                                        <p:cTn id="71" dur="500" fill="hold"/>
                                        <p:tgtEl>
                                          <p:spTgt spid="169999"/>
                                        </p:tgtEl>
                                        <p:attrNameLst>
                                          <p:attrName>ppt_x</p:attrName>
                                        </p:attrNameLst>
                                      </p:cBhvr>
                                      <p:tavLst>
                                        <p:tav tm="0">
                                          <p:val>
                                            <p:strVal val="#ppt_x"/>
                                          </p:val>
                                        </p:tav>
                                        <p:tav tm="100000">
                                          <p:val>
                                            <p:strVal val="#ppt_x"/>
                                          </p:val>
                                        </p:tav>
                                      </p:tavLst>
                                    </p:anim>
                                    <p:anim calcmode="lin" valueType="num">
                                      <p:cBhvr>
                                        <p:cTn id="72" dur="500" fill="hold"/>
                                        <p:tgtEl>
                                          <p:spTgt spid="169999"/>
                                        </p:tgtEl>
                                        <p:attrNameLst>
                                          <p:attrName>ppt_y</p:attrName>
                                        </p:attrNameLst>
                                      </p:cBhvr>
                                      <p:tavLst>
                                        <p:tav tm="0">
                                          <p:val>
                                            <p:strVal val="#ppt_y+#ppt_h/2"/>
                                          </p:val>
                                        </p:tav>
                                        <p:tav tm="100000">
                                          <p:val>
                                            <p:strVal val="#ppt_y"/>
                                          </p:val>
                                        </p:tav>
                                      </p:tavLst>
                                    </p:anim>
                                    <p:anim calcmode="lin" valueType="num">
                                      <p:cBhvr>
                                        <p:cTn id="73" dur="500" fill="hold"/>
                                        <p:tgtEl>
                                          <p:spTgt spid="169999"/>
                                        </p:tgtEl>
                                        <p:attrNameLst>
                                          <p:attrName>ppt_w</p:attrName>
                                        </p:attrNameLst>
                                      </p:cBhvr>
                                      <p:tavLst>
                                        <p:tav tm="0">
                                          <p:val>
                                            <p:strVal val="#ppt_w"/>
                                          </p:val>
                                        </p:tav>
                                        <p:tav tm="100000">
                                          <p:val>
                                            <p:strVal val="#ppt_w"/>
                                          </p:val>
                                        </p:tav>
                                      </p:tavLst>
                                    </p:anim>
                                    <p:anim calcmode="lin" valueType="num">
                                      <p:cBhvr>
                                        <p:cTn id="74" dur="500" fill="hold"/>
                                        <p:tgtEl>
                                          <p:spTgt spid="169999"/>
                                        </p:tgtEl>
                                        <p:attrNameLst>
                                          <p:attrName>ppt_h</p:attrName>
                                        </p:attrNameLst>
                                      </p:cBhvr>
                                      <p:tavLst>
                                        <p:tav tm="0">
                                          <p:val>
                                            <p:fltVal val="0"/>
                                          </p:val>
                                        </p:tav>
                                        <p:tav tm="100000">
                                          <p:val>
                                            <p:strVal val="#ppt_h"/>
                                          </p:val>
                                        </p:tav>
                                      </p:tavLst>
                                    </p:anim>
                                  </p:childTnLst>
                                  <p:subTnLst>
                                    <p:audio>
                                      <p:cMediaNode>
                                        <p:cTn display="0" masterRel="sameClick">
                                          <p:stCondLst>
                                            <p:cond evt="begin" delay="0">
                                              <p:tn val="69"/>
                                            </p:cond>
                                          </p:stCondLst>
                                          <p:endCondLst>
                                            <p:cond evt="onStopAudio" delay="0">
                                              <p:tgtEl>
                                                <p:sldTgt/>
                                              </p:tgtEl>
                                            </p:cond>
                                          </p:endCondLst>
                                        </p:cTn>
                                        <p:tgtEl>
                                          <p:sndTgt r:embed="rId2" name="whoosh.wav"/>
                                        </p:tgtEl>
                                      </p:cMediaNode>
                                    </p:audio>
                                  </p:subTnLst>
                                </p:cTn>
                              </p:par>
                            </p:childTnLst>
                          </p:cTn>
                        </p:par>
                      </p:childTnLst>
                    </p:cTn>
                  </p:par>
                  <p:par>
                    <p:cTn id="75" fill="hold" nodeType="clickPar">
                      <p:stCondLst>
                        <p:cond delay="indefinite"/>
                      </p:stCondLst>
                      <p:childTnLst>
                        <p:par>
                          <p:cTn id="76" fill="hold" nodeType="withGroup">
                            <p:stCondLst>
                              <p:cond delay="0"/>
                            </p:stCondLst>
                            <p:childTnLst>
                              <p:par>
                                <p:cTn id="77" presetID="17" presetClass="entr" presetSubtype="4" fill="hold" nodeType="clickEffect">
                                  <p:stCondLst>
                                    <p:cond delay="0"/>
                                  </p:stCondLst>
                                  <p:childTnLst>
                                    <p:set>
                                      <p:cBhvr>
                                        <p:cTn id="78" dur="1" fill="hold">
                                          <p:stCondLst>
                                            <p:cond delay="0"/>
                                          </p:stCondLst>
                                        </p:cTn>
                                        <p:tgtEl>
                                          <p:spTgt spid="170000"/>
                                        </p:tgtEl>
                                        <p:attrNameLst>
                                          <p:attrName>style.visibility</p:attrName>
                                        </p:attrNameLst>
                                      </p:cBhvr>
                                      <p:to>
                                        <p:strVal val="visible"/>
                                      </p:to>
                                    </p:set>
                                    <p:anim calcmode="lin" valueType="num">
                                      <p:cBhvr>
                                        <p:cTn id="79" dur="500" fill="hold"/>
                                        <p:tgtEl>
                                          <p:spTgt spid="170000"/>
                                        </p:tgtEl>
                                        <p:attrNameLst>
                                          <p:attrName>ppt_x</p:attrName>
                                        </p:attrNameLst>
                                      </p:cBhvr>
                                      <p:tavLst>
                                        <p:tav tm="0">
                                          <p:val>
                                            <p:strVal val="#ppt_x"/>
                                          </p:val>
                                        </p:tav>
                                        <p:tav tm="100000">
                                          <p:val>
                                            <p:strVal val="#ppt_x"/>
                                          </p:val>
                                        </p:tav>
                                      </p:tavLst>
                                    </p:anim>
                                    <p:anim calcmode="lin" valueType="num">
                                      <p:cBhvr>
                                        <p:cTn id="80" dur="500" fill="hold"/>
                                        <p:tgtEl>
                                          <p:spTgt spid="170000"/>
                                        </p:tgtEl>
                                        <p:attrNameLst>
                                          <p:attrName>ppt_y</p:attrName>
                                        </p:attrNameLst>
                                      </p:cBhvr>
                                      <p:tavLst>
                                        <p:tav tm="0">
                                          <p:val>
                                            <p:strVal val="#ppt_y+#ppt_h/2"/>
                                          </p:val>
                                        </p:tav>
                                        <p:tav tm="100000">
                                          <p:val>
                                            <p:strVal val="#ppt_y"/>
                                          </p:val>
                                        </p:tav>
                                      </p:tavLst>
                                    </p:anim>
                                    <p:anim calcmode="lin" valueType="num">
                                      <p:cBhvr>
                                        <p:cTn id="81" dur="500" fill="hold"/>
                                        <p:tgtEl>
                                          <p:spTgt spid="170000"/>
                                        </p:tgtEl>
                                        <p:attrNameLst>
                                          <p:attrName>ppt_w</p:attrName>
                                        </p:attrNameLst>
                                      </p:cBhvr>
                                      <p:tavLst>
                                        <p:tav tm="0">
                                          <p:val>
                                            <p:strVal val="#ppt_w"/>
                                          </p:val>
                                        </p:tav>
                                        <p:tav tm="100000">
                                          <p:val>
                                            <p:strVal val="#ppt_w"/>
                                          </p:val>
                                        </p:tav>
                                      </p:tavLst>
                                    </p:anim>
                                    <p:anim calcmode="lin" valueType="num">
                                      <p:cBhvr>
                                        <p:cTn id="82" dur="500" fill="hold"/>
                                        <p:tgtEl>
                                          <p:spTgt spid="170000"/>
                                        </p:tgtEl>
                                        <p:attrNameLst>
                                          <p:attrName>ppt_h</p:attrName>
                                        </p:attrNameLst>
                                      </p:cBhvr>
                                      <p:tavLst>
                                        <p:tav tm="0">
                                          <p:val>
                                            <p:fltVal val="0"/>
                                          </p:val>
                                        </p:tav>
                                        <p:tav tm="100000">
                                          <p:val>
                                            <p:strVal val="#ppt_h"/>
                                          </p:val>
                                        </p:tav>
                                      </p:tavLst>
                                    </p:anim>
                                  </p:childTnLst>
                                  <p:subTnLst>
                                    <p:audio>
                                      <p:cMediaNode>
                                        <p:cTn display="0" masterRel="sameClick">
                                          <p:stCondLst>
                                            <p:cond evt="begin" delay="0">
                                              <p:tn val="77"/>
                                            </p:cond>
                                          </p:stCondLst>
                                          <p:endCondLst>
                                            <p:cond evt="onStopAudio" delay="0">
                                              <p:tgtEl>
                                                <p:sldTgt/>
                                              </p:tgtEl>
                                            </p:cond>
                                          </p:endCondLst>
                                        </p:cTn>
                                        <p:tgtEl>
                                          <p:sndTgt r:embed="rId2" name="whoosh.wav"/>
                                        </p:tgtEl>
                                      </p:cMediaNode>
                                    </p:audio>
                                  </p:subTnLst>
                                </p:cTn>
                              </p:par>
                            </p:childTnLst>
                          </p:cTn>
                        </p:par>
                      </p:childTnLst>
                    </p:cTn>
                  </p:par>
                  <p:par>
                    <p:cTn id="83" fill="hold" nodeType="clickPar">
                      <p:stCondLst>
                        <p:cond delay="indefinite"/>
                      </p:stCondLst>
                      <p:childTnLst>
                        <p:par>
                          <p:cTn id="84" fill="hold" nodeType="withGroup">
                            <p:stCondLst>
                              <p:cond delay="0"/>
                            </p:stCondLst>
                            <p:childTnLst>
                              <p:par>
                                <p:cTn id="85" presetID="16" presetClass="entr" presetSubtype="37" fill="hold" nodeType="clickEffect">
                                  <p:stCondLst>
                                    <p:cond delay="0"/>
                                  </p:stCondLst>
                                  <p:childTnLst>
                                    <p:set>
                                      <p:cBhvr>
                                        <p:cTn id="86" dur="1" fill="hold">
                                          <p:stCondLst>
                                            <p:cond delay="0"/>
                                          </p:stCondLst>
                                        </p:cTn>
                                        <p:tgtEl>
                                          <p:spTgt spid="170001"/>
                                        </p:tgtEl>
                                        <p:attrNameLst>
                                          <p:attrName>style.visibility</p:attrName>
                                        </p:attrNameLst>
                                      </p:cBhvr>
                                      <p:to>
                                        <p:strVal val="visible"/>
                                      </p:to>
                                    </p:set>
                                    <p:animEffect transition="in" filter="barn(outVertical)">
                                      <p:cBhvr>
                                        <p:cTn id="87" dur="500"/>
                                        <p:tgtEl>
                                          <p:spTgt spid="170001"/>
                                        </p:tgtEl>
                                      </p:cBhvr>
                                    </p:animEffect>
                                  </p:childTnLst>
                                  <p:subTnLst>
                                    <p:audio>
                                      <p:cMediaNode>
                                        <p:cTn display="0" masterRel="sameClick">
                                          <p:stCondLst>
                                            <p:cond evt="begin" delay="0">
                                              <p:tn val="85"/>
                                            </p:cond>
                                          </p:stCondLst>
                                          <p:endCondLst>
                                            <p:cond evt="onStopAudio" delay="0">
                                              <p:tgtEl>
                                                <p:sldTgt/>
                                              </p:tgtEl>
                                            </p:cond>
                                          </p:endCondLst>
                                        </p:cTn>
                                        <p:tgtEl>
                                          <p:sndTgt r:embed="rId2" name="whoosh.wav"/>
                                        </p:tgtEl>
                                      </p:cMediaNode>
                                    </p:audio>
                                  </p:subTnLst>
                                </p:cTn>
                              </p:par>
                            </p:childTnLst>
                          </p:cTn>
                        </p:par>
                      </p:childTnLst>
                    </p:cTn>
                  </p:par>
                  <p:par>
                    <p:cTn id="88" fill="hold" nodeType="clickPar">
                      <p:stCondLst>
                        <p:cond delay="indefinite"/>
                      </p:stCondLst>
                      <p:childTnLst>
                        <p:par>
                          <p:cTn id="89" fill="hold" nodeType="withGroup">
                            <p:stCondLst>
                              <p:cond delay="0"/>
                            </p:stCondLst>
                            <p:childTnLst>
                              <p:par>
                                <p:cTn id="90" presetID="16" presetClass="entr" presetSubtype="37" fill="hold" nodeType="clickEffect">
                                  <p:stCondLst>
                                    <p:cond delay="0"/>
                                  </p:stCondLst>
                                  <p:childTnLst>
                                    <p:set>
                                      <p:cBhvr>
                                        <p:cTn id="91" dur="1" fill="hold">
                                          <p:stCondLst>
                                            <p:cond delay="0"/>
                                          </p:stCondLst>
                                        </p:cTn>
                                        <p:tgtEl>
                                          <p:spTgt spid="170002"/>
                                        </p:tgtEl>
                                        <p:attrNameLst>
                                          <p:attrName>style.visibility</p:attrName>
                                        </p:attrNameLst>
                                      </p:cBhvr>
                                      <p:to>
                                        <p:strVal val="visible"/>
                                      </p:to>
                                    </p:set>
                                    <p:animEffect transition="in" filter="barn(outVertical)">
                                      <p:cBhvr>
                                        <p:cTn id="92" dur="500"/>
                                        <p:tgtEl>
                                          <p:spTgt spid="170002"/>
                                        </p:tgtEl>
                                      </p:cBhvr>
                                    </p:animEffect>
                                  </p:childTnLst>
                                  <p:subTnLst>
                                    <p:audio>
                                      <p:cMediaNode>
                                        <p:cTn display="0" masterRel="sameClick">
                                          <p:stCondLst>
                                            <p:cond evt="begin" delay="0">
                                              <p:tn val="90"/>
                                            </p:cond>
                                          </p:stCondLst>
                                          <p:endCondLst>
                                            <p:cond evt="onStopAudio" delay="0">
                                              <p:tgtEl>
                                                <p:sldTgt/>
                                              </p:tgtEl>
                                            </p:cond>
                                          </p:endCondLst>
                                        </p:cTn>
                                        <p:tgtEl>
                                          <p:sndTgt r:embed="rId2" name="whoosh.wav"/>
                                        </p:tgtEl>
                                      </p:cMediaNode>
                                    </p:audio>
                                  </p:subTnLst>
                                </p:cTn>
                              </p:par>
                            </p:childTnLst>
                          </p:cTn>
                        </p:par>
                      </p:childTnLst>
                    </p:cTn>
                  </p:par>
                  <p:par>
                    <p:cTn id="93" fill="hold" nodeType="clickPar">
                      <p:stCondLst>
                        <p:cond delay="indefinite"/>
                      </p:stCondLst>
                      <p:childTnLst>
                        <p:par>
                          <p:cTn id="94" fill="hold" nodeType="withGroup">
                            <p:stCondLst>
                              <p:cond delay="0"/>
                            </p:stCondLst>
                            <p:childTnLst>
                              <p:par>
                                <p:cTn id="95" presetID="16" presetClass="entr" presetSubtype="42" fill="hold" nodeType="clickEffect">
                                  <p:stCondLst>
                                    <p:cond delay="0"/>
                                  </p:stCondLst>
                                  <p:childTnLst>
                                    <p:set>
                                      <p:cBhvr>
                                        <p:cTn id="96" dur="1" fill="hold">
                                          <p:stCondLst>
                                            <p:cond delay="0"/>
                                          </p:stCondLst>
                                        </p:cTn>
                                        <p:tgtEl>
                                          <p:spTgt spid="170003"/>
                                        </p:tgtEl>
                                        <p:attrNameLst>
                                          <p:attrName>style.visibility</p:attrName>
                                        </p:attrNameLst>
                                      </p:cBhvr>
                                      <p:to>
                                        <p:strVal val="visible"/>
                                      </p:to>
                                    </p:set>
                                    <p:animEffect transition="in" filter="barn(outHorizontal)">
                                      <p:cBhvr>
                                        <p:cTn id="97" dur="500"/>
                                        <p:tgtEl>
                                          <p:spTgt spid="170003"/>
                                        </p:tgtEl>
                                      </p:cBhvr>
                                    </p:animEffect>
                                  </p:childTnLst>
                                  <p:subTnLst>
                                    <p:audio>
                                      <p:cMediaNode>
                                        <p:cTn display="0" masterRel="sameClick">
                                          <p:stCondLst>
                                            <p:cond evt="begin" delay="0">
                                              <p:tn val="95"/>
                                            </p:cond>
                                          </p:stCondLst>
                                          <p:endCondLst>
                                            <p:cond evt="onStopAudio" delay="0">
                                              <p:tgtEl>
                                                <p:sldTgt/>
                                              </p:tgtEl>
                                            </p:cond>
                                          </p:endCondLst>
                                        </p:cTn>
                                        <p:tgtEl>
                                          <p:sndTgt r:embed="rId2" name="whoosh.wav"/>
                                        </p:tgtEl>
                                      </p:cMediaNode>
                                    </p:audio>
                                  </p:subTnLst>
                                </p:cTn>
                              </p:par>
                            </p:childTnLst>
                          </p:cTn>
                        </p:par>
                      </p:childTnLst>
                    </p:cTn>
                  </p:par>
                  <p:par>
                    <p:cTn id="98" fill="hold" nodeType="clickPar">
                      <p:stCondLst>
                        <p:cond delay="indefinite"/>
                      </p:stCondLst>
                      <p:childTnLst>
                        <p:par>
                          <p:cTn id="99" fill="hold" nodeType="withGroup">
                            <p:stCondLst>
                              <p:cond delay="0"/>
                            </p:stCondLst>
                            <p:childTnLst>
                              <p:par>
                                <p:cTn id="100" presetID="16" presetClass="entr" presetSubtype="37" fill="hold" nodeType="clickEffect">
                                  <p:stCondLst>
                                    <p:cond delay="0"/>
                                  </p:stCondLst>
                                  <p:childTnLst>
                                    <p:set>
                                      <p:cBhvr>
                                        <p:cTn id="101" dur="1" fill="hold">
                                          <p:stCondLst>
                                            <p:cond delay="0"/>
                                          </p:stCondLst>
                                        </p:cTn>
                                        <p:tgtEl>
                                          <p:spTgt spid="170004"/>
                                        </p:tgtEl>
                                        <p:attrNameLst>
                                          <p:attrName>style.visibility</p:attrName>
                                        </p:attrNameLst>
                                      </p:cBhvr>
                                      <p:to>
                                        <p:strVal val="visible"/>
                                      </p:to>
                                    </p:set>
                                    <p:animEffect transition="in" filter="barn(outVertical)">
                                      <p:cBhvr>
                                        <p:cTn id="102" dur="500"/>
                                        <p:tgtEl>
                                          <p:spTgt spid="170004"/>
                                        </p:tgtEl>
                                      </p:cBhvr>
                                    </p:animEffect>
                                  </p:childTnLst>
                                  <p:subTnLst>
                                    <p:audio>
                                      <p:cMediaNode>
                                        <p:cTn display="0" masterRel="sameClick">
                                          <p:stCondLst>
                                            <p:cond evt="begin" delay="0">
                                              <p:tn val="100"/>
                                            </p:cond>
                                          </p:stCondLst>
                                          <p:endCondLst>
                                            <p:cond evt="onStopAudio" delay="0">
                                              <p:tgtEl>
                                                <p:sldTgt/>
                                              </p:tgtEl>
                                            </p:cond>
                                          </p:endCondLst>
                                        </p:cTn>
                                        <p:tgtEl>
                                          <p:sndTgt r:embed="rId2" name="whoosh.wav"/>
                                        </p:tgtEl>
                                      </p:cMediaNode>
                                    </p:audio>
                                  </p:subTnLst>
                                </p:cTn>
                              </p:par>
                            </p:childTnLst>
                          </p:cTn>
                        </p:par>
                      </p:childTnLst>
                    </p:cTn>
                  </p:par>
                  <p:par>
                    <p:cTn id="103" fill="hold" nodeType="clickPar">
                      <p:stCondLst>
                        <p:cond delay="indefinite"/>
                      </p:stCondLst>
                      <p:childTnLst>
                        <p:par>
                          <p:cTn id="104" fill="hold" nodeType="withGroup">
                            <p:stCondLst>
                              <p:cond delay="0"/>
                            </p:stCondLst>
                            <p:childTnLst>
                              <p:par>
                                <p:cTn id="105" presetID="2" presetClass="entr" presetSubtype="2" fill="hold" grpId="0" nodeType="clickEffect">
                                  <p:stCondLst>
                                    <p:cond delay="0"/>
                                  </p:stCondLst>
                                  <p:childTnLst>
                                    <p:set>
                                      <p:cBhvr>
                                        <p:cTn id="106" dur="1" fill="hold">
                                          <p:stCondLst>
                                            <p:cond delay="0"/>
                                          </p:stCondLst>
                                        </p:cTn>
                                        <p:tgtEl>
                                          <p:spTgt spid="170005"/>
                                        </p:tgtEl>
                                        <p:attrNameLst>
                                          <p:attrName>style.visibility</p:attrName>
                                        </p:attrNameLst>
                                      </p:cBhvr>
                                      <p:to>
                                        <p:strVal val="visible"/>
                                      </p:to>
                                    </p:set>
                                    <p:anim calcmode="lin" valueType="num">
                                      <p:cBhvr additive="base">
                                        <p:cTn id="107" dur="500" fill="hold"/>
                                        <p:tgtEl>
                                          <p:spTgt spid="170005"/>
                                        </p:tgtEl>
                                        <p:attrNameLst>
                                          <p:attrName>ppt_x</p:attrName>
                                        </p:attrNameLst>
                                      </p:cBhvr>
                                      <p:tavLst>
                                        <p:tav tm="0">
                                          <p:val>
                                            <p:strVal val="1+#ppt_w/2"/>
                                          </p:val>
                                        </p:tav>
                                        <p:tav tm="100000">
                                          <p:val>
                                            <p:strVal val="#ppt_x"/>
                                          </p:val>
                                        </p:tav>
                                      </p:tavLst>
                                    </p:anim>
                                    <p:anim calcmode="lin" valueType="num">
                                      <p:cBhvr additive="base">
                                        <p:cTn id="108" dur="500" fill="hold"/>
                                        <p:tgtEl>
                                          <p:spTgt spid="170005"/>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05"/>
                                            </p:cond>
                                          </p:stCondLst>
                                          <p:endCondLst>
                                            <p:cond evt="onStopAudio" delay="0">
                                              <p:tgtEl>
                                                <p:sldTgt/>
                                              </p:tgtEl>
                                            </p:cond>
                                          </p:endCondLst>
                                        </p:cTn>
                                        <p:tgtEl>
                                          <p:sndTgt r:embed="rId4" name="chimes.wav"/>
                                        </p:tgtEl>
                                      </p:cMediaNode>
                                    </p:audio>
                                  </p:subTnLst>
                                </p:cTn>
                              </p:par>
                            </p:childTnLst>
                          </p:cTn>
                        </p:par>
                      </p:childTnLst>
                    </p:cTn>
                  </p:par>
                  <p:par>
                    <p:cTn id="109" fill="hold" nodeType="clickPar">
                      <p:stCondLst>
                        <p:cond delay="indefinite"/>
                      </p:stCondLst>
                      <p:childTnLst>
                        <p:par>
                          <p:cTn id="110" fill="hold" nodeType="withGroup">
                            <p:stCondLst>
                              <p:cond delay="0"/>
                            </p:stCondLst>
                            <p:childTnLst>
                              <p:par>
                                <p:cTn id="111" presetID="2" presetClass="entr" presetSubtype="2" fill="hold" grpId="0" nodeType="clickEffect">
                                  <p:stCondLst>
                                    <p:cond delay="0"/>
                                  </p:stCondLst>
                                  <p:childTnLst>
                                    <p:set>
                                      <p:cBhvr>
                                        <p:cTn id="112" dur="1" fill="hold">
                                          <p:stCondLst>
                                            <p:cond delay="0"/>
                                          </p:stCondLst>
                                        </p:cTn>
                                        <p:tgtEl>
                                          <p:spTgt spid="170006"/>
                                        </p:tgtEl>
                                        <p:attrNameLst>
                                          <p:attrName>style.visibility</p:attrName>
                                        </p:attrNameLst>
                                      </p:cBhvr>
                                      <p:to>
                                        <p:strVal val="visible"/>
                                      </p:to>
                                    </p:set>
                                    <p:anim calcmode="lin" valueType="num">
                                      <p:cBhvr additive="base">
                                        <p:cTn id="113" dur="500" fill="hold"/>
                                        <p:tgtEl>
                                          <p:spTgt spid="170006"/>
                                        </p:tgtEl>
                                        <p:attrNameLst>
                                          <p:attrName>ppt_x</p:attrName>
                                        </p:attrNameLst>
                                      </p:cBhvr>
                                      <p:tavLst>
                                        <p:tav tm="0">
                                          <p:val>
                                            <p:strVal val="1+#ppt_w/2"/>
                                          </p:val>
                                        </p:tav>
                                        <p:tav tm="100000">
                                          <p:val>
                                            <p:strVal val="#ppt_x"/>
                                          </p:val>
                                        </p:tav>
                                      </p:tavLst>
                                    </p:anim>
                                    <p:anim calcmode="lin" valueType="num">
                                      <p:cBhvr additive="base">
                                        <p:cTn id="114" dur="500" fill="hold"/>
                                        <p:tgtEl>
                                          <p:spTgt spid="170006"/>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11"/>
                                            </p:cond>
                                          </p:stCondLst>
                                          <p:endCondLst>
                                            <p:cond evt="onStopAudio" delay="0">
                                              <p:tgtEl>
                                                <p:sldTgt/>
                                              </p:tgtEl>
                                            </p:cond>
                                          </p:endCondLst>
                                        </p:cTn>
                                        <p:tgtEl>
                                          <p:sndTgt r:embed="rId4"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989" grpId="0"/>
      <p:bldP spid="169992" grpId="0"/>
      <p:bldP spid="169993" grpId="0"/>
      <p:bldP spid="169995" grpId="0"/>
      <p:bldP spid="169996" grpId="0"/>
      <p:bldP spid="169997" grpId="0"/>
      <p:bldP spid="170005" grpId="0" animBg="1"/>
      <p:bldP spid="17000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D4477F-C0B5-4DC8-B383-C03A6C8127F6}"/>
              </a:ext>
            </a:extLst>
          </p:cNvPr>
          <p:cNvSpPr>
            <a:spLocks noGrp="1"/>
          </p:cNvSpPr>
          <p:nvPr>
            <p:ph type="title"/>
          </p:nvPr>
        </p:nvSpPr>
        <p:spPr/>
        <p:txBody>
          <a:bodyPr/>
          <a:lstStyle/>
          <a:p>
            <a:r>
              <a:rPr lang="en-US" altLang="zh-CN" dirty="0"/>
              <a:t>10.2  </a:t>
            </a:r>
            <a:r>
              <a:rPr lang="zh-CN" altLang="en-US" dirty="0"/>
              <a:t>产品市场生命周期策略</a:t>
            </a:r>
          </a:p>
        </p:txBody>
      </p:sp>
      <p:sp>
        <p:nvSpPr>
          <p:cNvPr id="15363" name="Rectangle 3">
            <a:extLst>
              <a:ext uri="{FF2B5EF4-FFF2-40B4-BE49-F238E27FC236}">
                <a16:creationId xmlns:a16="http://schemas.microsoft.com/office/drawing/2014/main" id="{3D90E70E-D686-4F17-A5FB-DC9E40283F7C}"/>
              </a:ext>
            </a:extLst>
          </p:cNvPr>
          <p:cNvSpPr>
            <a:spLocks noGrp="1" noChangeArrowheads="1"/>
          </p:cNvSpPr>
          <p:nvPr>
            <p:ph idx="1"/>
          </p:nvPr>
        </p:nvSpPr>
        <p:spPr>
          <a:xfrm>
            <a:off x="1278841" y="827531"/>
            <a:ext cx="10972800" cy="4929188"/>
          </a:xfrm>
        </p:spPr>
        <p:txBody>
          <a:bodyPr/>
          <a:lstStyle/>
          <a:p>
            <a:pPr eaLnBrk="1" hangingPunct="1">
              <a:lnSpc>
                <a:spcPct val="90000"/>
              </a:lnSpc>
            </a:pPr>
            <a:r>
              <a:rPr kumimoji="0" lang="zh-CN" altLang="en-US" sz="2800" b="1" dirty="0"/>
              <a:t>产品生命周期的非典型形态</a:t>
            </a:r>
            <a:r>
              <a:rPr kumimoji="0" lang="zh-CN" altLang="en-US" sz="2800" dirty="0"/>
              <a:t> </a:t>
            </a:r>
            <a:endParaRPr lang="zh-CN" altLang="en-US" sz="2800" dirty="0"/>
          </a:p>
        </p:txBody>
      </p:sp>
      <p:pic>
        <p:nvPicPr>
          <p:cNvPr id="15364" name="Picture 4" descr="图10－2">
            <a:extLst>
              <a:ext uri="{FF2B5EF4-FFF2-40B4-BE49-F238E27FC236}">
                <a16:creationId xmlns:a16="http://schemas.microsoft.com/office/drawing/2014/main" id="{D82A69C3-4823-4873-85FE-24384C39906C}"/>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656793" y="1644649"/>
            <a:ext cx="7077465" cy="2408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365" name="Picture 5" descr="图10－3">
            <a:extLst>
              <a:ext uri="{FF2B5EF4-FFF2-40B4-BE49-F238E27FC236}">
                <a16:creationId xmlns:a16="http://schemas.microsoft.com/office/drawing/2014/main" id="{CA45FCAA-6144-4889-B4E1-A29CBEA989B8}"/>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949674" y="4743451"/>
            <a:ext cx="6867330" cy="140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 Box 7">
            <a:extLst>
              <a:ext uri="{FF2B5EF4-FFF2-40B4-BE49-F238E27FC236}">
                <a16:creationId xmlns:a16="http://schemas.microsoft.com/office/drawing/2014/main" id="{484A277F-5820-4CB4-B1EB-C5DC270DEA81}"/>
              </a:ext>
            </a:extLst>
          </p:cNvPr>
          <p:cNvSpPr txBox="1">
            <a:spLocks noChangeArrowheads="1"/>
          </p:cNvSpPr>
          <p:nvPr/>
        </p:nvSpPr>
        <p:spPr bwMode="auto">
          <a:xfrm>
            <a:off x="2949674" y="4043164"/>
            <a:ext cx="34559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1600" dirty="0">
                <a:solidFill>
                  <a:schemeClr val="accent2"/>
                </a:solidFill>
                <a:latin typeface="Arial" panose="020B0604020202020204" pitchFamily="34" charset="0"/>
                <a:ea typeface="楷体_GB2312" pitchFamily="49" charset="-122"/>
              </a:rPr>
              <a:t>（一）产品生命周期的循环形态</a:t>
            </a:r>
          </a:p>
        </p:txBody>
      </p:sp>
      <p:sp>
        <p:nvSpPr>
          <p:cNvPr id="15367" name="Text Box 8">
            <a:extLst>
              <a:ext uri="{FF2B5EF4-FFF2-40B4-BE49-F238E27FC236}">
                <a16:creationId xmlns:a16="http://schemas.microsoft.com/office/drawing/2014/main" id="{AA104E24-0BEF-4BA5-8A4E-3A37A2B4468F}"/>
              </a:ext>
            </a:extLst>
          </p:cNvPr>
          <p:cNvSpPr txBox="1">
            <a:spLocks noChangeArrowheads="1"/>
          </p:cNvSpPr>
          <p:nvPr/>
        </p:nvSpPr>
        <p:spPr bwMode="auto">
          <a:xfrm>
            <a:off x="6815138" y="4033440"/>
            <a:ext cx="3455987"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1600" dirty="0">
                <a:solidFill>
                  <a:schemeClr val="accent2"/>
                </a:solidFill>
                <a:latin typeface="Arial" panose="020B0604020202020204" pitchFamily="34" charset="0"/>
                <a:ea typeface="楷体_GB2312" pitchFamily="49" charset="-122"/>
              </a:rPr>
              <a:t>（二）产品生命周期的扇形形态</a:t>
            </a:r>
          </a:p>
        </p:txBody>
      </p:sp>
      <p:sp>
        <p:nvSpPr>
          <p:cNvPr id="15368" name="Text Box 9">
            <a:extLst>
              <a:ext uri="{FF2B5EF4-FFF2-40B4-BE49-F238E27FC236}">
                <a16:creationId xmlns:a16="http://schemas.microsoft.com/office/drawing/2014/main" id="{0218DBCA-3089-4521-8F4D-4E0F9BFD8892}"/>
              </a:ext>
            </a:extLst>
          </p:cNvPr>
          <p:cNvSpPr txBox="1">
            <a:spLocks noChangeArrowheads="1"/>
          </p:cNvSpPr>
          <p:nvPr/>
        </p:nvSpPr>
        <p:spPr bwMode="auto">
          <a:xfrm>
            <a:off x="4905375" y="6297216"/>
            <a:ext cx="3455988"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1600" dirty="0">
                <a:solidFill>
                  <a:schemeClr val="accent2"/>
                </a:solidFill>
                <a:latin typeface="Arial" panose="020B0604020202020204" pitchFamily="34" charset="0"/>
                <a:ea typeface="楷体_GB2312" pitchFamily="49" charset="-122"/>
              </a:rPr>
              <a:t>（三）产品生命周期的其他形态</a:t>
            </a:r>
          </a:p>
        </p:txBody>
      </p:sp>
      <p:pic>
        <p:nvPicPr>
          <p:cNvPr id="9" name="图片 8">
            <a:extLst>
              <a:ext uri="{FF2B5EF4-FFF2-40B4-BE49-F238E27FC236}">
                <a16:creationId xmlns:a16="http://schemas.microsoft.com/office/drawing/2014/main" id="{1640FF3E-DD2E-4DCA-975D-22E3D2493378}"/>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4EFFF275-F3D0-4016-9EA6-66A659CF1407}"/>
              </a:ext>
            </a:extLst>
          </p:cNvPr>
          <p:cNvSpPr>
            <a:spLocks noGrp="1" noChangeArrowheads="1"/>
          </p:cNvSpPr>
          <p:nvPr>
            <p:ph type="title"/>
          </p:nvPr>
        </p:nvSpPr>
        <p:spPr/>
        <p:txBody>
          <a:bodyPr>
            <a:normAutofit fontScale="90000"/>
          </a:bodyPr>
          <a:lstStyle/>
          <a:p>
            <a:pPr eaLnBrk="1" hangingPunct="1"/>
            <a:r>
              <a:rPr lang="zh-CN" altLang="en-US" sz="4000" dirty="0"/>
              <a:t>  </a:t>
            </a:r>
            <a:br>
              <a:rPr lang="en-US" altLang="zh-CN" sz="4000" dirty="0"/>
            </a:br>
            <a:r>
              <a:rPr lang="zh-CN" altLang="en-US" sz="4000" dirty="0"/>
              <a:t>生命周期各阶段的特征</a:t>
            </a:r>
            <a:br>
              <a:rPr lang="zh-CN" altLang="en-US" sz="4000" dirty="0"/>
            </a:br>
            <a:endParaRPr lang="zh-CN" altLang="en-US" sz="4000" dirty="0"/>
          </a:p>
        </p:txBody>
      </p:sp>
      <p:graphicFrame>
        <p:nvGraphicFramePr>
          <p:cNvPr id="172099" name="Group 67">
            <a:extLst>
              <a:ext uri="{FF2B5EF4-FFF2-40B4-BE49-F238E27FC236}">
                <a16:creationId xmlns:a16="http://schemas.microsoft.com/office/drawing/2014/main" id="{77C4159C-DC6F-4141-A5EA-3B4F35436FC4}"/>
              </a:ext>
            </a:extLst>
          </p:cNvPr>
          <p:cNvGraphicFramePr>
            <a:graphicFrameLocks noGrp="1"/>
          </p:cNvGraphicFramePr>
          <p:nvPr>
            <p:ph idx="1"/>
            <p:extLst>
              <p:ext uri="{D42A27DB-BD31-4B8C-83A1-F6EECF244321}">
                <p14:modId xmlns:p14="http://schemas.microsoft.com/office/powerpoint/2010/main" val="3896798654"/>
              </p:ext>
            </p:extLst>
          </p:nvPr>
        </p:nvGraphicFramePr>
        <p:xfrm>
          <a:off x="833471" y="1262289"/>
          <a:ext cx="10972797" cy="4908553"/>
        </p:xfrm>
        <a:graphic>
          <a:graphicData uri="http://schemas.openxmlformats.org/drawingml/2006/table">
            <a:tbl>
              <a:tblPr/>
              <a:tblGrid>
                <a:gridCol w="2298032">
                  <a:extLst>
                    <a:ext uri="{9D8B030D-6E8A-4147-A177-3AD203B41FA5}">
                      <a16:colId xmlns:a16="http://schemas.microsoft.com/office/drawing/2014/main" val="20000"/>
                    </a:ext>
                  </a:extLst>
                </a:gridCol>
                <a:gridCol w="2132772">
                  <a:extLst>
                    <a:ext uri="{9D8B030D-6E8A-4147-A177-3AD203B41FA5}">
                      <a16:colId xmlns:a16="http://schemas.microsoft.com/office/drawing/2014/main" val="20001"/>
                    </a:ext>
                  </a:extLst>
                </a:gridCol>
                <a:gridCol w="2111188">
                  <a:extLst>
                    <a:ext uri="{9D8B030D-6E8A-4147-A177-3AD203B41FA5}">
                      <a16:colId xmlns:a16="http://schemas.microsoft.com/office/drawing/2014/main" val="20002"/>
                    </a:ext>
                  </a:extLst>
                </a:gridCol>
                <a:gridCol w="2108947">
                  <a:extLst>
                    <a:ext uri="{9D8B030D-6E8A-4147-A177-3AD203B41FA5}">
                      <a16:colId xmlns:a16="http://schemas.microsoft.com/office/drawing/2014/main" val="20003"/>
                    </a:ext>
                  </a:extLst>
                </a:gridCol>
                <a:gridCol w="2321858">
                  <a:extLst>
                    <a:ext uri="{9D8B030D-6E8A-4147-A177-3AD203B41FA5}">
                      <a16:colId xmlns:a16="http://schemas.microsoft.com/office/drawing/2014/main" val="20004"/>
                    </a:ext>
                  </a:extLst>
                </a:gridCol>
              </a:tblGrid>
              <a:tr h="518293">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endParaRPr kumimoji="1" lang="zh-CN" altLang="en-US" sz="2800" b="0" i="0" u="none" strike="noStrike" cap="none" normalizeH="0" baseline="0" dirty="0">
                        <a:ln>
                          <a:noFill/>
                        </a:ln>
                        <a:solidFill>
                          <a:schemeClr val="tx1"/>
                        </a:solidFill>
                        <a:effectLst/>
                        <a:latin typeface="Tahoma" panose="020B0604030504040204" pitchFamily="34" charset="0"/>
                        <a:ea typeface="宋体" panose="02010600030101010101" pitchFamily="2" charset="-122"/>
                      </a:endParaRPr>
                    </a:p>
                  </a:txBody>
                  <a:tcPr marT="45719" marB="4571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导入期</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hlink"/>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成长期</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hlink"/>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成熟期</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hlink"/>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衰退期</a:t>
                      </a:r>
                    </a:p>
                  </a:txBody>
                  <a:tcPr marT="45719" marB="4571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hlink"/>
                    </a:solidFill>
                  </a:tcPr>
                </a:tc>
                <a:extLst>
                  <a:ext uri="{0D108BD9-81ED-4DB2-BD59-A6C34878D82A}">
                    <a16:rowId xmlns:a16="http://schemas.microsoft.com/office/drawing/2014/main" val="10000"/>
                  </a:ext>
                </a:extLst>
              </a:tr>
              <a:tr h="518293">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销售量</a:t>
                      </a:r>
                    </a:p>
                  </a:txBody>
                  <a:tcPr marT="45719" marB="4571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33CC"/>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低</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剧增</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最大</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衰退</a:t>
                      </a:r>
                    </a:p>
                  </a:txBody>
                  <a:tcPr marT="45719" marB="4571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18293">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400" b="0" i="0" u="none" strike="noStrike" cap="none" normalizeH="0" baseline="0">
                          <a:ln>
                            <a:noFill/>
                          </a:ln>
                          <a:solidFill>
                            <a:schemeClr val="tx1"/>
                          </a:solidFill>
                          <a:effectLst/>
                          <a:latin typeface="Tahoma" panose="020B0604030504040204" pitchFamily="34" charset="0"/>
                          <a:ea typeface="宋体" panose="02010600030101010101" pitchFamily="2" charset="-122"/>
                        </a:rPr>
                        <a:t>销售速度</a:t>
                      </a:r>
                    </a:p>
                  </a:txBody>
                  <a:tcPr marT="45719" marB="4571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33CC"/>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缓慢</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快速</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减慢</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负增长</a:t>
                      </a:r>
                    </a:p>
                  </a:txBody>
                  <a:tcPr marT="45719" marB="4571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18293">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成本</a:t>
                      </a:r>
                    </a:p>
                  </a:txBody>
                  <a:tcPr marT="45719" marB="4571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33CC"/>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高</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一般</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低</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回升</a:t>
                      </a:r>
                    </a:p>
                  </a:txBody>
                  <a:tcPr marT="45719" marB="4571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18293">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价格</a:t>
                      </a:r>
                    </a:p>
                  </a:txBody>
                  <a:tcPr marT="45719" marB="4571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33CC"/>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高</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回落</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稳定</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回升</a:t>
                      </a:r>
                    </a:p>
                  </a:txBody>
                  <a:tcPr marT="45719" marB="4571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18293">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利润</a:t>
                      </a:r>
                    </a:p>
                  </a:txBody>
                  <a:tcPr marT="45719" marB="4571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33CC"/>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亏损</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提升</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最大</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减少</a:t>
                      </a:r>
                    </a:p>
                  </a:txBody>
                  <a:tcPr marT="45719" marB="4571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18293">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顾客</a:t>
                      </a:r>
                    </a:p>
                  </a:txBody>
                  <a:tcPr marT="45719" marB="4571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33CC"/>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创新者</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000" b="0" i="0" u="none" strike="noStrike" cap="none" normalizeH="0" baseline="0">
                          <a:ln>
                            <a:noFill/>
                          </a:ln>
                          <a:solidFill>
                            <a:schemeClr val="tx1"/>
                          </a:solidFill>
                          <a:effectLst/>
                          <a:latin typeface="Tahoma" panose="020B0604030504040204" pitchFamily="34" charset="0"/>
                          <a:ea typeface="宋体" panose="02010600030101010101" pitchFamily="2" charset="-122"/>
                        </a:rPr>
                        <a:t>早期使用者</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400" b="0" i="0" u="none" strike="noStrike" cap="none" normalizeH="0" baseline="0">
                          <a:ln>
                            <a:noFill/>
                          </a:ln>
                          <a:solidFill>
                            <a:schemeClr val="tx1"/>
                          </a:solidFill>
                          <a:effectLst/>
                          <a:latin typeface="Tahoma" panose="020B0604030504040204" pitchFamily="34" charset="0"/>
                          <a:ea typeface="宋体" panose="02010600030101010101" pitchFamily="2" charset="-122"/>
                        </a:rPr>
                        <a:t>中间多数</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落伍者</a:t>
                      </a:r>
                    </a:p>
                  </a:txBody>
                  <a:tcPr marT="45719" marB="4571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18293">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竞争</a:t>
                      </a:r>
                    </a:p>
                  </a:txBody>
                  <a:tcPr marT="45719" marB="4571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33CC"/>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很少</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增多</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400" b="0" i="0" u="none" strike="noStrike" cap="none" normalizeH="0" baseline="0">
                          <a:ln>
                            <a:noFill/>
                          </a:ln>
                          <a:solidFill>
                            <a:schemeClr val="tx1"/>
                          </a:solidFill>
                          <a:effectLst/>
                          <a:latin typeface="Tahoma" panose="020B0604030504040204" pitchFamily="34" charset="0"/>
                          <a:ea typeface="宋体" panose="02010600030101010101" pitchFamily="2" charset="-122"/>
                        </a:rPr>
                        <a:t>稳中有降</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a:ln>
                            <a:noFill/>
                          </a:ln>
                          <a:solidFill>
                            <a:schemeClr val="tx1"/>
                          </a:solidFill>
                          <a:effectLst/>
                          <a:latin typeface="Tahoma" panose="020B0604030504040204" pitchFamily="34" charset="0"/>
                          <a:ea typeface="宋体" panose="02010600030101010101" pitchFamily="2" charset="-122"/>
                        </a:rPr>
                        <a:t>减少</a:t>
                      </a:r>
                    </a:p>
                  </a:txBody>
                  <a:tcPr marT="45719" marB="4571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762209">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800" b="0" i="0" u="none" strike="noStrike" cap="none" normalizeH="0" baseline="0" dirty="0">
                          <a:ln>
                            <a:noFill/>
                          </a:ln>
                          <a:solidFill>
                            <a:schemeClr val="tx1"/>
                          </a:solidFill>
                          <a:effectLst/>
                          <a:latin typeface="Tahoma" panose="020B0604030504040204" pitchFamily="34" charset="0"/>
                          <a:ea typeface="宋体" panose="02010600030101010101" pitchFamily="2" charset="-122"/>
                        </a:rPr>
                        <a:t>营销目标</a:t>
                      </a:r>
                    </a:p>
                  </a:txBody>
                  <a:tcPr marT="45719" marB="45719"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000" b="0" i="0" u="none" strike="noStrike" cap="none" normalizeH="0" baseline="0">
                          <a:ln>
                            <a:noFill/>
                          </a:ln>
                          <a:solidFill>
                            <a:srgbClr val="FF0000"/>
                          </a:solidFill>
                          <a:effectLst/>
                          <a:latin typeface="Tahoma" panose="020B0604030504040204" pitchFamily="34" charset="0"/>
                          <a:ea typeface="宋体" panose="02010600030101010101" pitchFamily="2" charset="-122"/>
                        </a:rPr>
                        <a:t>建立知名度鼓励试用</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000" b="0" i="0" u="none" strike="noStrike" cap="none" normalizeH="0" baseline="0">
                          <a:ln>
                            <a:noFill/>
                          </a:ln>
                          <a:solidFill>
                            <a:srgbClr val="FF0000"/>
                          </a:solidFill>
                          <a:effectLst/>
                          <a:latin typeface="Tahoma" panose="020B0604030504040204" pitchFamily="34" charset="0"/>
                          <a:ea typeface="宋体" panose="02010600030101010101" pitchFamily="2" charset="-122"/>
                        </a:rPr>
                        <a:t>最大限度地占有市场</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000" b="0" i="0" u="none" strike="noStrike" cap="none" normalizeH="0" baseline="0">
                          <a:ln>
                            <a:noFill/>
                          </a:ln>
                          <a:solidFill>
                            <a:srgbClr val="FF0000"/>
                          </a:solidFill>
                          <a:effectLst/>
                          <a:latin typeface="Tahoma" panose="020B0604030504040204" pitchFamily="34" charset="0"/>
                          <a:ea typeface="宋体" panose="02010600030101010101" pitchFamily="2" charset="-122"/>
                        </a:rPr>
                        <a:t>保护市场争取最大利润</a:t>
                      </a:r>
                    </a:p>
                  </a:txBody>
                  <a:tcPr marT="45719" marB="45719"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buClr>
                          <a:schemeClr val="folHlink"/>
                        </a:buClr>
                        <a:buSzPct val="60000"/>
                        <a:buFont typeface="Wingdings" panose="05000000000000000000" pitchFamily="2" charset="2"/>
                        <a:defRPr kumimoji="1" sz="2800">
                          <a:solidFill>
                            <a:schemeClr val="tx1"/>
                          </a:solidFill>
                          <a:latin typeface="Tahoma" panose="020B0604030504040204" pitchFamily="34" charset="0"/>
                          <a:ea typeface="宋体" panose="02010600030101010101" pitchFamily="2" charset="-122"/>
                        </a:defRPr>
                      </a:lvl1pPr>
                      <a:lvl2pPr>
                        <a:spcBef>
                          <a:spcPct val="20000"/>
                        </a:spcBef>
                        <a:buClr>
                          <a:schemeClr val="hlink"/>
                        </a:buClr>
                        <a:buSzPct val="55000"/>
                        <a:buFont typeface="Wingdings" panose="05000000000000000000" pitchFamily="2" charset="2"/>
                        <a:defRPr kumimoji="1" sz="2400">
                          <a:solidFill>
                            <a:schemeClr val="tx1"/>
                          </a:solidFill>
                          <a:latin typeface="Tahoma" panose="020B0604030504040204" pitchFamily="34" charset="0"/>
                          <a:ea typeface="宋体" panose="02010600030101010101" pitchFamily="2" charset="-122"/>
                        </a:defRPr>
                      </a:lvl2pPr>
                      <a:lvl3pPr>
                        <a:spcBef>
                          <a:spcPct val="20000"/>
                        </a:spcBef>
                        <a:buClr>
                          <a:schemeClr val="folHlink"/>
                        </a:buClr>
                        <a:buSzPct val="50000"/>
                        <a:buFont typeface="Wingdings" panose="05000000000000000000" pitchFamily="2" charset="2"/>
                        <a:defRPr kumimoji="1" sz="2000">
                          <a:solidFill>
                            <a:schemeClr val="tx1"/>
                          </a:solidFill>
                          <a:latin typeface="Tahoma" panose="020B0604030504040204" pitchFamily="34" charset="0"/>
                          <a:ea typeface="宋体" panose="02010600030101010101" pitchFamily="2" charset="-122"/>
                        </a:defRPr>
                      </a:lvl3pPr>
                      <a:lvl4pPr>
                        <a:spcBef>
                          <a:spcPct val="20000"/>
                        </a:spcBef>
                        <a:buClr>
                          <a:schemeClr val="accent2"/>
                        </a:buClr>
                        <a:buSzPct val="55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4pPr>
                      <a:lvl5pPr>
                        <a:spcBef>
                          <a:spcPct val="20000"/>
                        </a:spcBef>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5pPr>
                      <a:lvl6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6pPr>
                      <a:lvl7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7pPr>
                      <a:lvl8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8pPr>
                      <a:lvl9pPr fontAlgn="base">
                        <a:spcBef>
                          <a:spcPct val="20000"/>
                        </a:spcBef>
                        <a:spcAft>
                          <a:spcPct val="0"/>
                        </a:spcAft>
                        <a:buClr>
                          <a:schemeClr val="accent1"/>
                        </a:buClr>
                        <a:buSzPct val="50000"/>
                        <a:buFont typeface="Wingdings" panose="05000000000000000000" pitchFamily="2" charset="2"/>
                        <a:defRPr kumimoji="1">
                          <a:solidFill>
                            <a:schemeClr val="tx1"/>
                          </a:solidFill>
                          <a:latin typeface="Tahoma" panose="020B0604030504040204" pitchFamily="34" charset="0"/>
                          <a:ea typeface="宋体" panose="02010600030101010101" pitchFamily="2" charset="-122"/>
                        </a:defRPr>
                      </a:lvl9pPr>
                    </a:lstStyle>
                    <a:p>
                      <a:pPr marL="0" marR="0" lvl="0" indent="0" algn="l" defTabSz="914400" rtl="0" eaLnBrk="1" fontAlgn="base" latinLnBrk="0" hangingPunct="1">
                        <a:spcBef>
                          <a:spcPct val="20000"/>
                        </a:spcBef>
                        <a:spcAft>
                          <a:spcPct val="0"/>
                        </a:spcAft>
                        <a:buClr>
                          <a:schemeClr val="folHlink"/>
                        </a:buClr>
                        <a:buSzPct val="60000"/>
                        <a:buFont typeface="Wingdings" panose="05000000000000000000" pitchFamily="2" charset="2"/>
                        <a:buNone/>
                      </a:pPr>
                      <a:r>
                        <a:rPr kumimoji="1" lang="zh-CN" altLang="en-US" sz="2000" b="0" i="0" u="none" strike="noStrike" cap="none" normalizeH="0" baseline="0" dirty="0">
                          <a:ln>
                            <a:noFill/>
                          </a:ln>
                          <a:solidFill>
                            <a:srgbClr val="FF0000"/>
                          </a:solidFill>
                          <a:effectLst/>
                          <a:latin typeface="Tahoma" panose="020B0604030504040204" pitchFamily="34" charset="0"/>
                          <a:ea typeface="宋体" panose="02010600030101010101" pitchFamily="2" charset="-122"/>
                        </a:rPr>
                        <a:t>压缩开支榨取最后价值</a:t>
                      </a:r>
                    </a:p>
                  </a:txBody>
                  <a:tcPr marT="45719" marB="45719"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pic>
        <p:nvPicPr>
          <p:cNvPr id="4" name="图片 3">
            <a:extLst>
              <a:ext uri="{FF2B5EF4-FFF2-40B4-BE49-F238E27FC236}">
                <a16:creationId xmlns:a16="http://schemas.microsoft.com/office/drawing/2014/main" id="{9F71BBDB-544D-45DE-AE1D-EFB3D8561BC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21708" y="0"/>
            <a:ext cx="1337257" cy="1655065"/>
          </a:xfrm>
          <a:prstGeom prst="rect">
            <a:avLst/>
          </a:prstGeom>
        </p:spPr>
      </p:pic>
    </p:spTree>
  </p:cSld>
  <p:clrMapOvr>
    <a:masterClrMapping/>
  </p:clrMapOvr>
  <p:transition>
    <p:strips dir="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nodeType="clickEffect">
                                  <p:stCondLst>
                                    <p:cond delay="0"/>
                                  </p:stCondLst>
                                  <p:childTnLst>
                                    <p:set>
                                      <p:cBhvr>
                                        <p:cTn id="6" dur="1" fill="hold">
                                          <p:stCondLst>
                                            <p:cond delay="0"/>
                                          </p:stCondLst>
                                        </p:cTn>
                                        <p:tgtEl>
                                          <p:spTgt spid="172099"/>
                                        </p:tgtEl>
                                        <p:attrNameLst>
                                          <p:attrName>style.visibility</p:attrName>
                                        </p:attrNameLst>
                                      </p:cBhvr>
                                      <p:to>
                                        <p:strVal val="visible"/>
                                      </p:to>
                                    </p:set>
                                    <p:animEffect transition="in" filter="blinds(horizontal)">
                                      <p:cBhvr>
                                        <p:cTn id="7" dur="500"/>
                                        <p:tgtEl>
                                          <p:spTgt spid="172099"/>
                                        </p:tgtEl>
                                      </p:cBhvr>
                                    </p:animEffect>
                                  </p:childTnLst>
                                  <p:subTnLst>
                                    <p:audio>
                                      <p:cMediaNode>
                                        <p:cTn display="0" masterRel="sameClick">
                                          <p:stCondLst>
                                            <p:cond evt="begin" delay="0">
                                              <p:tn val="5"/>
                                            </p:cond>
                                          </p:stCondLst>
                                          <p:endCondLst>
                                            <p:cond evt="onStopAudio" delay="0">
                                              <p:tgtEl>
                                                <p:sldTgt/>
                                              </p:tgtEl>
                                            </p:cond>
                                          </p:endCondLst>
                                        </p:cTn>
                                        <p:tgtEl>
                                          <p:sndTgt r:embed="rId2" name="chimes.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6814CF-0C21-42A9-B9CD-BA7CE9AC6A30}"/>
              </a:ext>
            </a:extLst>
          </p:cNvPr>
          <p:cNvSpPr>
            <a:spLocks noGrp="1"/>
          </p:cNvSpPr>
          <p:nvPr>
            <p:ph type="title"/>
          </p:nvPr>
        </p:nvSpPr>
        <p:spPr/>
        <p:txBody>
          <a:bodyPr>
            <a:normAutofit fontScale="90000"/>
          </a:bodyPr>
          <a:lstStyle/>
          <a:p>
            <a:br>
              <a:rPr lang="en-US" altLang="zh-CN" dirty="0"/>
            </a:br>
            <a:r>
              <a:rPr lang="en-US" altLang="zh-CN" dirty="0"/>
              <a:t>10.2</a:t>
            </a:r>
            <a:r>
              <a:rPr lang="zh-CN" altLang="en-US" dirty="0"/>
              <a:t>产品市场生命周期策略</a:t>
            </a:r>
            <a:br>
              <a:rPr lang="zh-CN" altLang="en-US" dirty="0"/>
            </a:br>
            <a:endParaRPr lang="zh-CN" altLang="en-US" dirty="0"/>
          </a:p>
        </p:txBody>
      </p:sp>
      <p:sp>
        <p:nvSpPr>
          <p:cNvPr id="16387" name="Rectangle 3">
            <a:extLst>
              <a:ext uri="{FF2B5EF4-FFF2-40B4-BE49-F238E27FC236}">
                <a16:creationId xmlns:a16="http://schemas.microsoft.com/office/drawing/2014/main" id="{B6EA05FD-A537-4169-B6A8-1236F0E728DB}"/>
              </a:ext>
            </a:extLst>
          </p:cNvPr>
          <p:cNvSpPr>
            <a:spLocks noGrp="1" noChangeArrowheads="1"/>
          </p:cNvSpPr>
          <p:nvPr>
            <p:ph idx="1"/>
          </p:nvPr>
        </p:nvSpPr>
        <p:spPr>
          <a:xfrm>
            <a:off x="1219200" y="1055331"/>
            <a:ext cx="10434735" cy="5192130"/>
          </a:xfrm>
        </p:spPr>
        <p:txBody>
          <a:bodyPr/>
          <a:lstStyle/>
          <a:p>
            <a:pPr eaLnBrk="1" hangingPunct="1">
              <a:buFont typeface="Wingdings" panose="05000000000000000000" pitchFamily="2" charset="2"/>
              <a:buNone/>
            </a:pPr>
            <a:r>
              <a:rPr lang="zh-CN" altLang="en-US" sz="2400" dirty="0">
                <a:solidFill>
                  <a:schemeClr val="accent2"/>
                </a:solidFill>
                <a:latin typeface="楷体_GB2312" pitchFamily="49" charset="-122"/>
                <a:ea typeface="楷体_GB2312" pitchFamily="49" charset="-122"/>
              </a:rPr>
              <a:t>   </a:t>
            </a:r>
            <a:r>
              <a:rPr lang="en-US" altLang="zh-CN" sz="2400" dirty="0">
                <a:solidFill>
                  <a:srgbClr val="0033CC"/>
                </a:solidFill>
                <a:latin typeface="楷体_GB2312" pitchFamily="49" charset="-122"/>
                <a:ea typeface="楷体_GB2312" pitchFamily="49" charset="-122"/>
              </a:rPr>
              <a:t>1</a:t>
            </a:r>
            <a:r>
              <a:rPr lang="zh-CN" altLang="en-US" sz="2400" dirty="0">
                <a:solidFill>
                  <a:srgbClr val="0033CC"/>
                </a:solidFill>
                <a:latin typeface="楷体_GB2312" pitchFamily="49" charset="-122"/>
                <a:ea typeface="楷体_GB2312" pitchFamily="49" charset="-122"/>
              </a:rPr>
              <a:t>、导入期营销战略</a:t>
            </a:r>
          </a:p>
          <a:p>
            <a:pPr eaLnBrk="1" hangingPunct="1">
              <a:buFont typeface="Wingdings" panose="05000000000000000000" pitchFamily="2" charset="2"/>
              <a:buChar char="Ø"/>
            </a:pPr>
            <a:endParaRPr lang="en-US" altLang="zh-CN" sz="2000" dirty="0">
              <a:ea typeface="楷体_GB2312" pitchFamily="49" charset="-122"/>
            </a:endParaRPr>
          </a:p>
          <a:p>
            <a:pPr eaLnBrk="1" hangingPunct="1">
              <a:buFont typeface="Wingdings" panose="05000000000000000000" pitchFamily="2" charset="2"/>
              <a:buChar char="Ø"/>
            </a:pPr>
            <a:r>
              <a:rPr lang="zh-CN" altLang="en-US" sz="2000" dirty="0">
                <a:ea typeface="楷体_GB2312" pitchFamily="49" charset="-122"/>
              </a:rPr>
              <a:t>导入期开始于新产品首次在市场上普遍销售之时。</a:t>
            </a:r>
          </a:p>
          <a:p>
            <a:pPr eaLnBrk="1" hangingPunct="1">
              <a:buFont typeface="Wingdings" panose="05000000000000000000" pitchFamily="2" charset="2"/>
              <a:buChar char="Ø"/>
            </a:pPr>
            <a:r>
              <a:rPr lang="zh-CN" altLang="en-US" sz="2000" dirty="0">
                <a:ea typeface="楷体_GB2312" pitchFamily="49" charset="-122"/>
              </a:rPr>
              <a:t>新产品进入导入期以前，需要经历开发、研制、试销等过程。</a:t>
            </a:r>
          </a:p>
          <a:p>
            <a:pPr eaLnBrk="1" hangingPunct="1">
              <a:buFont typeface="Wingdings" panose="05000000000000000000" pitchFamily="2" charset="2"/>
              <a:buChar char="Ø"/>
            </a:pPr>
            <a:r>
              <a:rPr lang="zh-CN" altLang="en-US" sz="2000" dirty="0">
                <a:ea typeface="楷体_GB2312" pitchFamily="49" charset="-122"/>
              </a:rPr>
              <a:t>进入导入期的产品的市场特点是：产品销量少，促销费用高，制造成本高，销售利润常常很低甚至为负值。</a:t>
            </a:r>
          </a:p>
        </p:txBody>
      </p:sp>
      <p:graphicFrame>
        <p:nvGraphicFramePr>
          <p:cNvPr id="42176" name="Group 192">
            <a:extLst>
              <a:ext uri="{FF2B5EF4-FFF2-40B4-BE49-F238E27FC236}">
                <a16:creationId xmlns:a16="http://schemas.microsoft.com/office/drawing/2014/main" id="{9FAC2B3D-81E5-4A70-A702-C036E0E6A375}"/>
              </a:ext>
            </a:extLst>
          </p:cNvPr>
          <p:cNvGraphicFramePr>
            <a:graphicFrameLocks noGrp="1"/>
          </p:cNvGraphicFramePr>
          <p:nvPr>
            <p:extLst>
              <p:ext uri="{D42A27DB-BD31-4B8C-83A1-F6EECF244321}">
                <p14:modId xmlns:p14="http://schemas.microsoft.com/office/powerpoint/2010/main" val="3122133326"/>
              </p:ext>
            </p:extLst>
          </p:nvPr>
        </p:nvGraphicFramePr>
        <p:xfrm>
          <a:off x="2113595" y="3324742"/>
          <a:ext cx="6820678" cy="2553933"/>
        </p:xfrm>
        <a:graphic>
          <a:graphicData uri="http://schemas.openxmlformats.org/drawingml/2006/table">
            <a:tbl>
              <a:tblPr/>
              <a:tblGrid>
                <a:gridCol w="772699">
                  <a:extLst>
                    <a:ext uri="{9D8B030D-6E8A-4147-A177-3AD203B41FA5}">
                      <a16:colId xmlns:a16="http://schemas.microsoft.com/office/drawing/2014/main" val="20000"/>
                    </a:ext>
                  </a:extLst>
                </a:gridCol>
                <a:gridCol w="863997">
                  <a:extLst>
                    <a:ext uri="{9D8B030D-6E8A-4147-A177-3AD203B41FA5}">
                      <a16:colId xmlns:a16="http://schemas.microsoft.com/office/drawing/2014/main" val="20001"/>
                    </a:ext>
                  </a:extLst>
                </a:gridCol>
                <a:gridCol w="2527413">
                  <a:extLst>
                    <a:ext uri="{9D8B030D-6E8A-4147-A177-3AD203B41FA5}">
                      <a16:colId xmlns:a16="http://schemas.microsoft.com/office/drawing/2014/main" val="20002"/>
                    </a:ext>
                  </a:extLst>
                </a:gridCol>
                <a:gridCol w="2656569">
                  <a:extLst>
                    <a:ext uri="{9D8B030D-6E8A-4147-A177-3AD203B41FA5}">
                      <a16:colId xmlns:a16="http://schemas.microsoft.com/office/drawing/2014/main" val="20003"/>
                    </a:ext>
                  </a:extLst>
                </a:gridCol>
              </a:tblGrid>
              <a:tr h="467896">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anose="05000000000000000000" pitchFamily="2" charset="2"/>
                        <a:buNone/>
                        <a:tabLst/>
                      </a:pPr>
                      <a:endParaRPr kumimoji="0" lang="zh-CN" altLang="en-US" sz="1600" b="0" i="0" u="none" strike="noStrike" cap="none" normalizeH="0" baseline="0">
                        <a:ln>
                          <a:noFill/>
                        </a:ln>
                        <a:solidFill>
                          <a:schemeClr val="tx1"/>
                        </a:solidFill>
                        <a:effectLst/>
                        <a:latin typeface="楷体_GB2312" pitchFamily="49" charset="-122"/>
                        <a:ea typeface="楷体_GB2312" pitchFamily="49" charset="-122"/>
                      </a:endParaRPr>
                    </a:p>
                  </a:txBody>
                  <a:tcP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anose="05000000000000000000" pitchFamily="2" charset="2"/>
                        <a:buNone/>
                        <a:tabLst/>
                      </a:pPr>
                      <a:endParaRPr kumimoji="0" lang="zh-CN" altLang="en-US" sz="1600" b="0" i="0" u="none" strike="noStrike" cap="none" normalizeH="0" baseline="0">
                        <a:ln>
                          <a:noFill/>
                        </a:ln>
                        <a:solidFill>
                          <a:schemeClr val="tx1"/>
                        </a:solidFill>
                        <a:effectLst/>
                        <a:latin typeface="楷体_GB2312" pitchFamily="49" charset="-122"/>
                        <a:ea typeface="楷体_GB2312" pitchFamily="49"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solidFill>
                      <a:schemeClr val="accent1"/>
                    </a:solidFill>
                  </a:tcPr>
                </a:tc>
                <a:tc gridSpan="2">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dirty="0">
                          <a:ln>
                            <a:noFill/>
                          </a:ln>
                          <a:solidFill>
                            <a:schemeClr val="tx1"/>
                          </a:solidFill>
                          <a:effectLst/>
                          <a:latin typeface="楷体_GB2312" pitchFamily="49" charset="-122"/>
                          <a:ea typeface="楷体_GB2312" pitchFamily="49" charset="-122"/>
                        </a:rPr>
                        <a:t>促  销  水  平</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hMerge="1">
                  <a:txBody>
                    <a:bodyPr/>
                    <a:lstStyle/>
                    <a:p>
                      <a:endParaRPr lang="zh-CN" altLang="en-US"/>
                    </a:p>
                  </a:txBody>
                  <a:tcPr/>
                </a:tc>
                <a:extLst>
                  <a:ext uri="{0D108BD9-81ED-4DB2-BD59-A6C34878D82A}">
                    <a16:rowId xmlns:a16="http://schemas.microsoft.com/office/drawing/2014/main" val="10000"/>
                  </a:ext>
                </a:extLst>
              </a:tr>
              <a:tr h="467896">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anose="05000000000000000000" pitchFamily="2" charset="2"/>
                        <a:buNone/>
                        <a:tabLst/>
                      </a:pPr>
                      <a:endParaRPr kumimoji="0" lang="zh-CN" altLang="en-US" sz="1600" b="0" i="0" u="none" strike="noStrike" cap="none" normalizeH="0" baseline="0">
                        <a:ln>
                          <a:noFill/>
                        </a:ln>
                        <a:solidFill>
                          <a:schemeClr val="tx1"/>
                        </a:solidFill>
                        <a:effectLst/>
                        <a:latin typeface="楷体_GB2312" pitchFamily="49" charset="-122"/>
                        <a:ea typeface="楷体_GB2312" pitchFamily="49" charset="-122"/>
                      </a:endParaRPr>
                    </a:p>
                  </a:txBody>
                  <a:tcP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anose="05000000000000000000" pitchFamily="2" charset="2"/>
                        <a:buNone/>
                        <a:tabLst/>
                      </a:pPr>
                      <a:endParaRPr kumimoji="0" lang="zh-CN" altLang="en-US" sz="1600" b="0" i="0" u="none" strike="noStrike" cap="none" normalizeH="0" baseline="0">
                        <a:ln>
                          <a:noFill/>
                        </a:ln>
                        <a:solidFill>
                          <a:schemeClr val="tx1"/>
                        </a:solidFill>
                        <a:effectLst/>
                        <a:latin typeface="楷体_GB2312" pitchFamily="49" charset="-122"/>
                        <a:ea typeface="楷体_GB2312" pitchFamily="49" charset="-122"/>
                      </a:endParaRPr>
                    </a:p>
                  </a:txBody>
                  <a:tcPr horzOverflow="overflow">
                    <a:lnL w="9525"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高</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低</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1"/>
                  </a:ext>
                </a:extLst>
              </a:tr>
              <a:tr h="807988">
                <a:tc rowSpan="2">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价</a:t>
                      </a:r>
                    </a:p>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格</a:t>
                      </a:r>
                    </a:p>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水</a:t>
                      </a:r>
                    </a:p>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平</a:t>
                      </a: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高</a:t>
                      </a: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dirty="0">
                          <a:ln>
                            <a:noFill/>
                          </a:ln>
                          <a:solidFill>
                            <a:schemeClr val="tx1"/>
                          </a:solidFill>
                          <a:effectLst/>
                          <a:latin typeface="楷体_GB2312" pitchFamily="49" charset="-122"/>
                          <a:ea typeface="楷体_GB2312" pitchFamily="49" charset="-122"/>
                        </a:rPr>
                        <a:t>快速撇脂策略</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缓慢撇脂策略</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2"/>
                  </a:ext>
                </a:extLst>
              </a:tr>
              <a:tr h="810153">
                <a:tc vMerge="1">
                  <a:txBody>
                    <a:bodyPr/>
                    <a:lstStyle/>
                    <a:p>
                      <a:endParaRPr lang="zh-CN" altLang="en-US"/>
                    </a:p>
                  </a:txBody>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低</a:t>
                      </a:r>
                    </a:p>
                  </a:txBody>
                  <a:tcPr anchor="ct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a:ln>
                            <a:noFill/>
                          </a:ln>
                          <a:solidFill>
                            <a:schemeClr val="tx1"/>
                          </a:solidFill>
                          <a:effectLst/>
                          <a:latin typeface="楷体_GB2312" pitchFamily="49" charset="-122"/>
                          <a:ea typeface="楷体_GB2312" pitchFamily="49" charset="-122"/>
                        </a:rPr>
                        <a:t>快速渗透策略</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accent2"/>
                        </a:buClr>
                        <a:buFont typeface="Wingdings" panose="05000000000000000000" pitchFamily="2" charset="2"/>
                        <a:defRPr kumimoji="1" sz="26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anose="05000000000000000000" pitchFamily="2" charset="2"/>
                        <a:defRPr kumimoji="1" sz="22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anose="05000000000000000000" pitchFamily="2" charset="2"/>
                        <a:defRPr kumimoji="1" sz="21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anose="05000000000000000000" pitchFamily="2" charset="2"/>
                        <a:defRPr kumimoji="1">
                          <a:solidFill>
                            <a:schemeClr val="tx1"/>
                          </a:solidFill>
                          <a:latin typeface="Verdana" panose="020B060403050404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0" i="0" u="none" strike="noStrike" cap="none" normalizeH="0" baseline="0" dirty="0">
                          <a:ln>
                            <a:noFill/>
                          </a:ln>
                          <a:solidFill>
                            <a:schemeClr val="tx1"/>
                          </a:solidFill>
                          <a:effectLst/>
                          <a:latin typeface="楷体_GB2312" pitchFamily="49" charset="-122"/>
                          <a:ea typeface="楷体_GB2312" pitchFamily="49" charset="-122"/>
                        </a:rPr>
                        <a:t>缓慢渗透策略</a:t>
                      </a:r>
                    </a:p>
                  </a:txBody>
                  <a:tcPr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3"/>
                  </a:ext>
                </a:extLst>
              </a:tr>
            </a:tbl>
          </a:graphicData>
        </a:graphic>
      </p:graphicFrame>
      <p:sp>
        <p:nvSpPr>
          <p:cNvPr id="16417" name="Text Box 195">
            <a:extLst>
              <a:ext uri="{FF2B5EF4-FFF2-40B4-BE49-F238E27FC236}">
                <a16:creationId xmlns:a16="http://schemas.microsoft.com/office/drawing/2014/main" id="{E455369C-9E80-4C70-BFAD-742397F642EC}"/>
              </a:ext>
            </a:extLst>
          </p:cNvPr>
          <p:cNvSpPr txBox="1">
            <a:spLocks noChangeArrowheads="1"/>
          </p:cNvSpPr>
          <p:nvPr/>
        </p:nvSpPr>
        <p:spPr bwMode="auto">
          <a:xfrm>
            <a:off x="2814461" y="6144597"/>
            <a:ext cx="6119812"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sz="1600" b="1" dirty="0">
                <a:solidFill>
                  <a:schemeClr val="accent2"/>
                </a:solidFill>
                <a:latin typeface="Arial" panose="020B0604020202020204" pitchFamily="34" charset="0"/>
                <a:ea typeface="楷体_GB2312" pitchFamily="49" charset="-122"/>
              </a:rPr>
              <a:t>基于促销和价格因素的产品生命周期导入期的营销策略</a:t>
            </a:r>
          </a:p>
        </p:txBody>
      </p:sp>
      <p:sp>
        <p:nvSpPr>
          <p:cNvPr id="16418" name="Line 196">
            <a:extLst>
              <a:ext uri="{FF2B5EF4-FFF2-40B4-BE49-F238E27FC236}">
                <a16:creationId xmlns:a16="http://schemas.microsoft.com/office/drawing/2014/main" id="{99168D0B-2A30-4B15-84FB-0ACECD925363}"/>
              </a:ext>
            </a:extLst>
          </p:cNvPr>
          <p:cNvSpPr>
            <a:spLocks noChangeShapeType="1"/>
          </p:cNvSpPr>
          <p:nvPr/>
        </p:nvSpPr>
        <p:spPr bwMode="auto">
          <a:xfrm>
            <a:off x="2044136" y="6070341"/>
            <a:ext cx="7129462"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pic>
        <p:nvPicPr>
          <p:cNvPr id="7" name="图片 6">
            <a:extLst>
              <a:ext uri="{FF2B5EF4-FFF2-40B4-BE49-F238E27FC236}">
                <a16:creationId xmlns:a16="http://schemas.microsoft.com/office/drawing/2014/main" id="{640EA8B4-BB4A-49D4-ABB2-F5843DF8688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1997476" y="512769"/>
            <a:ext cx="2448106" cy="769441"/>
          </a:xfrm>
          <a:prstGeom prst="rect">
            <a:avLst/>
          </a:prstGeom>
          <a:noFill/>
        </p:spPr>
        <p:txBody>
          <a:bodyPr wrap="none" rtlCol="0">
            <a:spAutoFit/>
          </a:bodyPr>
          <a:lstStyle/>
          <a:p>
            <a:pPr fontAlgn="base" latinLnBrk="1">
              <a:spcBef>
                <a:spcPct val="0"/>
              </a:spcBef>
              <a:spcAft>
                <a:spcPct val="0"/>
              </a:spcAft>
            </a:pPr>
            <a:r>
              <a:rPr kumimoji="1" lang="zh-CN" altLang="en-US" sz="4400" b="1" dirty="0">
                <a:solidFill>
                  <a:srgbClr val="003366"/>
                </a:solidFill>
                <a:latin typeface="黑体" panose="02010609060101010101" pitchFamily="49" charset="-122"/>
                <a:ea typeface="黑体" panose="02010609060101010101" pitchFamily="49" charset="-122"/>
                <a:cs typeface="+mj-cs"/>
              </a:rPr>
              <a:t>主要内容</a:t>
            </a:r>
          </a:p>
        </p:txBody>
      </p:sp>
      <p:pic>
        <p:nvPicPr>
          <p:cNvPr id="17" name="图片 16">
            <a:extLst>
              <a:ext uri="{FF2B5EF4-FFF2-40B4-BE49-F238E27FC236}">
                <a16:creationId xmlns:a16="http://schemas.microsoft.com/office/drawing/2014/main" id="{8926954E-E82E-45FA-8851-01A4710DD5A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
        <p:nvSpPr>
          <p:cNvPr id="4" name="矩形 3"/>
          <p:cNvSpPr/>
          <p:nvPr/>
        </p:nvSpPr>
        <p:spPr>
          <a:xfrm>
            <a:off x="940904" y="2023350"/>
            <a:ext cx="10010875" cy="715581"/>
          </a:xfrm>
          <a:prstGeom prst="rect">
            <a:avLst/>
          </a:prstGeom>
        </p:spPr>
        <p:txBody>
          <a:bodyPr wrap="square">
            <a:spAutoFit/>
          </a:bodyPr>
          <a:lstStyle/>
          <a:p>
            <a:pPr eaLnBrk="1" hangingPunct="1">
              <a:lnSpc>
                <a:spcPct val="150000"/>
              </a:lnSpc>
              <a:defRPr/>
            </a:pPr>
            <a:r>
              <a:rPr lang="en-GB" altLang="zh-CN" sz="3200" dirty="0">
                <a:latin typeface="黑体" panose="02010609060101010101" pitchFamily="49" charset="-122"/>
                <a:ea typeface="黑体" panose="02010609060101010101" pitchFamily="49" charset="-122"/>
              </a:rPr>
              <a:t>	</a:t>
            </a:r>
            <a:endParaRPr lang="en-US" altLang="zh-CN" sz="3200" dirty="0">
              <a:latin typeface="黑体" panose="02010609060101010101" pitchFamily="49" charset="-122"/>
              <a:ea typeface="黑体" panose="02010609060101010101" pitchFamily="49" charset="-122"/>
            </a:endParaRPr>
          </a:p>
        </p:txBody>
      </p:sp>
      <p:sp>
        <p:nvSpPr>
          <p:cNvPr id="6" name="文本框 5">
            <a:extLst>
              <a:ext uri="{FF2B5EF4-FFF2-40B4-BE49-F238E27FC236}">
                <a16:creationId xmlns:a16="http://schemas.microsoft.com/office/drawing/2014/main" id="{F802A645-44FD-40AC-B8F1-56162E760229}"/>
              </a:ext>
            </a:extLst>
          </p:cNvPr>
          <p:cNvSpPr txBox="1"/>
          <p:nvPr/>
        </p:nvSpPr>
        <p:spPr>
          <a:xfrm>
            <a:off x="1997476" y="2023350"/>
            <a:ext cx="7528264" cy="3625608"/>
          </a:xfrm>
          <a:prstGeom prst="rect">
            <a:avLst/>
          </a:prstGeom>
          <a:noFill/>
        </p:spPr>
        <p:txBody>
          <a:bodyPr wrap="square">
            <a:spAutoFit/>
          </a:bodyPr>
          <a:lstStyle/>
          <a:p>
            <a:pPr marL="0" marR="0" lvl="0" indent="0" algn="l" defTabSz="914400" rtl="0" eaLnBrk="1" fontAlgn="base" latinLnBrk="0" hangingPunct="1">
              <a:lnSpc>
                <a:spcPct val="100000"/>
              </a:lnSpc>
              <a:spcBef>
                <a:spcPct val="20000"/>
              </a:spcBef>
              <a:spcAft>
                <a:spcPct val="0"/>
              </a:spcAft>
              <a:buClr>
                <a:srgbClr val="CC0000"/>
              </a:buClr>
              <a:buSzTx/>
              <a:buFont typeface="Wingdings" panose="05000000000000000000" pitchFamily="2" charset="2"/>
              <a:buNone/>
              <a:tabLst/>
              <a:defRPr/>
            </a:pPr>
            <a:r>
              <a:rPr kumimoji="0" lang="en-US" altLang="zh-CN"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10.1   </a:t>
            </a:r>
            <a:r>
              <a:rPr kumimoji="0" lang="zh-CN" altLang="en-US"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产品组合策略</a:t>
            </a:r>
          </a:p>
          <a:p>
            <a:pPr marL="0" marR="0" lvl="0" indent="0" algn="l" defTabSz="914400" rtl="0" eaLnBrk="1" fontAlgn="base" latinLnBrk="0" hangingPunct="1">
              <a:lnSpc>
                <a:spcPct val="100000"/>
              </a:lnSpc>
              <a:spcBef>
                <a:spcPct val="20000"/>
              </a:spcBef>
              <a:spcAft>
                <a:spcPct val="0"/>
              </a:spcAft>
              <a:buClr>
                <a:srgbClr val="CC0000"/>
              </a:buClr>
              <a:buSzTx/>
              <a:buFont typeface="Wingdings" panose="05000000000000000000" pitchFamily="2" charset="2"/>
              <a:buNone/>
              <a:tabLst/>
              <a:defRPr/>
            </a:pPr>
            <a:r>
              <a:rPr kumimoji="0" lang="en-US" altLang="zh-CN"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10.2</a:t>
            </a:r>
            <a:r>
              <a:rPr kumimoji="0" lang="zh-CN" altLang="en-US"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   产品生命周期</a:t>
            </a:r>
          </a:p>
          <a:p>
            <a:pPr marL="0" marR="0" lvl="0" indent="0" algn="l" defTabSz="914400" rtl="0" eaLnBrk="1" fontAlgn="base" latinLnBrk="0" hangingPunct="1">
              <a:lnSpc>
                <a:spcPct val="100000"/>
              </a:lnSpc>
              <a:spcBef>
                <a:spcPct val="20000"/>
              </a:spcBef>
              <a:spcAft>
                <a:spcPct val="0"/>
              </a:spcAft>
              <a:buClr>
                <a:srgbClr val="CC0000"/>
              </a:buClr>
              <a:buSzTx/>
              <a:buFont typeface="Wingdings" panose="05000000000000000000" pitchFamily="2" charset="2"/>
              <a:buNone/>
              <a:tabLst/>
              <a:defRPr/>
            </a:pPr>
            <a:r>
              <a:rPr kumimoji="0" lang="en-US" altLang="zh-CN"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10.3   </a:t>
            </a:r>
            <a:r>
              <a:rPr kumimoji="0" lang="zh-CN" altLang="en-US"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新产品开发</a:t>
            </a:r>
          </a:p>
          <a:p>
            <a:pPr marL="0" marR="0" lvl="0" indent="0" algn="l" defTabSz="914400" rtl="0" eaLnBrk="1" fontAlgn="base" latinLnBrk="0" hangingPunct="1">
              <a:lnSpc>
                <a:spcPct val="100000"/>
              </a:lnSpc>
              <a:spcBef>
                <a:spcPct val="20000"/>
              </a:spcBef>
              <a:spcAft>
                <a:spcPct val="0"/>
              </a:spcAft>
              <a:buClr>
                <a:srgbClr val="CC0000"/>
              </a:buClr>
              <a:buSzTx/>
              <a:buFont typeface="Wingdings" panose="05000000000000000000" pitchFamily="2" charset="2"/>
              <a:buNone/>
              <a:tabLst/>
              <a:defRPr/>
            </a:pPr>
            <a:r>
              <a:rPr kumimoji="0" lang="en-US" altLang="zh-CN"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10.4   </a:t>
            </a:r>
            <a:r>
              <a:rPr kumimoji="0" lang="zh-CN" altLang="en-US"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服务与服务营销</a:t>
            </a:r>
            <a:endParaRPr kumimoji="0" lang="en-US" altLang="zh-CN"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base" latinLnBrk="0" hangingPunct="1">
              <a:lnSpc>
                <a:spcPct val="100000"/>
              </a:lnSpc>
              <a:spcBef>
                <a:spcPct val="20000"/>
              </a:spcBef>
              <a:spcAft>
                <a:spcPct val="0"/>
              </a:spcAft>
              <a:buClr>
                <a:srgbClr val="CC0000"/>
              </a:buClr>
              <a:buSzTx/>
              <a:buFont typeface="Wingdings" panose="05000000000000000000" pitchFamily="2" charset="2"/>
              <a:buNone/>
              <a:tabLst/>
              <a:defRPr/>
            </a:pPr>
            <a:r>
              <a:rPr kumimoji="0" lang="en-US" altLang="zh-CN"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10.5   </a:t>
            </a:r>
            <a:r>
              <a:rPr kumimoji="0" lang="zh-CN" altLang="en-US"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品牌与品牌资产</a:t>
            </a:r>
          </a:p>
          <a:p>
            <a:pPr marL="0" marR="0" lvl="0" indent="0" algn="l" defTabSz="914400" rtl="0" eaLnBrk="1" fontAlgn="base" latinLnBrk="0" hangingPunct="1">
              <a:lnSpc>
                <a:spcPct val="100000"/>
              </a:lnSpc>
              <a:spcBef>
                <a:spcPct val="20000"/>
              </a:spcBef>
              <a:spcAft>
                <a:spcPct val="0"/>
              </a:spcAft>
              <a:buClr>
                <a:srgbClr val="CC0000"/>
              </a:buClr>
              <a:buSzTx/>
              <a:buFont typeface="Wingdings" panose="05000000000000000000" pitchFamily="2" charset="2"/>
              <a:buNone/>
              <a:tabLst/>
              <a:defRPr/>
            </a:pPr>
            <a:r>
              <a:rPr lang="en-US" altLang="zh-CN" sz="2800">
                <a:solidFill>
                  <a:srgbClr val="000000"/>
                </a:solidFill>
                <a:latin typeface="微软雅黑" panose="020B0503020204020204" pitchFamily="34" charset="-122"/>
                <a:ea typeface="微软雅黑" panose="020B0503020204020204" pitchFamily="34" charset="-122"/>
              </a:rPr>
              <a:t>10.6   </a:t>
            </a:r>
            <a:r>
              <a:rPr kumimoji="0" lang="zh-CN" altLang="en-US" sz="2800" b="0" i="0" u="none" strike="noStrike" kern="1200" cap="none" spc="0" normalizeH="0" baseline="0" noProof="0">
                <a:ln>
                  <a:noFill/>
                </a:ln>
                <a:solidFill>
                  <a:srgbClr val="000000"/>
                </a:solidFill>
                <a:effectLst/>
                <a:uLnTx/>
                <a:uFillTx/>
                <a:latin typeface="微软雅黑" panose="020B0503020204020204" pitchFamily="34" charset="-122"/>
                <a:ea typeface="微软雅黑" panose="020B0503020204020204" pitchFamily="34" charset="-122"/>
                <a:cs typeface="+mn-cs"/>
              </a:rPr>
              <a:t>品牌</a:t>
            </a:r>
            <a:r>
              <a:rPr kumimoji="0" lang="zh-CN" altLang="en-US"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rPr>
              <a:t>策略选择</a:t>
            </a:r>
          </a:p>
          <a:p>
            <a:pPr marL="0" marR="0" lvl="0" indent="0" algn="l" defTabSz="914400" rtl="0" eaLnBrk="1" fontAlgn="base" latinLnBrk="0" hangingPunct="1">
              <a:lnSpc>
                <a:spcPct val="100000"/>
              </a:lnSpc>
              <a:spcBef>
                <a:spcPct val="20000"/>
              </a:spcBef>
              <a:spcAft>
                <a:spcPct val="0"/>
              </a:spcAft>
              <a:buClr>
                <a:srgbClr val="CC0000"/>
              </a:buClr>
              <a:buSzTx/>
              <a:buFont typeface="Wingdings" panose="05000000000000000000" pitchFamily="2" charset="2"/>
              <a:buNone/>
              <a:tabLst/>
              <a:defRPr/>
            </a:pPr>
            <a:endParaRPr kumimoji="0" lang="zh-CN" altLang="en-US" sz="2800" b="0" i="0" u="none" strike="noStrike" kern="120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2353725535"/>
      </p:ext>
    </p:extLst>
  </p:cSld>
  <p:clrMapOvr>
    <a:masterClrMapping/>
  </p:clrMapOvr>
  <p:transition>
    <p:strips dir="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32535C-9112-4512-A486-FFE14F7CED5A}"/>
              </a:ext>
            </a:extLst>
          </p:cNvPr>
          <p:cNvSpPr>
            <a:spLocks noGrp="1"/>
          </p:cNvSpPr>
          <p:nvPr>
            <p:ph type="title"/>
          </p:nvPr>
        </p:nvSpPr>
        <p:spPr/>
        <p:txBody>
          <a:bodyPr/>
          <a:lstStyle/>
          <a:p>
            <a:r>
              <a:rPr lang="en-US" altLang="zh-CN" dirty="0"/>
              <a:t>10.2</a:t>
            </a:r>
            <a:r>
              <a:rPr lang="zh-CN" altLang="en-US" dirty="0"/>
              <a:t>产品市场生命周期策略</a:t>
            </a:r>
          </a:p>
        </p:txBody>
      </p:sp>
      <p:sp>
        <p:nvSpPr>
          <p:cNvPr id="17411" name="Rectangle 3">
            <a:extLst>
              <a:ext uri="{FF2B5EF4-FFF2-40B4-BE49-F238E27FC236}">
                <a16:creationId xmlns:a16="http://schemas.microsoft.com/office/drawing/2014/main" id="{13C81887-0118-4270-9CEC-10326F18A047}"/>
              </a:ext>
            </a:extLst>
          </p:cNvPr>
          <p:cNvSpPr>
            <a:spLocks noGrp="1" noChangeArrowheads="1"/>
          </p:cNvSpPr>
          <p:nvPr>
            <p:ph idx="1"/>
          </p:nvPr>
        </p:nvSpPr>
        <p:spPr/>
        <p:txBody>
          <a:bodyPr/>
          <a:lstStyle/>
          <a:p>
            <a:pPr marL="0" indent="0">
              <a:buNone/>
            </a:pPr>
            <a:r>
              <a:rPr lang="en-US" altLang="zh-CN" b="1" dirty="0"/>
              <a:t>       </a:t>
            </a:r>
            <a:r>
              <a:rPr lang="en-US" altLang="zh-CN" b="1" dirty="0">
                <a:solidFill>
                  <a:srgbClr val="2D368F"/>
                </a:solidFill>
              </a:rPr>
              <a:t>2</a:t>
            </a:r>
            <a:r>
              <a:rPr lang="zh-CN" altLang="en-US" b="1" dirty="0">
                <a:solidFill>
                  <a:srgbClr val="2D368F"/>
                </a:solidFill>
              </a:rPr>
              <a:t>、成长期营销战略</a:t>
            </a:r>
          </a:p>
          <a:p>
            <a:pPr marL="0" indent="0">
              <a:buNone/>
            </a:pPr>
            <a:endParaRPr lang="en-US" altLang="zh-CN" b="1" dirty="0"/>
          </a:p>
          <a:p>
            <a:pPr marL="0" indent="0">
              <a:buNone/>
            </a:pPr>
            <a:r>
              <a:rPr lang="en-US" altLang="zh-CN" b="1" dirty="0"/>
              <a:t>              </a:t>
            </a:r>
            <a:endParaRPr kumimoji="0" lang="zh-CN" altLang="en-US" b="1" dirty="0"/>
          </a:p>
          <a:p>
            <a:pPr eaLnBrk="1" hangingPunct="1">
              <a:buFont typeface="Wingdings" panose="05000000000000000000" pitchFamily="2" charset="2"/>
              <a:buNone/>
            </a:pPr>
            <a:r>
              <a:rPr lang="zh-CN" altLang="en-US" sz="2400" dirty="0">
                <a:latin typeface="宋体" panose="02010600030101010101" pitchFamily="2" charset="-122"/>
              </a:rPr>
              <a:t>               </a:t>
            </a:r>
            <a:endParaRPr lang="zh-CN" altLang="en-US" sz="2400" dirty="0">
              <a:solidFill>
                <a:srgbClr val="0033CC"/>
              </a:solidFill>
              <a:latin typeface="楷体_GB2312" pitchFamily="49" charset="-122"/>
              <a:ea typeface="楷体_GB2312" pitchFamily="49" charset="-122"/>
            </a:endParaRPr>
          </a:p>
        </p:txBody>
      </p:sp>
      <p:sp>
        <p:nvSpPr>
          <p:cNvPr id="17412" name="AutoShape 4">
            <a:extLst>
              <a:ext uri="{FF2B5EF4-FFF2-40B4-BE49-F238E27FC236}">
                <a16:creationId xmlns:a16="http://schemas.microsoft.com/office/drawing/2014/main" id="{5B8DCD3F-90E9-4B97-87B3-AB340DD219D6}"/>
              </a:ext>
            </a:extLst>
          </p:cNvPr>
          <p:cNvSpPr>
            <a:spLocks noChangeArrowheads="1"/>
          </p:cNvSpPr>
          <p:nvPr/>
        </p:nvSpPr>
        <p:spPr bwMode="auto">
          <a:xfrm>
            <a:off x="2495550" y="2565401"/>
            <a:ext cx="2736850" cy="720725"/>
          </a:xfrm>
          <a:prstGeom prst="bevel">
            <a:avLst>
              <a:gd name="adj" fmla="val 20704"/>
            </a:avLst>
          </a:prstGeom>
          <a:solidFill>
            <a:srgbClr val="CCCCFF"/>
          </a:solidFill>
          <a:ln>
            <a:noFill/>
          </a:ln>
          <a:effectLst>
            <a:prstShdw prst="shdw17" dist="17961" dir="2700000">
              <a:srgbClr val="7A7A99">
                <a:alpha val="74997"/>
              </a:srgbClr>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a:latin typeface="Arial" panose="020B0604020202020204" pitchFamily="34" charset="0"/>
                <a:ea typeface="华文新魏" panose="02010800040101010101" pitchFamily="2" charset="-122"/>
              </a:rPr>
              <a:t>改善产品品质</a:t>
            </a:r>
          </a:p>
        </p:txBody>
      </p:sp>
      <p:sp>
        <p:nvSpPr>
          <p:cNvPr id="17413" name="AutoShape 5">
            <a:extLst>
              <a:ext uri="{FF2B5EF4-FFF2-40B4-BE49-F238E27FC236}">
                <a16:creationId xmlns:a16="http://schemas.microsoft.com/office/drawing/2014/main" id="{F771688B-3085-4A4A-804C-C43796C50002}"/>
              </a:ext>
            </a:extLst>
          </p:cNvPr>
          <p:cNvSpPr>
            <a:spLocks noChangeArrowheads="1"/>
          </p:cNvSpPr>
          <p:nvPr/>
        </p:nvSpPr>
        <p:spPr bwMode="auto">
          <a:xfrm>
            <a:off x="4440238" y="3357564"/>
            <a:ext cx="2736850" cy="720725"/>
          </a:xfrm>
          <a:prstGeom prst="bevel">
            <a:avLst>
              <a:gd name="adj" fmla="val 20704"/>
            </a:avLst>
          </a:prstGeom>
          <a:solidFill>
            <a:srgbClr val="99CCFF"/>
          </a:solidFill>
          <a:ln>
            <a:noFill/>
          </a:ln>
          <a:effectLst>
            <a:prstShdw prst="shdw17" dist="17961" dir="2700000">
              <a:srgbClr val="5C7A99">
                <a:alpha val="74997"/>
              </a:srgbClr>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a:latin typeface="Arial" panose="020B0604020202020204" pitchFamily="34" charset="0"/>
                <a:ea typeface="华文新魏" panose="02010800040101010101" pitchFamily="2" charset="-122"/>
              </a:rPr>
              <a:t>寻找新的子市场</a:t>
            </a:r>
          </a:p>
        </p:txBody>
      </p:sp>
      <p:sp>
        <p:nvSpPr>
          <p:cNvPr id="17414" name="AutoShape 6">
            <a:extLst>
              <a:ext uri="{FF2B5EF4-FFF2-40B4-BE49-F238E27FC236}">
                <a16:creationId xmlns:a16="http://schemas.microsoft.com/office/drawing/2014/main" id="{7225A960-1FDB-4769-9F2D-2F9155109ADF}"/>
              </a:ext>
            </a:extLst>
          </p:cNvPr>
          <p:cNvSpPr>
            <a:spLocks noChangeArrowheads="1"/>
          </p:cNvSpPr>
          <p:nvPr/>
        </p:nvSpPr>
        <p:spPr bwMode="auto">
          <a:xfrm>
            <a:off x="7248525" y="4940301"/>
            <a:ext cx="2736850" cy="720725"/>
          </a:xfrm>
          <a:prstGeom prst="bevel">
            <a:avLst>
              <a:gd name="adj" fmla="val 20704"/>
            </a:avLst>
          </a:prstGeom>
          <a:solidFill>
            <a:srgbClr val="FFFFCC"/>
          </a:solidFill>
          <a:ln>
            <a:noFill/>
          </a:ln>
          <a:effectLst>
            <a:prstShdw prst="shdw17" dist="17961" dir="2700000">
              <a:srgbClr val="99997A">
                <a:alpha val="74997"/>
              </a:srgbClr>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a:solidFill>
                  <a:srgbClr val="0033CC"/>
                </a:solidFill>
                <a:latin typeface="Arial" panose="020B0604020202020204" pitchFamily="34" charset="0"/>
                <a:ea typeface="华文新魏" panose="02010800040101010101" pitchFamily="2" charset="-122"/>
              </a:rPr>
              <a:t>降价策略</a:t>
            </a:r>
          </a:p>
        </p:txBody>
      </p:sp>
      <p:sp>
        <p:nvSpPr>
          <p:cNvPr id="17415" name="AutoShape 7">
            <a:extLst>
              <a:ext uri="{FF2B5EF4-FFF2-40B4-BE49-F238E27FC236}">
                <a16:creationId xmlns:a16="http://schemas.microsoft.com/office/drawing/2014/main" id="{13B01D7E-13BE-4B91-8825-AC2CF4DF7021}"/>
              </a:ext>
            </a:extLst>
          </p:cNvPr>
          <p:cNvSpPr>
            <a:spLocks noChangeArrowheads="1"/>
          </p:cNvSpPr>
          <p:nvPr/>
        </p:nvSpPr>
        <p:spPr bwMode="auto">
          <a:xfrm>
            <a:off x="5808663" y="4149726"/>
            <a:ext cx="2736850" cy="720725"/>
          </a:xfrm>
          <a:prstGeom prst="bevel">
            <a:avLst>
              <a:gd name="adj" fmla="val 20704"/>
            </a:avLst>
          </a:prstGeom>
          <a:solidFill>
            <a:schemeClr val="bg2"/>
          </a:solidFill>
          <a:ln>
            <a:noFill/>
          </a:ln>
          <a:effectLst>
            <a:prstShdw prst="shdw17" dist="17961" dir="2700000">
              <a:srgbClr val="858585"/>
            </a:prstShdw>
          </a:effectLst>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zh-CN" altLang="en-US" sz="2000">
                <a:solidFill>
                  <a:srgbClr val="0033CC"/>
                </a:solidFill>
                <a:latin typeface="Arial" panose="020B0604020202020204" pitchFamily="34" charset="0"/>
                <a:ea typeface="华文新魏" panose="02010800040101010101" pitchFamily="2" charset="-122"/>
              </a:rPr>
              <a:t>改变广告宣传的重点</a:t>
            </a:r>
          </a:p>
        </p:txBody>
      </p:sp>
      <p:pic>
        <p:nvPicPr>
          <p:cNvPr id="8" name="图片 7">
            <a:extLst>
              <a:ext uri="{FF2B5EF4-FFF2-40B4-BE49-F238E27FC236}">
                <a16:creationId xmlns:a16="http://schemas.microsoft.com/office/drawing/2014/main" id="{6FA4FB27-D1EB-4165-BB8F-882AC861CF6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28A5AC-A8E0-4F64-B239-55F001CE677D}"/>
              </a:ext>
            </a:extLst>
          </p:cNvPr>
          <p:cNvSpPr>
            <a:spLocks noGrp="1"/>
          </p:cNvSpPr>
          <p:nvPr>
            <p:ph type="title"/>
          </p:nvPr>
        </p:nvSpPr>
        <p:spPr/>
        <p:txBody>
          <a:bodyPr>
            <a:normAutofit fontScale="90000"/>
          </a:bodyPr>
          <a:lstStyle/>
          <a:p>
            <a:br>
              <a:rPr lang="en-US" altLang="zh-CN" dirty="0"/>
            </a:br>
            <a:r>
              <a:rPr lang="en-US" altLang="zh-CN" dirty="0"/>
              <a:t>10.2</a:t>
            </a:r>
            <a:r>
              <a:rPr lang="zh-CN" altLang="en-US" dirty="0"/>
              <a:t>产品市场生命周期策略</a:t>
            </a:r>
            <a:br>
              <a:rPr lang="zh-CN" altLang="en-US" dirty="0">
                <a:latin typeface="宋体" panose="02010600030101010101" pitchFamily="2" charset="-122"/>
              </a:rPr>
            </a:br>
            <a:endParaRPr lang="zh-CN" altLang="en-US" dirty="0"/>
          </a:p>
        </p:txBody>
      </p:sp>
      <p:sp>
        <p:nvSpPr>
          <p:cNvPr id="18435" name="Rectangle 3">
            <a:extLst>
              <a:ext uri="{FF2B5EF4-FFF2-40B4-BE49-F238E27FC236}">
                <a16:creationId xmlns:a16="http://schemas.microsoft.com/office/drawing/2014/main" id="{3CBE474A-B874-42D0-AA68-2453B196048D}"/>
              </a:ext>
            </a:extLst>
          </p:cNvPr>
          <p:cNvSpPr>
            <a:spLocks noGrp="1" noChangeArrowheads="1"/>
          </p:cNvSpPr>
          <p:nvPr>
            <p:ph idx="1"/>
          </p:nvPr>
        </p:nvSpPr>
        <p:spPr>
          <a:xfrm>
            <a:off x="1219200" y="1227137"/>
            <a:ext cx="10182808" cy="4929188"/>
          </a:xfrm>
        </p:spPr>
        <p:txBody>
          <a:bodyPr/>
          <a:lstStyle/>
          <a:p>
            <a:pPr marL="0" indent="0" eaLnBrk="1" hangingPunct="1">
              <a:buNone/>
            </a:pPr>
            <a:r>
              <a:rPr lang="en-US" altLang="zh-CN" sz="2400" dirty="0">
                <a:solidFill>
                  <a:srgbClr val="0033CC"/>
                </a:solidFill>
                <a:latin typeface="楷体_GB2312" pitchFamily="49" charset="-122"/>
                <a:ea typeface="楷体_GB2312" pitchFamily="49" charset="-122"/>
              </a:rPr>
              <a:t>    </a:t>
            </a:r>
            <a:r>
              <a:rPr lang="en-US" altLang="zh-CN" sz="2800" b="1" dirty="0">
                <a:solidFill>
                  <a:srgbClr val="0033CC"/>
                </a:solidFill>
                <a:latin typeface="楷体_GB2312" pitchFamily="49" charset="-122"/>
                <a:ea typeface="楷体_GB2312" pitchFamily="49" charset="-122"/>
              </a:rPr>
              <a:t>3</a:t>
            </a:r>
            <a:r>
              <a:rPr lang="zh-CN" altLang="en-US" sz="2800" b="1" dirty="0">
                <a:solidFill>
                  <a:srgbClr val="0033CC"/>
                </a:solidFill>
                <a:latin typeface="楷体_GB2312" pitchFamily="49" charset="-122"/>
                <a:ea typeface="楷体_GB2312" pitchFamily="49" charset="-122"/>
              </a:rPr>
              <a:t>、成熟期营销战略</a:t>
            </a:r>
          </a:p>
        </p:txBody>
      </p:sp>
      <p:grpSp>
        <p:nvGrpSpPr>
          <p:cNvPr id="18436" name="Group 32">
            <a:extLst>
              <a:ext uri="{FF2B5EF4-FFF2-40B4-BE49-F238E27FC236}">
                <a16:creationId xmlns:a16="http://schemas.microsoft.com/office/drawing/2014/main" id="{1806A538-B42F-4F2E-A8B4-02B18086C693}"/>
              </a:ext>
            </a:extLst>
          </p:cNvPr>
          <p:cNvGrpSpPr>
            <a:grpSpLocks/>
          </p:cNvGrpSpPr>
          <p:nvPr/>
        </p:nvGrpSpPr>
        <p:grpSpPr bwMode="auto">
          <a:xfrm>
            <a:off x="2711450" y="2205038"/>
            <a:ext cx="7416800" cy="3987800"/>
            <a:chOff x="748" y="1223"/>
            <a:chExt cx="4672" cy="2512"/>
          </a:xfrm>
        </p:grpSpPr>
        <p:sp>
          <p:nvSpPr>
            <p:cNvPr id="18437" name="Freeform 5">
              <a:extLst>
                <a:ext uri="{FF2B5EF4-FFF2-40B4-BE49-F238E27FC236}">
                  <a16:creationId xmlns:a16="http://schemas.microsoft.com/office/drawing/2014/main" id="{454FCC80-5A61-453D-B94C-575376E886F6}"/>
                </a:ext>
              </a:extLst>
            </p:cNvPr>
            <p:cNvSpPr>
              <a:spLocks noEditPoints="1"/>
            </p:cNvSpPr>
            <p:nvPr/>
          </p:nvSpPr>
          <p:spPr bwMode="gray">
            <a:xfrm>
              <a:off x="748" y="1298"/>
              <a:ext cx="3744" cy="2437"/>
            </a:xfrm>
            <a:custGeom>
              <a:avLst/>
              <a:gdLst>
                <a:gd name="T0" fmla="*/ 10543 w 2820"/>
                <a:gd name="T1" fmla="*/ 12 h 2912"/>
                <a:gd name="T2" fmla="*/ 7929 w 2820"/>
                <a:gd name="T3" fmla="*/ 41 h 2912"/>
                <a:gd name="T4" fmla="*/ 5738 w 2820"/>
                <a:gd name="T5" fmla="*/ 72 h 2912"/>
                <a:gd name="T6" fmla="*/ 3923 w 2820"/>
                <a:gd name="T7" fmla="*/ 106 h 2912"/>
                <a:gd name="T8" fmla="*/ 2444 w 2820"/>
                <a:gd name="T9" fmla="*/ 146 h 2912"/>
                <a:gd name="T10" fmla="*/ 1352 w 2820"/>
                <a:gd name="T11" fmla="*/ 186 h 2912"/>
                <a:gd name="T12" fmla="*/ 580 w 2820"/>
                <a:gd name="T13" fmla="*/ 227 h 2912"/>
                <a:gd name="T14" fmla="*/ 135 w 2820"/>
                <a:gd name="T15" fmla="*/ 270 h 2912"/>
                <a:gd name="T16" fmla="*/ 0 w 2820"/>
                <a:gd name="T17" fmla="*/ 313 h 2912"/>
                <a:gd name="T18" fmla="*/ 173 w 2820"/>
                <a:gd name="T19" fmla="*/ 355 h 2912"/>
                <a:gd name="T20" fmla="*/ 619 w 2820"/>
                <a:gd name="T21" fmla="*/ 398 h 2912"/>
                <a:gd name="T22" fmla="*/ 1334 w 2820"/>
                <a:gd name="T23" fmla="*/ 437 h 2912"/>
                <a:gd name="T24" fmla="*/ 2302 w 2820"/>
                <a:gd name="T25" fmla="*/ 476 h 2912"/>
                <a:gd name="T26" fmla="*/ 3509 w 2820"/>
                <a:gd name="T27" fmla="*/ 512 h 2912"/>
                <a:gd name="T28" fmla="*/ 4948 w 2820"/>
                <a:gd name="T29" fmla="*/ 544 h 2912"/>
                <a:gd name="T30" fmla="*/ 6606 w 2820"/>
                <a:gd name="T31" fmla="*/ 573 h 2912"/>
                <a:gd name="T32" fmla="*/ 8436 w 2820"/>
                <a:gd name="T33" fmla="*/ 598 h 2912"/>
                <a:gd name="T34" fmla="*/ 10485 w 2820"/>
                <a:gd name="T35" fmla="*/ 617 h 2912"/>
                <a:gd name="T36" fmla="*/ 12690 w 2820"/>
                <a:gd name="T37" fmla="*/ 630 h 2912"/>
                <a:gd name="T38" fmla="*/ 15041 w 2820"/>
                <a:gd name="T39" fmla="*/ 639 h 2912"/>
                <a:gd name="T40" fmla="*/ 17552 w 2820"/>
                <a:gd name="T41" fmla="*/ 639 h 2912"/>
                <a:gd name="T42" fmla="*/ 20178 w 2820"/>
                <a:gd name="T43" fmla="*/ 634 h 2912"/>
                <a:gd name="T44" fmla="*/ 22918 w 2820"/>
                <a:gd name="T45" fmla="*/ 620 h 2912"/>
                <a:gd name="T46" fmla="*/ 24563 w 2820"/>
                <a:gd name="T47" fmla="*/ 700 h 2912"/>
                <a:gd name="T48" fmla="*/ 18036 w 2820"/>
                <a:gd name="T49" fmla="*/ 374 h 2912"/>
                <a:gd name="T50" fmla="*/ 18886 w 2820"/>
                <a:gd name="T51" fmla="*/ 461 h 2912"/>
                <a:gd name="T52" fmla="*/ 17262 w 2820"/>
                <a:gd name="T53" fmla="*/ 466 h 2912"/>
                <a:gd name="T54" fmla="*/ 15597 w 2820"/>
                <a:gd name="T55" fmla="*/ 465 h 2912"/>
                <a:gd name="T56" fmla="*/ 13921 w 2820"/>
                <a:gd name="T57" fmla="*/ 460 h 2912"/>
                <a:gd name="T58" fmla="*/ 12278 w 2820"/>
                <a:gd name="T59" fmla="*/ 450 h 2912"/>
                <a:gd name="T60" fmla="*/ 10698 w 2820"/>
                <a:gd name="T61" fmla="*/ 436 h 2912"/>
                <a:gd name="T62" fmla="*/ 9190 w 2820"/>
                <a:gd name="T63" fmla="*/ 418 h 2912"/>
                <a:gd name="T64" fmla="*/ 7816 w 2820"/>
                <a:gd name="T65" fmla="*/ 397 h 2912"/>
                <a:gd name="T66" fmla="*/ 6606 w 2820"/>
                <a:gd name="T67" fmla="*/ 372 h 2912"/>
                <a:gd name="T68" fmla="*/ 5577 w 2820"/>
                <a:gd name="T69" fmla="*/ 343 h 2912"/>
                <a:gd name="T70" fmla="*/ 4770 w 2820"/>
                <a:gd name="T71" fmla="*/ 314 h 2912"/>
                <a:gd name="T72" fmla="*/ 4230 w 2820"/>
                <a:gd name="T73" fmla="*/ 281 h 2912"/>
                <a:gd name="T74" fmla="*/ 3955 w 2820"/>
                <a:gd name="T75" fmla="*/ 248 h 2912"/>
                <a:gd name="T76" fmla="*/ 4014 w 2820"/>
                <a:gd name="T77" fmla="*/ 213 h 2912"/>
                <a:gd name="T78" fmla="*/ 4444 w 2820"/>
                <a:gd name="T79" fmla="*/ 178 h 2912"/>
                <a:gd name="T80" fmla="*/ 5251 w 2820"/>
                <a:gd name="T81" fmla="*/ 142 h 2912"/>
                <a:gd name="T82" fmla="*/ 6472 w 2820"/>
                <a:gd name="T83" fmla="*/ 106 h 2912"/>
                <a:gd name="T84" fmla="*/ 8149 w 2820"/>
                <a:gd name="T85" fmla="*/ 71 h 2912"/>
                <a:gd name="T86" fmla="*/ 10335 w 2820"/>
                <a:gd name="T87" fmla="*/ 37 h 2912"/>
                <a:gd name="T88" fmla="*/ 13019 w 2820"/>
                <a:gd name="T89" fmla="*/ 4 h 2912"/>
                <a:gd name="T90" fmla="*/ 12013 w 2820"/>
                <a:gd name="T91" fmla="*/ 0 h 2912"/>
                <a:gd name="T92" fmla="*/ 27226 w 2820"/>
                <a:gd name="T93" fmla="*/ 465 h 2912"/>
                <a:gd name="T94" fmla="*/ 27226 w 2820"/>
                <a:gd name="T95" fmla="*/ 465 h 291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2820" h="2912">
                  <a:moveTo>
                    <a:pt x="1244" y="0"/>
                  </a:moveTo>
                  <a:lnTo>
                    <a:pt x="1092" y="50"/>
                  </a:lnTo>
                  <a:lnTo>
                    <a:pt x="952" y="106"/>
                  </a:lnTo>
                  <a:lnTo>
                    <a:pt x="822" y="168"/>
                  </a:lnTo>
                  <a:lnTo>
                    <a:pt x="704" y="232"/>
                  </a:lnTo>
                  <a:lnTo>
                    <a:pt x="594" y="300"/>
                  </a:lnTo>
                  <a:lnTo>
                    <a:pt x="494" y="372"/>
                  </a:lnTo>
                  <a:lnTo>
                    <a:pt x="406" y="446"/>
                  </a:lnTo>
                  <a:lnTo>
                    <a:pt x="324" y="524"/>
                  </a:lnTo>
                  <a:lnTo>
                    <a:pt x="254" y="604"/>
                  </a:lnTo>
                  <a:lnTo>
                    <a:pt x="192" y="686"/>
                  </a:lnTo>
                  <a:lnTo>
                    <a:pt x="140" y="772"/>
                  </a:lnTo>
                  <a:lnTo>
                    <a:pt x="96" y="856"/>
                  </a:lnTo>
                  <a:lnTo>
                    <a:pt x="60" y="944"/>
                  </a:lnTo>
                  <a:lnTo>
                    <a:pt x="32" y="1032"/>
                  </a:lnTo>
                  <a:lnTo>
                    <a:pt x="14" y="1122"/>
                  </a:lnTo>
                  <a:lnTo>
                    <a:pt x="2" y="1210"/>
                  </a:lnTo>
                  <a:lnTo>
                    <a:pt x="0" y="1300"/>
                  </a:lnTo>
                  <a:lnTo>
                    <a:pt x="4" y="1388"/>
                  </a:lnTo>
                  <a:lnTo>
                    <a:pt x="18" y="1476"/>
                  </a:lnTo>
                  <a:lnTo>
                    <a:pt x="36" y="1564"/>
                  </a:lnTo>
                  <a:lnTo>
                    <a:pt x="64" y="1650"/>
                  </a:lnTo>
                  <a:lnTo>
                    <a:pt x="96" y="1736"/>
                  </a:lnTo>
                  <a:lnTo>
                    <a:pt x="138" y="1818"/>
                  </a:lnTo>
                  <a:lnTo>
                    <a:pt x="184" y="1900"/>
                  </a:lnTo>
                  <a:lnTo>
                    <a:pt x="238" y="1978"/>
                  </a:lnTo>
                  <a:lnTo>
                    <a:pt x="298" y="2054"/>
                  </a:lnTo>
                  <a:lnTo>
                    <a:pt x="364" y="2126"/>
                  </a:lnTo>
                  <a:lnTo>
                    <a:pt x="434" y="2196"/>
                  </a:lnTo>
                  <a:lnTo>
                    <a:pt x="512" y="2262"/>
                  </a:lnTo>
                  <a:lnTo>
                    <a:pt x="596" y="2324"/>
                  </a:lnTo>
                  <a:lnTo>
                    <a:pt x="684" y="2382"/>
                  </a:lnTo>
                  <a:lnTo>
                    <a:pt x="776" y="2436"/>
                  </a:lnTo>
                  <a:lnTo>
                    <a:pt x="874" y="2484"/>
                  </a:lnTo>
                  <a:lnTo>
                    <a:pt x="978" y="2526"/>
                  </a:lnTo>
                  <a:lnTo>
                    <a:pt x="1086" y="2564"/>
                  </a:lnTo>
                  <a:lnTo>
                    <a:pt x="1198" y="2596"/>
                  </a:lnTo>
                  <a:lnTo>
                    <a:pt x="1314" y="2622"/>
                  </a:lnTo>
                  <a:lnTo>
                    <a:pt x="1434" y="2642"/>
                  </a:lnTo>
                  <a:lnTo>
                    <a:pt x="1558" y="2654"/>
                  </a:lnTo>
                  <a:lnTo>
                    <a:pt x="1686" y="2660"/>
                  </a:lnTo>
                  <a:lnTo>
                    <a:pt x="1818" y="2658"/>
                  </a:lnTo>
                  <a:lnTo>
                    <a:pt x="1952" y="2650"/>
                  </a:lnTo>
                  <a:lnTo>
                    <a:pt x="2090" y="2632"/>
                  </a:lnTo>
                  <a:lnTo>
                    <a:pt x="2230" y="2608"/>
                  </a:lnTo>
                  <a:lnTo>
                    <a:pt x="2374" y="2574"/>
                  </a:lnTo>
                  <a:lnTo>
                    <a:pt x="2542" y="2912"/>
                  </a:lnTo>
                  <a:lnTo>
                    <a:pt x="2544" y="2912"/>
                  </a:lnTo>
                  <a:lnTo>
                    <a:pt x="2820" y="1934"/>
                  </a:lnTo>
                  <a:lnTo>
                    <a:pt x="1868" y="1552"/>
                  </a:lnTo>
                  <a:lnTo>
                    <a:pt x="2036" y="1894"/>
                  </a:lnTo>
                  <a:lnTo>
                    <a:pt x="1956" y="1914"/>
                  </a:lnTo>
                  <a:lnTo>
                    <a:pt x="1872" y="1928"/>
                  </a:lnTo>
                  <a:lnTo>
                    <a:pt x="1788" y="1936"/>
                  </a:lnTo>
                  <a:lnTo>
                    <a:pt x="1702" y="1938"/>
                  </a:lnTo>
                  <a:lnTo>
                    <a:pt x="1616" y="1934"/>
                  </a:lnTo>
                  <a:lnTo>
                    <a:pt x="1528" y="1926"/>
                  </a:lnTo>
                  <a:lnTo>
                    <a:pt x="1442" y="1912"/>
                  </a:lnTo>
                  <a:lnTo>
                    <a:pt x="1356" y="1894"/>
                  </a:lnTo>
                  <a:lnTo>
                    <a:pt x="1272" y="1872"/>
                  </a:lnTo>
                  <a:lnTo>
                    <a:pt x="1188" y="1844"/>
                  </a:lnTo>
                  <a:lnTo>
                    <a:pt x="1108" y="1812"/>
                  </a:lnTo>
                  <a:lnTo>
                    <a:pt x="1028" y="1776"/>
                  </a:lnTo>
                  <a:lnTo>
                    <a:pt x="952" y="1736"/>
                  </a:lnTo>
                  <a:lnTo>
                    <a:pt x="880" y="1692"/>
                  </a:lnTo>
                  <a:lnTo>
                    <a:pt x="810" y="1646"/>
                  </a:lnTo>
                  <a:lnTo>
                    <a:pt x="744" y="1596"/>
                  </a:lnTo>
                  <a:lnTo>
                    <a:pt x="684" y="1542"/>
                  </a:lnTo>
                  <a:lnTo>
                    <a:pt x="628" y="1486"/>
                  </a:lnTo>
                  <a:lnTo>
                    <a:pt x="578" y="1428"/>
                  </a:lnTo>
                  <a:lnTo>
                    <a:pt x="532" y="1366"/>
                  </a:lnTo>
                  <a:lnTo>
                    <a:pt x="494" y="1304"/>
                  </a:lnTo>
                  <a:lnTo>
                    <a:pt x="462" y="1238"/>
                  </a:lnTo>
                  <a:lnTo>
                    <a:pt x="438" y="1170"/>
                  </a:lnTo>
                  <a:lnTo>
                    <a:pt x="420" y="1102"/>
                  </a:lnTo>
                  <a:lnTo>
                    <a:pt x="410" y="1032"/>
                  </a:lnTo>
                  <a:lnTo>
                    <a:pt x="410" y="960"/>
                  </a:lnTo>
                  <a:lnTo>
                    <a:pt x="416" y="888"/>
                  </a:lnTo>
                  <a:lnTo>
                    <a:pt x="434" y="816"/>
                  </a:lnTo>
                  <a:lnTo>
                    <a:pt x="460" y="742"/>
                  </a:lnTo>
                  <a:lnTo>
                    <a:pt x="496" y="668"/>
                  </a:lnTo>
                  <a:lnTo>
                    <a:pt x="544" y="592"/>
                  </a:lnTo>
                  <a:lnTo>
                    <a:pt x="602" y="518"/>
                  </a:lnTo>
                  <a:lnTo>
                    <a:pt x="670" y="444"/>
                  </a:lnTo>
                  <a:lnTo>
                    <a:pt x="752" y="370"/>
                  </a:lnTo>
                  <a:lnTo>
                    <a:pt x="844" y="298"/>
                  </a:lnTo>
                  <a:lnTo>
                    <a:pt x="950" y="226"/>
                  </a:lnTo>
                  <a:lnTo>
                    <a:pt x="1070" y="154"/>
                  </a:lnTo>
                  <a:lnTo>
                    <a:pt x="1202" y="84"/>
                  </a:lnTo>
                  <a:lnTo>
                    <a:pt x="1348" y="16"/>
                  </a:lnTo>
                  <a:lnTo>
                    <a:pt x="1244" y="0"/>
                  </a:lnTo>
                  <a:close/>
                  <a:moveTo>
                    <a:pt x="2820" y="1934"/>
                  </a:moveTo>
                  <a:lnTo>
                    <a:pt x="2820" y="1934"/>
                  </a:lnTo>
                  <a:close/>
                </a:path>
              </a:pathLst>
            </a:custGeom>
            <a:gradFill rotWithShape="1">
              <a:gsLst>
                <a:gs pos="0">
                  <a:schemeClr val="accent2"/>
                </a:gs>
                <a:gs pos="100000">
                  <a:schemeClr val="hlink"/>
                </a:gs>
              </a:gsLst>
              <a:lin ang="5400000" scaled="1"/>
            </a:gradFill>
            <a:ln>
              <a:noFill/>
            </a:ln>
            <a:effectLst>
              <a:outerShdw dist="206741" dir="8249373" algn="ctr" rotWithShape="0">
                <a:srgbClr val="C1D1D3">
                  <a:alpha val="50000"/>
                </a:srgbClr>
              </a:outerShdw>
            </a:effectLst>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zh-CN" altLang="en-US"/>
            </a:p>
          </p:txBody>
        </p:sp>
        <p:sp>
          <p:nvSpPr>
            <p:cNvPr id="45062" name="Text Box 6">
              <a:extLst>
                <a:ext uri="{FF2B5EF4-FFF2-40B4-BE49-F238E27FC236}">
                  <a16:creationId xmlns:a16="http://schemas.microsoft.com/office/drawing/2014/main" id="{39871285-451E-476C-8811-69687771F1B8}"/>
                </a:ext>
              </a:extLst>
            </p:cNvPr>
            <p:cNvSpPr txBox="1">
              <a:spLocks noChangeArrowheads="1"/>
            </p:cNvSpPr>
            <p:nvPr/>
          </p:nvSpPr>
          <p:spPr bwMode="auto">
            <a:xfrm>
              <a:off x="3580" y="2199"/>
              <a:ext cx="1840" cy="523"/>
            </a:xfrm>
            <a:prstGeom prst="rect">
              <a:avLst/>
            </a:prstGeom>
            <a:noFill/>
            <a:ln w="9525" algn="ctr">
              <a:noFill/>
              <a:miter lim="800000"/>
            </a:ln>
            <a:effectLst/>
          </p:spPr>
          <p:txBody>
            <a:bodyPr>
              <a:spAutoFit/>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defRPr/>
              </a:pPr>
              <a:r>
                <a:rPr kumimoji="0" lang="zh-CN" altLang="en-US">
                  <a:solidFill>
                    <a:schemeClr val="tx2"/>
                  </a:solidFill>
                  <a:effectLst>
                    <a:outerShdw blurRad="38100" dist="38100" dir="2700000" algn="tl">
                      <a:srgbClr val="C0C0C0"/>
                    </a:outerShdw>
                  </a:effectLst>
                  <a:latin typeface="Arial" panose="020B0604020202020204" pitchFamily="34" charset="0"/>
                  <a:ea typeface="楷体_GB2312" pitchFamily="49" charset="-122"/>
                </a:rPr>
                <a:t>成熟期</a:t>
              </a:r>
            </a:p>
            <a:p>
              <a:pPr algn="ctr" eaLnBrk="1" hangingPunct="1">
                <a:buFont typeface="Arial" panose="020B0604020202020204" pitchFamily="34" charset="0"/>
                <a:buNone/>
                <a:defRPr/>
              </a:pPr>
              <a:r>
                <a:rPr kumimoji="0" lang="zh-CN" altLang="en-US">
                  <a:solidFill>
                    <a:schemeClr val="tx2"/>
                  </a:solidFill>
                  <a:effectLst>
                    <a:outerShdw blurRad="38100" dist="38100" dir="2700000" algn="tl">
                      <a:srgbClr val="C0C0C0"/>
                    </a:outerShdw>
                  </a:effectLst>
                  <a:latin typeface="Arial" panose="020B0604020202020204" pitchFamily="34" charset="0"/>
                  <a:ea typeface="楷体_GB2312" pitchFamily="49" charset="-122"/>
                </a:rPr>
                <a:t>市场营销战略</a:t>
              </a:r>
            </a:p>
          </p:txBody>
        </p:sp>
        <p:sp>
          <p:nvSpPr>
            <p:cNvPr id="18439" name="Oval 7">
              <a:extLst>
                <a:ext uri="{FF2B5EF4-FFF2-40B4-BE49-F238E27FC236}">
                  <a16:creationId xmlns:a16="http://schemas.microsoft.com/office/drawing/2014/main" id="{73C250FF-D927-49C9-A020-92E13E80814F}"/>
                </a:ext>
              </a:extLst>
            </p:cNvPr>
            <p:cNvSpPr>
              <a:spLocks noChangeArrowheads="1"/>
            </p:cNvSpPr>
            <p:nvPr/>
          </p:nvSpPr>
          <p:spPr bwMode="auto">
            <a:xfrm rot="-723406">
              <a:off x="2111" y="3095"/>
              <a:ext cx="906" cy="420"/>
            </a:xfrm>
            <a:prstGeom prst="ellipse">
              <a:avLst/>
            </a:prstGeom>
            <a:solidFill>
              <a:srgbClr val="0F2145">
                <a:alpha val="30196"/>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40" name="Oval 8">
              <a:extLst>
                <a:ext uri="{FF2B5EF4-FFF2-40B4-BE49-F238E27FC236}">
                  <a16:creationId xmlns:a16="http://schemas.microsoft.com/office/drawing/2014/main" id="{ED4B81FD-1F08-49B0-A733-B5FD3A9BBD27}"/>
                </a:ext>
              </a:extLst>
            </p:cNvPr>
            <p:cNvSpPr>
              <a:spLocks noChangeArrowheads="1"/>
            </p:cNvSpPr>
            <p:nvPr/>
          </p:nvSpPr>
          <p:spPr bwMode="auto">
            <a:xfrm>
              <a:off x="2068" y="2327"/>
              <a:ext cx="1074" cy="1075"/>
            </a:xfrm>
            <a:prstGeom prst="ellipse">
              <a:avLst/>
            </a:prstGeom>
            <a:gradFill rotWithShape="1">
              <a:gsLst>
                <a:gs pos="0">
                  <a:srgbClr val="636869"/>
                </a:gs>
                <a:gs pos="100000">
                  <a:srgbClr val="D6E1E2"/>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41" name="Oval 9">
              <a:extLst>
                <a:ext uri="{FF2B5EF4-FFF2-40B4-BE49-F238E27FC236}">
                  <a16:creationId xmlns:a16="http://schemas.microsoft.com/office/drawing/2014/main" id="{D3061192-D958-4849-9023-2C51F6C500E2}"/>
                </a:ext>
              </a:extLst>
            </p:cNvPr>
            <p:cNvSpPr>
              <a:spLocks noChangeArrowheads="1"/>
            </p:cNvSpPr>
            <p:nvPr/>
          </p:nvSpPr>
          <p:spPr bwMode="auto">
            <a:xfrm>
              <a:off x="2081" y="2333"/>
              <a:ext cx="1049" cy="1048"/>
            </a:xfrm>
            <a:prstGeom prst="ellipse">
              <a:avLst/>
            </a:prstGeom>
            <a:gradFill rotWithShape="1">
              <a:gsLst>
                <a:gs pos="0">
                  <a:srgbClr val="D6E1E2">
                    <a:alpha val="0"/>
                  </a:srgbClr>
                </a:gs>
                <a:gs pos="100000">
                  <a:srgbClr val="F1F5F5"/>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42" name="Oval 10">
              <a:extLst>
                <a:ext uri="{FF2B5EF4-FFF2-40B4-BE49-F238E27FC236}">
                  <a16:creationId xmlns:a16="http://schemas.microsoft.com/office/drawing/2014/main" id="{A4D0F48F-57FE-4506-82BA-2FE752DD22CC}"/>
                </a:ext>
              </a:extLst>
            </p:cNvPr>
            <p:cNvSpPr>
              <a:spLocks noChangeArrowheads="1"/>
            </p:cNvSpPr>
            <p:nvPr/>
          </p:nvSpPr>
          <p:spPr bwMode="auto">
            <a:xfrm>
              <a:off x="2092" y="2343"/>
              <a:ext cx="998" cy="980"/>
            </a:xfrm>
            <a:prstGeom prst="ellipse">
              <a:avLst/>
            </a:prstGeom>
            <a:gradFill rotWithShape="1">
              <a:gsLst>
                <a:gs pos="0">
                  <a:srgbClr val="AAB2B3"/>
                </a:gs>
                <a:gs pos="100000">
                  <a:srgbClr val="D6E1E2">
                    <a:alpha val="4800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43" name="Oval 11">
              <a:extLst>
                <a:ext uri="{FF2B5EF4-FFF2-40B4-BE49-F238E27FC236}">
                  <a16:creationId xmlns:a16="http://schemas.microsoft.com/office/drawing/2014/main" id="{BD2D0FAE-EC46-4A38-844D-702097830F85}"/>
                </a:ext>
              </a:extLst>
            </p:cNvPr>
            <p:cNvSpPr>
              <a:spLocks noChangeArrowheads="1"/>
            </p:cNvSpPr>
            <p:nvPr/>
          </p:nvSpPr>
          <p:spPr bwMode="auto">
            <a:xfrm>
              <a:off x="2150" y="2371"/>
              <a:ext cx="888" cy="795"/>
            </a:xfrm>
            <a:prstGeom prst="ellipse">
              <a:avLst/>
            </a:prstGeom>
            <a:gradFill rotWithShape="1">
              <a:gsLst>
                <a:gs pos="0">
                  <a:srgbClr val="FFFFFF"/>
                </a:gs>
                <a:gs pos="100000">
                  <a:srgbClr val="D6E1E2">
                    <a:alpha val="37999"/>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44" name="Text Box 12">
              <a:extLst>
                <a:ext uri="{FF2B5EF4-FFF2-40B4-BE49-F238E27FC236}">
                  <a16:creationId xmlns:a16="http://schemas.microsoft.com/office/drawing/2014/main" id="{C00C80FE-1A36-4648-AED0-2E8D88FE8537}"/>
                </a:ext>
              </a:extLst>
            </p:cNvPr>
            <p:cNvSpPr txBox="1">
              <a:spLocks noChangeArrowheads="1"/>
            </p:cNvSpPr>
            <p:nvPr/>
          </p:nvSpPr>
          <p:spPr bwMode="auto">
            <a:xfrm>
              <a:off x="2068" y="2775"/>
              <a:ext cx="1076"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a:solidFill>
                    <a:schemeClr val="accent2"/>
                  </a:solidFill>
                  <a:latin typeface="Arial" panose="020B0604020202020204" pitchFamily="34" charset="0"/>
                  <a:ea typeface="楷体_GB2312" pitchFamily="49" charset="-122"/>
                </a:rPr>
                <a:t>调整营销组合</a:t>
              </a:r>
            </a:p>
          </p:txBody>
        </p:sp>
        <p:sp>
          <p:nvSpPr>
            <p:cNvPr id="18445" name="Oval 13">
              <a:extLst>
                <a:ext uri="{FF2B5EF4-FFF2-40B4-BE49-F238E27FC236}">
                  <a16:creationId xmlns:a16="http://schemas.microsoft.com/office/drawing/2014/main" id="{138FAAB9-736F-4B1A-953A-DD9C174061E5}"/>
                </a:ext>
              </a:extLst>
            </p:cNvPr>
            <p:cNvSpPr>
              <a:spLocks noChangeArrowheads="1"/>
            </p:cNvSpPr>
            <p:nvPr/>
          </p:nvSpPr>
          <p:spPr bwMode="auto">
            <a:xfrm rot="-772996">
              <a:off x="950" y="2711"/>
              <a:ext cx="714" cy="384"/>
            </a:xfrm>
            <a:prstGeom prst="ellipse">
              <a:avLst/>
            </a:prstGeom>
            <a:solidFill>
              <a:srgbClr val="0F2145">
                <a:alpha val="30196"/>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grpSp>
          <p:nvGrpSpPr>
            <p:cNvPr id="18446" name="Group 14">
              <a:extLst>
                <a:ext uri="{FF2B5EF4-FFF2-40B4-BE49-F238E27FC236}">
                  <a16:creationId xmlns:a16="http://schemas.microsoft.com/office/drawing/2014/main" id="{00C5100F-5D8F-46D9-991A-4B980E6F7F14}"/>
                </a:ext>
              </a:extLst>
            </p:cNvPr>
            <p:cNvGrpSpPr>
              <a:grpSpLocks/>
            </p:cNvGrpSpPr>
            <p:nvPr/>
          </p:nvGrpSpPr>
          <p:grpSpPr bwMode="auto">
            <a:xfrm>
              <a:off x="902" y="2087"/>
              <a:ext cx="864" cy="908"/>
              <a:chOff x="732" y="2112"/>
              <a:chExt cx="842" cy="860"/>
            </a:xfrm>
          </p:grpSpPr>
          <p:sp>
            <p:nvSpPr>
              <p:cNvPr id="18453" name="Oval 15">
                <a:extLst>
                  <a:ext uri="{FF2B5EF4-FFF2-40B4-BE49-F238E27FC236}">
                    <a16:creationId xmlns:a16="http://schemas.microsoft.com/office/drawing/2014/main" id="{809DA22C-2BB7-40F2-9C3D-3FA4287B2004}"/>
                  </a:ext>
                </a:extLst>
              </p:cNvPr>
              <p:cNvSpPr>
                <a:spLocks noChangeArrowheads="1"/>
              </p:cNvSpPr>
              <p:nvPr/>
            </p:nvSpPr>
            <p:spPr bwMode="auto">
              <a:xfrm>
                <a:off x="732" y="2112"/>
                <a:ext cx="842" cy="860"/>
              </a:xfrm>
              <a:prstGeom prst="ellipse">
                <a:avLst/>
              </a:prstGeom>
              <a:gradFill rotWithShape="1">
                <a:gsLst>
                  <a:gs pos="0">
                    <a:srgbClr val="636869"/>
                  </a:gs>
                  <a:gs pos="100000">
                    <a:srgbClr val="D6E1E2"/>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54" name="Oval 16">
                <a:extLst>
                  <a:ext uri="{FF2B5EF4-FFF2-40B4-BE49-F238E27FC236}">
                    <a16:creationId xmlns:a16="http://schemas.microsoft.com/office/drawing/2014/main" id="{995B100D-B516-41D4-A09D-37966004DB13}"/>
                  </a:ext>
                </a:extLst>
              </p:cNvPr>
              <p:cNvSpPr>
                <a:spLocks noChangeArrowheads="1"/>
              </p:cNvSpPr>
              <p:nvPr/>
            </p:nvSpPr>
            <p:spPr bwMode="auto">
              <a:xfrm>
                <a:off x="743" y="2117"/>
                <a:ext cx="821" cy="838"/>
              </a:xfrm>
              <a:prstGeom prst="ellipse">
                <a:avLst/>
              </a:prstGeom>
              <a:gradFill rotWithShape="1">
                <a:gsLst>
                  <a:gs pos="0">
                    <a:srgbClr val="D6E1E2">
                      <a:alpha val="0"/>
                    </a:srgbClr>
                  </a:gs>
                  <a:gs pos="100000">
                    <a:srgbClr val="F1F5F5"/>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55" name="Oval 17">
                <a:extLst>
                  <a:ext uri="{FF2B5EF4-FFF2-40B4-BE49-F238E27FC236}">
                    <a16:creationId xmlns:a16="http://schemas.microsoft.com/office/drawing/2014/main" id="{58B99279-E0DF-43DA-B4E3-50943F9BBF7D}"/>
                  </a:ext>
                </a:extLst>
              </p:cNvPr>
              <p:cNvSpPr>
                <a:spLocks noChangeArrowheads="1"/>
              </p:cNvSpPr>
              <p:nvPr/>
            </p:nvSpPr>
            <p:spPr bwMode="auto">
              <a:xfrm>
                <a:off x="751" y="2125"/>
                <a:ext cx="781" cy="784"/>
              </a:xfrm>
              <a:prstGeom prst="ellipse">
                <a:avLst/>
              </a:prstGeom>
              <a:gradFill rotWithShape="1">
                <a:gsLst>
                  <a:gs pos="0">
                    <a:srgbClr val="AAB2B3"/>
                  </a:gs>
                  <a:gs pos="100000">
                    <a:srgbClr val="D6E1E2">
                      <a:alpha val="4800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56" name="Oval 18">
                <a:extLst>
                  <a:ext uri="{FF2B5EF4-FFF2-40B4-BE49-F238E27FC236}">
                    <a16:creationId xmlns:a16="http://schemas.microsoft.com/office/drawing/2014/main" id="{0ADC74AD-D6E7-4321-B7C3-EBB02D551B34}"/>
                  </a:ext>
                </a:extLst>
              </p:cNvPr>
              <p:cNvSpPr>
                <a:spLocks noChangeArrowheads="1"/>
              </p:cNvSpPr>
              <p:nvPr/>
            </p:nvSpPr>
            <p:spPr bwMode="auto">
              <a:xfrm>
                <a:off x="795" y="2147"/>
                <a:ext cx="695" cy="636"/>
              </a:xfrm>
              <a:prstGeom prst="ellipse">
                <a:avLst/>
              </a:prstGeom>
              <a:gradFill rotWithShape="1">
                <a:gsLst>
                  <a:gs pos="0">
                    <a:srgbClr val="FFFFFF"/>
                  </a:gs>
                  <a:gs pos="100000">
                    <a:srgbClr val="D6E1E2">
                      <a:alpha val="37999"/>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57" name="Text Box 19">
                <a:extLst>
                  <a:ext uri="{FF2B5EF4-FFF2-40B4-BE49-F238E27FC236}">
                    <a16:creationId xmlns:a16="http://schemas.microsoft.com/office/drawing/2014/main" id="{8B7D9714-3337-4D08-AAC9-B0D442016078}"/>
                  </a:ext>
                </a:extLst>
              </p:cNvPr>
              <p:cNvSpPr txBox="1">
                <a:spLocks noChangeArrowheads="1"/>
              </p:cNvSpPr>
              <p:nvPr/>
            </p:nvSpPr>
            <p:spPr bwMode="auto">
              <a:xfrm>
                <a:off x="773" y="2434"/>
                <a:ext cx="737" cy="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a:solidFill>
                      <a:schemeClr val="accent2"/>
                    </a:solidFill>
                    <a:latin typeface="Arial" panose="020B0604020202020204" pitchFamily="34" charset="0"/>
                    <a:ea typeface="楷体_GB2312" pitchFamily="49" charset="-122"/>
                  </a:rPr>
                  <a:t>调整产品</a:t>
                </a:r>
              </a:p>
            </p:txBody>
          </p:sp>
        </p:grpSp>
        <p:sp>
          <p:nvSpPr>
            <p:cNvPr id="18447" name="Oval 20">
              <a:extLst>
                <a:ext uri="{FF2B5EF4-FFF2-40B4-BE49-F238E27FC236}">
                  <a16:creationId xmlns:a16="http://schemas.microsoft.com/office/drawing/2014/main" id="{E0539EE7-4676-4074-8F2D-45E08C7BB32D}"/>
                </a:ext>
              </a:extLst>
            </p:cNvPr>
            <p:cNvSpPr>
              <a:spLocks noChangeArrowheads="1"/>
            </p:cNvSpPr>
            <p:nvPr/>
          </p:nvSpPr>
          <p:spPr bwMode="auto">
            <a:xfrm>
              <a:off x="838" y="1605"/>
              <a:ext cx="576" cy="336"/>
            </a:xfrm>
            <a:prstGeom prst="ellipse">
              <a:avLst/>
            </a:prstGeom>
            <a:solidFill>
              <a:srgbClr val="0F2145">
                <a:alpha val="30196"/>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48" name="Oval 21">
              <a:extLst>
                <a:ext uri="{FF2B5EF4-FFF2-40B4-BE49-F238E27FC236}">
                  <a16:creationId xmlns:a16="http://schemas.microsoft.com/office/drawing/2014/main" id="{1F26A6D7-53F5-425B-AACF-07EC6847F2F5}"/>
                </a:ext>
              </a:extLst>
            </p:cNvPr>
            <p:cNvSpPr>
              <a:spLocks noChangeArrowheads="1"/>
            </p:cNvSpPr>
            <p:nvPr/>
          </p:nvSpPr>
          <p:spPr bwMode="auto">
            <a:xfrm>
              <a:off x="886" y="1223"/>
              <a:ext cx="645" cy="645"/>
            </a:xfrm>
            <a:prstGeom prst="ellipse">
              <a:avLst/>
            </a:prstGeom>
            <a:gradFill rotWithShape="1">
              <a:gsLst>
                <a:gs pos="0">
                  <a:srgbClr val="636869"/>
                </a:gs>
                <a:gs pos="100000">
                  <a:srgbClr val="D6E1E2"/>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49" name="Oval 22">
              <a:extLst>
                <a:ext uri="{FF2B5EF4-FFF2-40B4-BE49-F238E27FC236}">
                  <a16:creationId xmlns:a16="http://schemas.microsoft.com/office/drawing/2014/main" id="{8734785F-10F0-4F1E-A1FE-2CF2C2A869C5}"/>
                </a:ext>
              </a:extLst>
            </p:cNvPr>
            <p:cNvSpPr>
              <a:spLocks noChangeArrowheads="1"/>
            </p:cNvSpPr>
            <p:nvPr/>
          </p:nvSpPr>
          <p:spPr bwMode="auto">
            <a:xfrm>
              <a:off x="894" y="1226"/>
              <a:ext cx="630" cy="630"/>
            </a:xfrm>
            <a:prstGeom prst="ellipse">
              <a:avLst/>
            </a:prstGeom>
            <a:gradFill rotWithShape="1">
              <a:gsLst>
                <a:gs pos="0">
                  <a:srgbClr val="D6E1E2">
                    <a:alpha val="0"/>
                  </a:srgbClr>
                </a:gs>
                <a:gs pos="100000">
                  <a:srgbClr val="F1F5F5"/>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50" name="Oval 23">
              <a:extLst>
                <a:ext uri="{FF2B5EF4-FFF2-40B4-BE49-F238E27FC236}">
                  <a16:creationId xmlns:a16="http://schemas.microsoft.com/office/drawing/2014/main" id="{7D6787AF-71EB-4D45-BBF4-C28A1ED09136}"/>
                </a:ext>
              </a:extLst>
            </p:cNvPr>
            <p:cNvSpPr>
              <a:spLocks noChangeArrowheads="1"/>
            </p:cNvSpPr>
            <p:nvPr/>
          </p:nvSpPr>
          <p:spPr bwMode="auto">
            <a:xfrm>
              <a:off x="901" y="1233"/>
              <a:ext cx="599" cy="588"/>
            </a:xfrm>
            <a:prstGeom prst="ellipse">
              <a:avLst/>
            </a:prstGeom>
            <a:gradFill rotWithShape="1">
              <a:gsLst>
                <a:gs pos="0">
                  <a:srgbClr val="AAB2B3"/>
                </a:gs>
                <a:gs pos="100000">
                  <a:srgbClr val="D6E1E2">
                    <a:alpha val="48000"/>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51" name="Oval 24">
              <a:extLst>
                <a:ext uri="{FF2B5EF4-FFF2-40B4-BE49-F238E27FC236}">
                  <a16:creationId xmlns:a16="http://schemas.microsoft.com/office/drawing/2014/main" id="{B8320CE4-D8D6-4CB8-ABD7-6A8D6A7172DF}"/>
                </a:ext>
              </a:extLst>
            </p:cNvPr>
            <p:cNvSpPr>
              <a:spLocks noChangeArrowheads="1"/>
            </p:cNvSpPr>
            <p:nvPr/>
          </p:nvSpPr>
          <p:spPr bwMode="auto">
            <a:xfrm>
              <a:off x="935" y="1249"/>
              <a:ext cx="534" cy="477"/>
            </a:xfrm>
            <a:prstGeom prst="ellipse">
              <a:avLst/>
            </a:prstGeom>
            <a:gradFill rotWithShape="1">
              <a:gsLst>
                <a:gs pos="0">
                  <a:srgbClr val="FFFFFF"/>
                </a:gs>
                <a:gs pos="100000">
                  <a:srgbClr val="D6E1E2">
                    <a:alpha val="37999"/>
                  </a:srgb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eaVert"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18452" name="Text Box 25">
              <a:extLst>
                <a:ext uri="{FF2B5EF4-FFF2-40B4-BE49-F238E27FC236}">
                  <a16:creationId xmlns:a16="http://schemas.microsoft.com/office/drawing/2014/main" id="{96360E7B-8929-4F30-8698-4DA2FB76EEE9}"/>
                </a:ext>
              </a:extLst>
            </p:cNvPr>
            <p:cNvSpPr txBox="1">
              <a:spLocks noChangeArrowheads="1"/>
            </p:cNvSpPr>
            <p:nvPr/>
          </p:nvSpPr>
          <p:spPr bwMode="auto">
            <a:xfrm>
              <a:off x="837" y="1418"/>
              <a:ext cx="756"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a:solidFill>
                    <a:schemeClr val="accent2"/>
                  </a:solidFill>
                  <a:latin typeface="Arial" panose="020B0604020202020204" pitchFamily="34" charset="0"/>
                  <a:ea typeface="楷体_GB2312" pitchFamily="49" charset="-122"/>
                </a:rPr>
                <a:t>调整市场</a:t>
              </a:r>
            </a:p>
          </p:txBody>
        </p:sp>
      </p:grpSp>
      <p:pic>
        <p:nvPicPr>
          <p:cNvPr id="26" name="图片 25">
            <a:extLst>
              <a:ext uri="{FF2B5EF4-FFF2-40B4-BE49-F238E27FC236}">
                <a16:creationId xmlns:a16="http://schemas.microsoft.com/office/drawing/2014/main" id="{3ED23025-2796-4A45-BFA1-6C1BABE4FDF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8F5135-3926-454E-ABAA-BBF2562CA9B2}"/>
              </a:ext>
            </a:extLst>
          </p:cNvPr>
          <p:cNvSpPr>
            <a:spLocks noGrp="1"/>
          </p:cNvSpPr>
          <p:nvPr>
            <p:ph type="title"/>
          </p:nvPr>
        </p:nvSpPr>
        <p:spPr/>
        <p:txBody>
          <a:bodyPr>
            <a:normAutofit fontScale="90000"/>
          </a:bodyPr>
          <a:lstStyle/>
          <a:p>
            <a:br>
              <a:rPr lang="en-US" altLang="zh-CN" dirty="0"/>
            </a:br>
            <a:r>
              <a:rPr lang="en-US" altLang="zh-CN" dirty="0"/>
              <a:t>10.2</a:t>
            </a:r>
            <a:r>
              <a:rPr lang="zh-CN" altLang="en-US" dirty="0"/>
              <a:t>产品生命周期策略</a:t>
            </a:r>
            <a:br>
              <a:rPr lang="zh-CN" altLang="en-US" dirty="0"/>
            </a:br>
            <a:endParaRPr lang="zh-CN" altLang="en-US" dirty="0"/>
          </a:p>
        </p:txBody>
      </p:sp>
      <p:sp>
        <p:nvSpPr>
          <p:cNvPr id="19459" name="Rectangle 3">
            <a:extLst>
              <a:ext uri="{FF2B5EF4-FFF2-40B4-BE49-F238E27FC236}">
                <a16:creationId xmlns:a16="http://schemas.microsoft.com/office/drawing/2014/main" id="{DCF9E2A3-2FE6-498A-9250-3681F2BE118C}"/>
              </a:ext>
            </a:extLst>
          </p:cNvPr>
          <p:cNvSpPr>
            <a:spLocks noGrp="1" noChangeArrowheads="1"/>
          </p:cNvSpPr>
          <p:nvPr>
            <p:ph idx="1"/>
          </p:nvPr>
        </p:nvSpPr>
        <p:spPr>
          <a:xfrm>
            <a:off x="973428" y="1289844"/>
            <a:ext cx="10972800" cy="4929188"/>
          </a:xfrm>
        </p:spPr>
        <p:txBody>
          <a:bodyPr/>
          <a:lstStyle/>
          <a:p>
            <a:pPr marL="0" indent="0" eaLnBrk="1" hangingPunct="1">
              <a:buNone/>
            </a:pPr>
            <a:r>
              <a:rPr lang="en-US" altLang="zh-CN" b="1" dirty="0">
                <a:solidFill>
                  <a:schemeClr val="accent2"/>
                </a:solidFill>
                <a:latin typeface="楷体_GB2312" pitchFamily="49" charset="-122"/>
                <a:ea typeface="楷体_GB2312" pitchFamily="49" charset="-122"/>
              </a:rPr>
              <a:t>     </a:t>
            </a:r>
            <a:r>
              <a:rPr lang="en-US" altLang="zh-CN" b="1" dirty="0">
                <a:solidFill>
                  <a:srgbClr val="2D368F"/>
                </a:solidFill>
                <a:latin typeface="楷体_GB2312" pitchFamily="49" charset="-122"/>
                <a:ea typeface="楷体_GB2312" pitchFamily="49" charset="-122"/>
              </a:rPr>
              <a:t>4</a:t>
            </a:r>
            <a:r>
              <a:rPr lang="zh-CN" altLang="en-US" b="1" dirty="0">
                <a:solidFill>
                  <a:srgbClr val="2D368F"/>
                </a:solidFill>
                <a:latin typeface="楷体_GB2312" pitchFamily="49" charset="-122"/>
                <a:ea typeface="楷体_GB2312" pitchFamily="49" charset="-122"/>
              </a:rPr>
              <a:t>、衰退期营销战略</a:t>
            </a:r>
          </a:p>
        </p:txBody>
      </p:sp>
      <p:sp>
        <p:nvSpPr>
          <p:cNvPr id="19460" name="Line 5">
            <a:extLst>
              <a:ext uri="{FF2B5EF4-FFF2-40B4-BE49-F238E27FC236}">
                <a16:creationId xmlns:a16="http://schemas.microsoft.com/office/drawing/2014/main" id="{9846C07C-4F7E-416F-8635-332376C57194}"/>
              </a:ext>
            </a:extLst>
          </p:cNvPr>
          <p:cNvSpPr>
            <a:spLocks noChangeShapeType="1"/>
          </p:cNvSpPr>
          <p:nvPr/>
        </p:nvSpPr>
        <p:spPr bwMode="auto">
          <a:xfrm>
            <a:off x="4295776" y="4221163"/>
            <a:ext cx="3527425" cy="0"/>
          </a:xfrm>
          <a:prstGeom prst="line">
            <a:avLst/>
          </a:prstGeom>
          <a:noFill/>
          <a:ln w="38100">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9461" name="Line 6">
            <a:extLst>
              <a:ext uri="{FF2B5EF4-FFF2-40B4-BE49-F238E27FC236}">
                <a16:creationId xmlns:a16="http://schemas.microsoft.com/office/drawing/2014/main" id="{5DA36EF1-C727-43EC-A8FB-D5A07394C820}"/>
              </a:ext>
            </a:extLst>
          </p:cNvPr>
          <p:cNvSpPr>
            <a:spLocks noChangeShapeType="1"/>
          </p:cNvSpPr>
          <p:nvPr/>
        </p:nvSpPr>
        <p:spPr bwMode="auto">
          <a:xfrm>
            <a:off x="6059488" y="2420938"/>
            <a:ext cx="0" cy="3529012"/>
          </a:xfrm>
          <a:prstGeom prst="line">
            <a:avLst/>
          </a:prstGeom>
          <a:noFill/>
          <a:ln w="38100">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6088" name="Arc 8">
            <a:extLst>
              <a:ext uri="{FF2B5EF4-FFF2-40B4-BE49-F238E27FC236}">
                <a16:creationId xmlns:a16="http://schemas.microsoft.com/office/drawing/2014/main" id="{62483A88-55D9-4288-8A6B-A2DE61287BD4}"/>
              </a:ext>
            </a:extLst>
          </p:cNvPr>
          <p:cNvSpPr/>
          <p:nvPr/>
        </p:nvSpPr>
        <p:spPr bwMode="auto">
          <a:xfrm>
            <a:off x="6059488" y="2457451"/>
            <a:ext cx="1763712" cy="1763713"/>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gradFill rotWithShape="1">
            <a:gsLst>
              <a:gs pos="0">
                <a:srgbClr val="FFEBFA">
                  <a:alpha val="80000"/>
                </a:srgbClr>
              </a:gs>
              <a:gs pos="30000">
                <a:srgbClr val="C4D6EB">
                  <a:alpha val="86000"/>
                </a:srgbClr>
              </a:gs>
              <a:gs pos="60001">
                <a:srgbClr val="85C2FF">
                  <a:alpha val="92000"/>
                </a:srgbClr>
              </a:gs>
              <a:gs pos="100000">
                <a:srgbClr val="5E9EFF"/>
              </a:gs>
            </a:gsLst>
            <a:lin ang="2700000" scaled="1"/>
          </a:gradFill>
          <a:ln w="9525">
            <a:solidFill>
              <a:schemeClr val="tx1"/>
            </a:solidFill>
            <a:round/>
          </a:ln>
          <a:effectLst/>
        </p:spPr>
        <p:txBody>
          <a:bodyPr wrap="none" anchor="ctr"/>
          <a:lstStyle/>
          <a:p>
            <a:pPr eaLnBrk="1" hangingPunct="1">
              <a:defRPr/>
            </a:pPr>
            <a:endParaRPr lang="zh-CN" altLang="en-US">
              <a:latin typeface="Arial" charset="0"/>
            </a:endParaRPr>
          </a:p>
        </p:txBody>
      </p:sp>
      <p:sp>
        <p:nvSpPr>
          <p:cNvPr id="46089" name="Arc 9">
            <a:extLst>
              <a:ext uri="{FF2B5EF4-FFF2-40B4-BE49-F238E27FC236}">
                <a16:creationId xmlns:a16="http://schemas.microsoft.com/office/drawing/2014/main" id="{2DBBA5C9-C821-433C-8BD4-4E785E1077BE}"/>
              </a:ext>
            </a:extLst>
          </p:cNvPr>
          <p:cNvSpPr/>
          <p:nvPr/>
        </p:nvSpPr>
        <p:spPr bwMode="auto">
          <a:xfrm flipH="1" flipV="1">
            <a:off x="4295776" y="4221163"/>
            <a:ext cx="1763713" cy="1763712"/>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gradFill rotWithShape="1">
            <a:gsLst>
              <a:gs pos="0">
                <a:srgbClr val="5E9EFF"/>
              </a:gs>
              <a:gs pos="39999">
                <a:srgbClr val="85C2FF">
                  <a:alpha val="92000"/>
                </a:srgbClr>
              </a:gs>
              <a:gs pos="70000">
                <a:srgbClr val="C4D6EB">
                  <a:alpha val="86000"/>
                </a:srgbClr>
              </a:gs>
              <a:gs pos="100000">
                <a:srgbClr val="FFEBFA">
                  <a:alpha val="80000"/>
                </a:srgbClr>
              </a:gs>
            </a:gsLst>
            <a:lin ang="5400000" scaled="1"/>
          </a:gradFill>
          <a:ln w="9525">
            <a:solidFill>
              <a:schemeClr val="tx1"/>
            </a:solidFill>
            <a:round/>
          </a:ln>
          <a:effectLst/>
        </p:spPr>
        <p:txBody>
          <a:bodyPr wrap="none" anchor="ctr"/>
          <a:lstStyle/>
          <a:p>
            <a:pPr eaLnBrk="1" hangingPunct="1">
              <a:defRPr/>
            </a:pPr>
            <a:endParaRPr lang="zh-CN" altLang="en-US">
              <a:latin typeface="Arial" charset="0"/>
            </a:endParaRPr>
          </a:p>
        </p:txBody>
      </p:sp>
      <p:grpSp>
        <p:nvGrpSpPr>
          <p:cNvPr id="19468" name="Group 10">
            <a:extLst>
              <a:ext uri="{FF2B5EF4-FFF2-40B4-BE49-F238E27FC236}">
                <a16:creationId xmlns:a16="http://schemas.microsoft.com/office/drawing/2014/main" id="{376A4E9D-92E3-411D-BA46-25FFFE0FAD11}"/>
              </a:ext>
            </a:extLst>
          </p:cNvPr>
          <p:cNvGrpSpPr>
            <a:grpSpLocks/>
          </p:cNvGrpSpPr>
          <p:nvPr/>
        </p:nvGrpSpPr>
        <p:grpSpPr bwMode="auto">
          <a:xfrm>
            <a:off x="4295776" y="2420938"/>
            <a:ext cx="3529013" cy="3529012"/>
            <a:chOff x="2200" y="1434"/>
            <a:chExt cx="2223" cy="2223"/>
          </a:xfrm>
        </p:grpSpPr>
        <p:sp>
          <p:nvSpPr>
            <p:cNvPr id="25614" name="Oval 11">
              <a:extLst>
                <a:ext uri="{FF2B5EF4-FFF2-40B4-BE49-F238E27FC236}">
                  <a16:creationId xmlns:a16="http://schemas.microsoft.com/office/drawing/2014/main" id="{628BEAB4-4BF4-4920-B3A7-65D4F0FB1618}"/>
                </a:ext>
              </a:extLst>
            </p:cNvPr>
            <p:cNvSpPr>
              <a:spLocks noChangeArrowheads="1"/>
            </p:cNvSpPr>
            <p:nvPr/>
          </p:nvSpPr>
          <p:spPr bwMode="auto">
            <a:xfrm>
              <a:off x="2200" y="1434"/>
              <a:ext cx="2223" cy="2223"/>
            </a:xfrm>
            <a:prstGeom prst="ellipse">
              <a:avLst/>
            </a:prstGeom>
            <a:noFill/>
            <a:ln w="57150">
              <a:solidFill>
                <a:schemeClr val="tx1"/>
              </a:solidFill>
              <a:round/>
              <a:headEnd/>
              <a:tailEnd/>
            </a:ln>
            <a:effectLst>
              <a:outerShdw blurRad="63500" dist="107763" dir="18900000" algn="ctr" rotWithShape="0">
                <a:schemeClr val="bg2">
                  <a:alpha val="50000"/>
                </a:schemeClr>
              </a:outerShdw>
            </a:effectLst>
          </p:spPr>
          <p:txBody>
            <a:bodyPr wrap="none" anchor="ctr"/>
            <a:lstStyle/>
            <a:p>
              <a:pPr eaLnBrk="1" hangingPunct="1">
                <a:defRPr/>
              </a:pPr>
              <a:endParaRPr lang="zh-CN" altLang="en-US">
                <a:latin typeface="Arial" charset="0"/>
                <a:ea typeface="宋体" charset="0"/>
                <a:cs typeface="宋体" charset="0"/>
              </a:endParaRPr>
            </a:p>
          </p:txBody>
        </p:sp>
        <p:sp>
          <p:nvSpPr>
            <p:cNvPr id="19470" name="Text Box 12">
              <a:extLst>
                <a:ext uri="{FF2B5EF4-FFF2-40B4-BE49-F238E27FC236}">
                  <a16:creationId xmlns:a16="http://schemas.microsoft.com/office/drawing/2014/main" id="{5B03D7D1-C242-4105-A858-8C6765242EAA}"/>
                </a:ext>
              </a:extLst>
            </p:cNvPr>
            <p:cNvSpPr txBox="1">
              <a:spLocks noChangeArrowheads="1"/>
            </p:cNvSpPr>
            <p:nvPr/>
          </p:nvSpPr>
          <p:spPr bwMode="auto">
            <a:xfrm>
              <a:off x="2336" y="2024"/>
              <a:ext cx="104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2000" b="1" i="1">
                  <a:ea typeface="楷体_GB2312" pitchFamily="49" charset="-122"/>
                </a:rPr>
                <a:t>继续策略</a:t>
              </a:r>
            </a:p>
          </p:txBody>
        </p:sp>
        <p:sp>
          <p:nvSpPr>
            <p:cNvPr id="19471" name="Text Box 13">
              <a:extLst>
                <a:ext uri="{FF2B5EF4-FFF2-40B4-BE49-F238E27FC236}">
                  <a16:creationId xmlns:a16="http://schemas.microsoft.com/office/drawing/2014/main" id="{D3C42A59-09F8-4296-B0F5-D4FC6D67A753}"/>
                </a:ext>
              </a:extLst>
            </p:cNvPr>
            <p:cNvSpPr txBox="1">
              <a:spLocks noChangeArrowheads="1"/>
            </p:cNvSpPr>
            <p:nvPr/>
          </p:nvSpPr>
          <p:spPr bwMode="auto">
            <a:xfrm>
              <a:off x="3288" y="2024"/>
              <a:ext cx="104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2000" b="1" i="1">
                  <a:ea typeface="楷体_GB2312" pitchFamily="49" charset="-122"/>
                </a:rPr>
                <a:t>集中策略</a:t>
              </a:r>
            </a:p>
          </p:txBody>
        </p:sp>
        <p:sp>
          <p:nvSpPr>
            <p:cNvPr id="19472" name="Text Box 14">
              <a:extLst>
                <a:ext uri="{FF2B5EF4-FFF2-40B4-BE49-F238E27FC236}">
                  <a16:creationId xmlns:a16="http://schemas.microsoft.com/office/drawing/2014/main" id="{5C360533-6106-4DE2-AAE0-8C98D99E571E}"/>
                </a:ext>
              </a:extLst>
            </p:cNvPr>
            <p:cNvSpPr txBox="1">
              <a:spLocks noChangeArrowheads="1"/>
            </p:cNvSpPr>
            <p:nvPr/>
          </p:nvSpPr>
          <p:spPr bwMode="auto">
            <a:xfrm>
              <a:off x="3379" y="2795"/>
              <a:ext cx="104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2000" b="1" i="1">
                  <a:ea typeface="楷体_GB2312" pitchFamily="49" charset="-122"/>
                </a:rPr>
                <a:t>放弃策略</a:t>
              </a:r>
            </a:p>
          </p:txBody>
        </p:sp>
        <p:sp>
          <p:nvSpPr>
            <p:cNvPr id="19473" name="Text Box 15">
              <a:extLst>
                <a:ext uri="{FF2B5EF4-FFF2-40B4-BE49-F238E27FC236}">
                  <a16:creationId xmlns:a16="http://schemas.microsoft.com/office/drawing/2014/main" id="{5DFA9B73-BC27-47E9-A4DF-73746E4784C2}"/>
                </a:ext>
              </a:extLst>
            </p:cNvPr>
            <p:cNvSpPr txBox="1">
              <a:spLocks noChangeArrowheads="1"/>
            </p:cNvSpPr>
            <p:nvPr/>
          </p:nvSpPr>
          <p:spPr bwMode="auto">
            <a:xfrm>
              <a:off x="2336" y="2840"/>
              <a:ext cx="1043"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2000" b="1" i="1">
                  <a:ea typeface="楷体_GB2312" pitchFamily="49" charset="-122"/>
                </a:rPr>
                <a:t>收缩策略</a:t>
              </a:r>
            </a:p>
          </p:txBody>
        </p:sp>
      </p:grpSp>
      <p:pic>
        <p:nvPicPr>
          <p:cNvPr id="14" name="图片 13">
            <a:extLst>
              <a:ext uri="{FF2B5EF4-FFF2-40B4-BE49-F238E27FC236}">
                <a16:creationId xmlns:a16="http://schemas.microsoft.com/office/drawing/2014/main" id="{B8160EC7-2C5B-450A-9BB0-BD2D3BD9DE7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r="3659" b="14709"/>
          <a:stretch/>
        </p:blipFill>
        <p:spPr>
          <a:xfrm flipH="1">
            <a:off x="0" y="0"/>
            <a:ext cx="5649766" cy="6858000"/>
          </a:xfrm>
          <a:prstGeom prst="rect">
            <a:avLst/>
          </a:prstGeom>
        </p:spPr>
      </p:pic>
      <p:sp>
        <p:nvSpPr>
          <p:cNvPr id="3" name="文本框 2"/>
          <p:cNvSpPr txBox="1"/>
          <p:nvPr/>
        </p:nvSpPr>
        <p:spPr>
          <a:xfrm>
            <a:off x="3815298" y="2413337"/>
            <a:ext cx="3291863" cy="1015663"/>
          </a:xfrm>
          <a:prstGeom prst="rect">
            <a:avLst/>
          </a:prstGeom>
          <a:noFill/>
        </p:spPr>
        <p:txBody>
          <a:bodyPr wrap="none" rtlCol="0">
            <a:spAutoFit/>
            <a:scene3d>
              <a:camera prst="orthographicFront"/>
              <a:lightRig rig="threePt" dir="t"/>
            </a:scene3d>
            <a:sp3d contourW="12700"/>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rPr>
              <a:t>PART 03</a:t>
            </a:r>
            <a:endParaRPr kumimoji="0" lang="zh-CN" altLang="en-US"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endParaRPr>
          </a:p>
        </p:txBody>
      </p:sp>
      <p:sp>
        <p:nvSpPr>
          <p:cNvPr id="5" name="文本框 4"/>
          <p:cNvSpPr txBox="1"/>
          <p:nvPr/>
        </p:nvSpPr>
        <p:spPr>
          <a:xfrm>
            <a:off x="3439615" y="3478924"/>
            <a:ext cx="4559082" cy="52322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新产品开发策略</a:t>
            </a:r>
          </a:p>
        </p:txBody>
      </p:sp>
      <p:pic>
        <p:nvPicPr>
          <p:cNvPr id="8" name="图片 7">
            <a:extLst>
              <a:ext uri="{FF2B5EF4-FFF2-40B4-BE49-F238E27FC236}">
                <a16:creationId xmlns:a16="http://schemas.microsoft.com/office/drawing/2014/main" id="{95FBB0F4-227F-42D1-B6D7-02C2B986BE65}"/>
              </a:ext>
            </a:extLst>
          </p:cNvPr>
          <p:cNvPicPr>
            <a:picLocks noChangeAspect="1"/>
          </p:cNvPicPr>
          <p:nvPr/>
        </p:nvPicPr>
        <p:blipFill rotWithShape="1">
          <a:blip r:embed="rId4">
            <a:extLst>
              <a:ext uri="{28A0092B-C50C-407E-A947-70E740481C1C}">
                <a14:useLocalDpi xmlns:a14="http://schemas.microsoft.com/office/drawing/2010/main" val="0"/>
              </a:ext>
            </a:extLst>
          </a:blip>
          <a:srcRect l="15976" r="36502"/>
          <a:stretch/>
        </p:blipFill>
        <p:spPr>
          <a:xfrm flipH="1">
            <a:off x="7712242" y="0"/>
            <a:ext cx="4479758" cy="6858000"/>
          </a:xfrm>
          <a:prstGeom prst="rect">
            <a:avLst/>
          </a:prstGeom>
          <a:effectLst/>
        </p:spPr>
      </p:pic>
      <p:sp>
        <p:nvSpPr>
          <p:cNvPr id="9" name="矩形 8">
            <a:extLst>
              <a:ext uri="{FF2B5EF4-FFF2-40B4-BE49-F238E27FC236}">
                <a16:creationId xmlns:a16="http://schemas.microsoft.com/office/drawing/2014/main" id="{ECB55EEE-EE22-4D65-B93F-EE05BACB7E1E}"/>
              </a:ext>
            </a:extLst>
          </p:cNvPr>
          <p:cNvSpPr/>
          <p:nvPr/>
        </p:nvSpPr>
        <p:spPr>
          <a:xfrm>
            <a:off x="8537510" y="-49924"/>
            <a:ext cx="3716494" cy="6858000"/>
          </a:xfrm>
          <a:prstGeom prst="rect">
            <a:avLst/>
          </a:prstGeom>
          <a:gradFill>
            <a:gsLst>
              <a:gs pos="0">
                <a:schemeClr val="bg1"/>
              </a:gs>
              <a:gs pos="100000">
                <a:schemeClr val="bg1">
                  <a:alpha val="3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3728057475"/>
      </p:ext>
    </p:extLst>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9" name="Rectangle 2">
            <a:extLst>
              <a:ext uri="{FF2B5EF4-FFF2-40B4-BE49-F238E27FC236}">
                <a16:creationId xmlns:a16="http://schemas.microsoft.com/office/drawing/2014/main" id="{90E3F108-1EF9-45A4-B87F-6637F31B5F92}"/>
              </a:ext>
            </a:extLst>
          </p:cNvPr>
          <p:cNvSpPr>
            <a:spLocks noGrp="1" noChangeArrowheads="1"/>
          </p:cNvSpPr>
          <p:nvPr>
            <p:ph type="title"/>
          </p:nvPr>
        </p:nvSpPr>
        <p:spPr>
          <a:xfrm>
            <a:off x="3427445" y="265112"/>
            <a:ext cx="7358742" cy="865187"/>
          </a:xfrm>
        </p:spPr>
        <p:txBody>
          <a:bodyPr/>
          <a:lstStyle/>
          <a:p>
            <a:pPr algn="l" eaLnBrk="1" hangingPunct="1"/>
            <a:r>
              <a:rPr kumimoji="0" lang="en-US" altLang="zh-CN" dirty="0">
                <a:latin typeface="黑体" panose="02010609060101010101" pitchFamily="49" charset="-122"/>
              </a:rPr>
              <a:t>10.3 </a:t>
            </a:r>
            <a:r>
              <a:rPr kumimoji="0" lang="zh-CN" altLang="en-US" dirty="0">
                <a:latin typeface="黑体" panose="02010609060101010101" pitchFamily="49" charset="-122"/>
              </a:rPr>
              <a:t>新产品开发</a:t>
            </a:r>
          </a:p>
        </p:txBody>
      </p:sp>
      <p:sp>
        <p:nvSpPr>
          <p:cNvPr id="20482" name="Rectangle 3">
            <a:extLst>
              <a:ext uri="{FF2B5EF4-FFF2-40B4-BE49-F238E27FC236}">
                <a16:creationId xmlns:a16="http://schemas.microsoft.com/office/drawing/2014/main" id="{0CC71AA2-B447-4D8E-ABA2-913BBCB9B0F8}"/>
              </a:ext>
            </a:extLst>
          </p:cNvPr>
          <p:cNvSpPr>
            <a:spLocks noGrp="1" noChangeArrowheads="1"/>
          </p:cNvSpPr>
          <p:nvPr>
            <p:ph idx="1"/>
          </p:nvPr>
        </p:nvSpPr>
        <p:spPr>
          <a:xfrm>
            <a:off x="1219200" y="1180307"/>
            <a:ext cx="10313437" cy="4929188"/>
          </a:xfrm>
        </p:spPr>
        <p:txBody>
          <a:bodyPr/>
          <a:lstStyle/>
          <a:p>
            <a:pPr eaLnBrk="1" hangingPunct="1">
              <a:lnSpc>
                <a:spcPct val="90000"/>
              </a:lnSpc>
            </a:pPr>
            <a:r>
              <a:rPr lang="zh-CN" altLang="en-US" sz="2600" b="1" dirty="0"/>
              <a:t>新产品的概念</a:t>
            </a:r>
          </a:p>
          <a:p>
            <a:pPr eaLnBrk="1" hangingPunct="1">
              <a:lnSpc>
                <a:spcPct val="90000"/>
              </a:lnSpc>
              <a:buFont typeface="Wingdings" panose="05000000000000000000" pitchFamily="2" charset="2"/>
              <a:buNone/>
            </a:pPr>
            <a:r>
              <a:rPr lang="zh-CN" altLang="en-US" sz="1800" dirty="0">
                <a:ea typeface="楷体_GB2312" pitchFamily="49" charset="-122"/>
              </a:rPr>
              <a:t>     所谓新产品，是指与旧产品相比，具有新功能、新结构和新用途，能在某方面满足顾客新需求的产品</a:t>
            </a:r>
            <a:r>
              <a:rPr lang="zh-CN" altLang="en-US" sz="2900" dirty="0"/>
              <a:t> </a:t>
            </a:r>
          </a:p>
        </p:txBody>
      </p:sp>
      <p:grpSp>
        <p:nvGrpSpPr>
          <p:cNvPr id="20483" name="Group 7">
            <a:extLst>
              <a:ext uri="{FF2B5EF4-FFF2-40B4-BE49-F238E27FC236}">
                <a16:creationId xmlns:a16="http://schemas.microsoft.com/office/drawing/2014/main" id="{BB8AF625-CE81-43CA-BC05-B2FB82D8DE81}"/>
              </a:ext>
            </a:extLst>
          </p:cNvPr>
          <p:cNvGrpSpPr>
            <a:grpSpLocks/>
          </p:cNvGrpSpPr>
          <p:nvPr/>
        </p:nvGrpSpPr>
        <p:grpSpPr bwMode="auto">
          <a:xfrm>
            <a:off x="2711450" y="2492376"/>
            <a:ext cx="3671888" cy="1152525"/>
            <a:chOff x="2336" y="1888"/>
            <a:chExt cx="2313" cy="726"/>
          </a:xfrm>
        </p:grpSpPr>
        <p:sp>
          <p:nvSpPr>
            <p:cNvPr id="20494" name="Line 5">
              <a:extLst>
                <a:ext uri="{FF2B5EF4-FFF2-40B4-BE49-F238E27FC236}">
                  <a16:creationId xmlns:a16="http://schemas.microsoft.com/office/drawing/2014/main" id="{6D0EC0A7-9618-4AB4-8CBA-E3DD85CBA3FC}"/>
                </a:ext>
              </a:extLst>
            </p:cNvPr>
            <p:cNvSpPr>
              <a:spLocks noChangeShapeType="1"/>
            </p:cNvSpPr>
            <p:nvPr/>
          </p:nvSpPr>
          <p:spPr bwMode="auto">
            <a:xfrm>
              <a:off x="2336" y="1888"/>
              <a:ext cx="2313"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495" name="Line 6">
              <a:extLst>
                <a:ext uri="{FF2B5EF4-FFF2-40B4-BE49-F238E27FC236}">
                  <a16:creationId xmlns:a16="http://schemas.microsoft.com/office/drawing/2014/main" id="{B4E9CD30-71E0-400B-8CB3-B13F9F67A4AB}"/>
                </a:ext>
              </a:extLst>
            </p:cNvPr>
            <p:cNvSpPr>
              <a:spLocks noChangeShapeType="1"/>
            </p:cNvSpPr>
            <p:nvPr/>
          </p:nvSpPr>
          <p:spPr bwMode="auto">
            <a:xfrm>
              <a:off x="2336" y="1888"/>
              <a:ext cx="0" cy="72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20484" name="Group 11">
            <a:extLst>
              <a:ext uri="{FF2B5EF4-FFF2-40B4-BE49-F238E27FC236}">
                <a16:creationId xmlns:a16="http://schemas.microsoft.com/office/drawing/2014/main" id="{FFA35539-AA61-4AF1-9A19-28298808F959}"/>
              </a:ext>
            </a:extLst>
          </p:cNvPr>
          <p:cNvGrpSpPr>
            <a:grpSpLocks/>
          </p:cNvGrpSpPr>
          <p:nvPr/>
        </p:nvGrpSpPr>
        <p:grpSpPr bwMode="auto">
          <a:xfrm>
            <a:off x="4438650" y="3573464"/>
            <a:ext cx="3671888" cy="1152525"/>
            <a:chOff x="2336" y="1888"/>
            <a:chExt cx="2313" cy="726"/>
          </a:xfrm>
        </p:grpSpPr>
        <p:sp>
          <p:nvSpPr>
            <p:cNvPr id="20492" name="Line 12">
              <a:extLst>
                <a:ext uri="{FF2B5EF4-FFF2-40B4-BE49-F238E27FC236}">
                  <a16:creationId xmlns:a16="http://schemas.microsoft.com/office/drawing/2014/main" id="{0BDC7467-D16C-44E0-B37E-85D0C3F15815}"/>
                </a:ext>
              </a:extLst>
            </p:cNvPr>
            <p:cNvSpPr>
              <a:spLocks noChangeShapeType="1"/>
            </p:cNvSpPr>
            <p:nvPr/>
          </p:nvSpPr>
          <p:spPr bwMode="auto">
            <a:xfrm>
              <a:off x="2336" y="1888"/>
              <a:ext cx="2313"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493" name="Line 13">
              <a:extLst>
                <a:ext uri="{FF2B5EF4-FFF2-40B4-BE49-F238E27FC236}">
                  <a16:creationId xmlns:a16="http://schemas.microsoft.com/office/drawing/2014/main" id="{9535E594-2D02-4324-B315-612E0236557E}"/>
                </a:ext>
              </a:extLst>
            </p:cNvPr>
            <p:cNvSpPr>
              <a:spLocks noChangeShapeType="1"/>
            </p:cNvSpPr>
            <p:nvPr/>
          </p:nvSpPr>
          <p:spPr bwMode="auto">
            <a:xfrm>
              <a:off x="2336" y="1888"/>
              <a:ext cx="0" cy="72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20485" name="Text Box 14">
            <a:extLst>
              <a:ext uri="{FF2B5EF4-FFF2-40B4-BE49-F238E27FC236}">
                <a16:creationId xmlns:a16="http://schemas.microsoft.com/office/drawing/2014/main" id="{1F4B98CD-C815-46CD-B243-5BF4103CD5F5}"/>
              </a:ext>
            </a:extLst>
          </p:cNvPr>
          <p:cNvSpPr txBox="1">
            <a:spLocks noChangeArrowheads="1"/>
          </p:cNvSpPr>
          <p:nvPr/>
        </p:nvSpPr>
        <p:spPr bwMode="auto">
          <a:xfrm>
            <a:off x="2711451" y="2492375"/>
            <a:ext cx="3889375" cy="94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sz="1600" b="1">
                <a:latin typeface="Arial" panose="020B0604020202020204" pitchFamily="34" charset="0"/>
                <a:ea typeface="楷体_GB2312" pitchFamily="49" charset="-122"/>
              </a:rPr>
              <a:t>全新产品</a:t>
            </a:r>
          </a:p>
          <a:p>
            <a:pPr eaLnBrk="1" hangingPunct="1">
              <a:spcBef>
                <a:spcPct val="50000"/>
              </a:spcBef>
              <a:buFont typeface="Arial" panose="020B0604020202020204" pitchFamily="34" charset="0"/>
              <a:buNone/>
            </a:pPr>
            <a:r>
              <a:rPr lang="zh-CN" altLang="en-US" sz="1600">
                <a:latin typeface="Arial" panose="020B0604020202020204" pitchFamily="34" charset="0"/>
                <a:ea typeface="楷体_GB2312" pitchFamily="49" charset="-122"/>
              </a:rPr>
              <a:t>应用新原理、新技术、新材料和新结构等研制成功的前所未有的新产品</a:t>
            </a:r>
          </a:p>
        </p:txBody>
      </p:sp>
      <p:sp>
        <p:nvSpPr>
          <p:cNvPr id="20486" name="Text Box 15">
            <a:extLst>
              <a:ext uri="{FF2B5EF4-FFF2-40B4-BE49-F238E27FC236}">
                <a16:creationId xmlns:a16="http://schemas.microsoft.com/office/drawing/2014/main" id="{C19D441B-EE4C-413B-A0F6-88D781D454A6}"/>
              </a:ext>
            </a:extLst>
          </p:cNvPr>
          <p:cNvSpPr txBox="1">
            <a:spLocks noChangeArrowheads="1"/>
          </p:cNvSpPr>
          <p:nvPr/>
        </p:nvSpPr>
        <p:spPr bwMode="auto">
          <a:xfrm>
            <a:off x="4583113" y="3644901"/>
            <a:ext cx="3960812" cy="119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sz="1600" b="1">
                <a:solidFill>
                  <a:srgbClr val="0033CC"/>
                </a:solidFill>
                <a:latin typeface="Arial" panose="020B0604020202020204" pitchFamily="34" charset="0"/>
                <a:ea typeface="楷体_GB2312" pitchFamily="49" charset="-122"/>
              </a:rPr>
              <a:t>换代产品</a:t>
            </a:r>
          </a:p>
          <a:p>
            <a:pPr eaLnBrk="1" hangingPunct="1">
              <a:spcBef>
                <a:spcPct val="50000"/>
              </a:spcBef>
              <a:buFont typeface="Arial" panose="020B0604020202020204" pitchFamily="34" charset="0"/>
              <a:buNone/>
            </a:pPr>
            <a:r>
              <a:rPr lang="zh-CN" altLang="en-US" sz="1600">
                <a:latin typeface="Arial" panose="020B0604020202020204" pitchFamily="34" charset="0"/>
                <a:ea typeface="楷体_GB2312" pitchFamily="49" charset="-122"/>
              </a:rPr>
              <a:t>这种新产品是指在原有产品的基础上，采用或部分采用新技术、新材料、新结构制造出来的产品</a:t>
            </a:r>
          </a:p>
        </p:txBody>
      </p:sp>
      <p:sp>
        <p:nvSpPr>
          <p:cNvPr id="20487" name="Text Box 16">
            <a:extLst>
              <a:ext uri="{FF2B5EF4-FFF2-40B4-BE49-F238E27FC236}">
                <a16:creationId xmlns:a16="http://schemas.microsoft.com/office/drawing/2014/main" id="{A771C31E-47A2-4455-9EB5-05FD14067195}"/>
              </a:ext>
            </a:extLst>
          </p:cNvPr>
          <p:cNvSpPr txBox="1">
            <a:spLocks noChangeArrowheads="1"/>
          </p:cNvSpPr>
          <p:nvPr/>
        </p:nvSpPr>
        <p:spPr bwMode="auto">
          <a:xfrm>
            <a:off x="6600826" y="4797426"/>
            <a:ext cx="3744913" cy="119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sz="1600" b="1">
                <a:solidFill>
                  <a:srgbClr val="0033CC"/>
                </a:solidFill>
                <a:latin typeface="Arial" panose="020B0604020202020204" pitchFamily="34" charset="0"/>
                <a:ea typeface="楷体_GB2312" pitchFamily="49" charset="-122"/>
              </a:rPr>
              <a:t>改进产品</a:t>
            </a:r>
          </a:p>
          <a:p>
            <a:pPr eaLnBrk="1" hangingPunct="1">
              <a:spcBef>
                <a:spcPct val="50000"/>
              </a:spcBef>
              <a:buFont typeface="Arial" panose="020B0604020202020204" pitchFamily="34" charset="0"/>
              <a:buNone/>
            </a:pPr>
            <a:r>
              <a:rPr lang="zh-CN" altLang="en-US" sz="1600">
                <a:latin typeface="Arial" panose="020B0604020202020204" pitchFamily="34" charset="0"/>
                <a:ea typeface="楷体_GB2312" pitchFamily="49" charset="-122"/>
              </a:rPr>
              <a:t>在原有产品基础上适当加以改进，使得产品在质量、性能、结构、造型等方面有所改善</a:t>
            </a:r>
          </a:p>
        </p:txBody>
      </p:sp>
      <p:grpSp>
        <p:nvGrpSpPr>
          <p:cNvPr id="20488" name="Group 17">
            <a:extLst>
              <a:ext uri="{FF2B5EF4-FFF2-40B4-BE49-F238E27FC236}">
                <a16:creationId xmlns:a16="http://schemas.microsoft.com/office/drawing/2014/main" id="{B552F685-B00D-4D28-9DD4-50B3E43C479F}"/>
              </a:ext>
            </a:extLst>
          </p:cNvPr>
          <p:cNvGrpSpPr>
            <a:grpSpLocks/>
          </p:cNvGrpSpPr>
          <p:nvPr/>
        </p:nvGrpSpPr>
        <p:grpSpPr bwMode="auto">
          <a:xfrm>
            <a:off x="6456364" y="4724401"/>
            <a:ext cx="3671887" cy="1152525"/>
            <a:chOff x="2336" y="1888"/>
            <a:chExt cx="2313" cy="726"/>
          </a:xfrm>
        </p:grpSpPr>
        <p:sp>
          <p:nvSpPr>
            <p:cNvPr id="20490" name="Line 18">
              <a:extLst>
                <a:ext uri="{FF2B5EF4-FFF2-40B4-BE49-F238E27FC236}">
                  <a16:creationId xmlns:a16="http://schemas.microsoft.com/office/drawing/2014/main" id="{FFF56CFC-1641-43AF-8CF0-F59FF78CB6A5}"/>
                </a:ext>
              </a:extLst>
            </p:cNvPr>
            <p:cNvSpPr>
              <a:spLocks noChangeShapeType="1"/>
            </p:cNvSpPr>
            <p:nvPr/>
          </p:nvSpPr>
          <p:spPr bwMode="auto">
            <a:xfrm>
              <a:off x="2336" y="1888"/>
              <a:ext cx="2313"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0491" name="Line 19">
              <a:extLst>
                <a:ext uri="{FF2B5EF4-FFF2-40B4-BE49-F238E27FC236}">
                  <a16:creationId xmlns:a16="http://schemas.microsoft.com/office/drawing/2014/main" id="{D1600CA0-3E97-411C-9A9A-D42B8A056E4E}"/>
                </a:ext>
              </a:extLst>
            </p:cNvPr>
            <p:cNvSpPr>
              <a:spLocks noChangeShapeType="1"/>
            </p:cNvSpPr>
            <p:nvPr/>
          </p:nvSpPr>
          <p:spPr bwMode="auto">
            <a:xfrm>
              <a:off x="2336" y="1888"/>
              <a:ext cx="0" cy="72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pic>
        <p:nvPicPr>
          <p:cNvPr id="16" name="图片 15">
            <a:extLst>
              <a:ext uri="{FF2B5EF4-FFF2-40B4-BE49-F238E27FC236}">
                <a16:creationId xmlns:a16="http://schemas.microsoft.com/office/drawing/2014/main" id="{9C1DC218-7CC3-45F2-B338-1A2BD2ADD36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12" name="Rectangle 2">
            <a:extLst>
              <a:ext uri="{FF2B5EF4-FFF2-40B4-BE49-F238E27FC236}">
                <a16:creationId xmlns:a16="http://schemas.microsoft.com/office/drawing/2014/main" id="{FF5FBFCB-3F82-4053-A4DC-912F0705422B}"/>
              </a:ext>
            </a:extLst>
          </p:cNvPr>
          <p:cNvSpPr>
            <a:spLocks noGrp="1" noChangeArrowheads="1"/>
          </p:cNvSpPr>
          <p:nvPr>
            <p:ph type="title"/>
          </p:nvPr>
        </p:nvSpPr>
        <p:spPr/>
        <p:txBody>
          <a:bodyPr/>
          <a:lstStyle/>
          <a:p>
            <a:pPr eaLnBrk="1" hangingPunct="1"/>
            <a:r>
              <a:rPr kumimoji="0" lang="en-US" altLang="zh-CN" dirty="0">
                <a:latin typeface="黑体" panose="02010609060101010101" pitchFamily="49" charset="-122"/>
              </a:rPr>
              <a:t>10.3 </a:t>
            </a:r>
            <a:r>
              <a:rPr kumimoji="0" lang="zh-CN" altLang="en-US" dirty="0">
                <a:latin typeface="黑体" panose="02010609060101010101" pitchFamily="49" charset="-122"/>
              </a:rPr>
              <a:t>新产品开发</a:t>
            </a:r>
          </a:p>
        </p:txBody>
      </p:sp>
      <p:sp>
        <p:nvSpPr>
          <p:cNvPr id="21506" name="Rectangle 3">
            <a:extLst>
              <a:ext uri="{FF2B5EF4-FFF2-40B4-BE49-F238E27FC236}">
                <a16:creationId xmlns:a16="http://schemas.microsoft.com/office/drawing/2014/main" id="{97C74C04-2B47-47C3-BE78-DA26924A5F5B}"/>
              </a:ext>
            </a:extLst>
          </p:cNvPr>
          <p:cNvSpPr>
            <a:spLocks noGrp="1" noChangeArrowheads="1"/>
          </p:cNvSpPr>
          <p:nvPr>
            <p:ph idx="1"/>
          </p:nvPr>
        </p:nvSpPr>
        <p:spPr>
          <a:xfrm>
            <a:off x="1337256" y="1190625"/>
            <a:ext cx="10437977" cy="4929188"/>
          </a:xfrm>
        </p:spPr>
        <p:txBody>
          <a:bodyPr/>
          <a:lstStyle/>
          <a:p>
            <a:pPr eaLnBrk="1" hangingPunct="1"/>
            <a:r>
              <a:rPr lang="zh-CN" altLang="en-US" sz="2400" b="1" dirty="0">
                <a:latin typeface="微软雅黑" panose="020B0503020204020204" pitchFamily="34" charset="-122"/>
                <a:ea typeface="微软雅黑" panose="020B0503020204020204" pitchFamily="34" charset="-122"/>
              </a:rPr>
              <a:t>新产品开发战略的选择</a:t>
            </a:r>
          </a:p>
          <a:p>
            <a:pPr eaLnBrk="1" hangingPunct="1">
              <a:buFont typeface="Wingdings" panose="05000000000000000000" pitchFamily="2" charset="2"/>
              <a:buNone/>
            </a:pPr>
            <a:r>
              <a:rPr lang="zh-CN" altLang="en-US" sz="2400" dirty="0">
                <a:latin typeface="微软雅黑" panose="020B0503020204020204" pitchFamily="34" charset="-122"/>
                <a:ea typeface="微软雅黑" panose="020B0503020204020204" pitchFamily="34" charset="-122"/>
              </a:rPr>
              <a:t>   </a:t>
            </a:r>
            <a:endParaRPr lang="en-US" altLang="zh-CN" sz="2400" dirty="0">
              <a:latin typeface="微软雅黑" panose="020B0503020204020204" pitchFamily="34" charset="-122"/>
              <a:ea typeface="微软雅黑" panose="020B0503020204020204" pitchFamily="34" charset="-122"/>
            </a:endParaRPr>
          </a:p>
          <a:p>
            <a:pPr eaLnBrk="1" hangingPunct="1">
              <a:buFont typeface="Wingdings" panose="05000000000000000000" pitchFamily="2" charset="2"/>
              <a:buNone/>
            </a:pPr>
            <a:r>
              <a:rPr lang="en-US" altLang="zh-CN" sz="2000" dirty="0">
                <a:latin typeface="微软雅黑" panose="020B0503020204020204" pitchFamily="34" charset="-122"/>
                <a:ea typeface="微软雅黑" panose="020B0503020204020204" pitchFamily="34" charset="-122"/>
              </a:rPr>
              <a:t>1</a:t>
            </a:r>
            <a:r>
              <a:rPr lang="zh-CN" altLang="en-US" sz="2000" dirty="0">
                <a:latin typeface="微软雅黑" panose="020B0503020204020204" pitchFamily="34" charset="-122"/>
                <a:ea typeface="微软雅黑" panose="020B0503020204020204" pitchFamily="34" charset="-122"/>
              </a:rPr>
              <a:t>、领先型新产品开发战略</a:t>
            </a:r>
          </a:p>
          <a:p>
            <a:pPr eaLnBrk="1" hangingPunct="1">
              <a:buFont typeface="Wingdings" panose="05000000000000000000" pitchFamily="2" charset="2"/>
              <a:buNone/>
            </a:pPr>
            <a:r>
              <a:rPr lang="zh-CN" altLang="en-US" sz="2000" dirty="0">
                <a:latin typeface="微软雅黑" panose="020B0503020204020204" pitchFamily="34" charset="-122"/>
                <a:ea typeface="微软雅黑" panose="020B0503020204020204" pitchFamily="34" charset="-122"/>
              </a:rPr>
              <a:t>    领先型新产品开发战略是指企业首先研制、开发新产品，并率先将产品投入市场，从而在行业中确立技术领先和产品领先的战略。 </a:t>
            </a:r>
          </a:p>
          <a:p>
            <a:pPr eaLnBrk="1" hangingPunct="1">
              <a:buFont typeface="Wingdings" panose="05000000000000000000" pitchFamily="2" charset="2"/>
              <a:buNone/>
            </a:pPr>
            <a:endParaRPr lang="en-US" altLang="zh-CN" sz="2000" dirty="0">
              <a:latin typeface="楷体_GB2312" pitchFamily="49" charset="-122"/>
              <a:ea typeface="楷体_GB2312" pitchFamily="49" charset="-122"/>
            </a:endParaRPr>
          </a:p>
        </p:txBody>
      </p:sp>
      <p:grpSp>
        <p:nvGrpSpPr>
          <p:cNvPr id="21507" name="Group 6">
            <a:extLst>
              <a:ext uri="{FF2B5EF4-FFF2-40B4-BE49-F238E27FC236}">
                <a16:creationId xmlns:a16="http://schemas.microsoft.com/office/drawing/2014/main" id="{7EB68BFE-D4CB-4939-9824-57DE4F04074F}"/>
              </a:ext>
            </a:extLst>
          </p:cNvPr>
          <p:cNvGrpSpPr>
            <a:grpSpLocks/>
          </p:cNvGrpSpPr>
          <p:nvPr/>
        </p:nvGrpSpPr>
        <p:grpSpPr bwMode="auto">
          <a:xfrm>
            <a:off x="2711451" y="3141664"/>
            <a:ext cx="6735763" cy="2447925"/>
            <a:chOff x="3046" y="1397"/>
            <a:chExt cx="2263" cy="1060"/>
          </a:xfrm>
        </p:grpSpPr>
        <p:sp>
          <p:nvSpPr>
            <p:cNvPr id="21513" name="Freeform 4">
              <a:extLst>
                <a:ext uri="{FF2B5EF4-FFF2-40B4-BE49-F238E27FC236}">
                  <a16:creationId xmlns:a16="http://schemas.microsoft.com/office/drawing/2014/main" id="{A9B551BE-FA87-4A51-BEAD-1251F2D5761A}"/>
                </a:ext>
              </a:extLst>
            </p:cNvPr>
            <p:cNvSpPr>
              <a:spLocks noChangeArrowheads="1"/>
            </p:cNvSpPr>
            <p:nvPr/>
          </p:nvSpPr>
          <p:spPr bwMode="auto">
            <a:xfrm>
              <a:off x="3046" y="1397"/>
              <a:ext cx="1092" cy="1060"/>
            </a:xfrm>
            <a:custGeom>
              <a:avLst/>
              <a:gdLst>
                <a:gd name="T0" fmla="*/ 1 w 2503"/>
                <a:gd name="T1" fmla="*/ 2 h 2282"/>
                <a:gd name="T2" fmla="*/ 0 w 2503"/>
                <a:gd name="T3" fmla="*/ 2 h 2282"/>
                <a:gd name="T4" fmla="*/ 0 w 2503"/>
                <a:gd name="T5" fmla="*/ 2 h 2282"/>
                <a:gd name="T6" fmla="*/ 1 w 2503"/>
                <a:gd name="T7" fmla="*/ 2 h 2282"/>
                <a:gd name="T8" fmla="*/ 1 w 2503"/>
                <a:gd name="T9" fmla="*/ 0 h 22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03" h="2282">
                  <a:moveTo>
                    <a:pt x="2384" y="2078"/>
                  </a:moveTo>
                  <a:lnTo>
                    <a:pt x="0" y="2083"/>
                  </a:lnTo>
                  <a:lnTo>
                    <a:pt x="0" y="2282"/>
                  </a:lnTo>
                  <a:lnTo>
                    <a:pt x="2503" y="2277"/>
                  </a:lnTo>
                  <a:lnTo>
                    <a:pt x="2503" y="0"/>
                  </a:lnTo>
                </a:path>
              </a:pathLst>
            </a:custGeom>
            <a:noFill/>
            <a:ln w="22225">
              <a:solidFill>
                <a:schemeClr val="hlink"/>
              </a:solidFill>
              <a:round/>
              <a:headEnd/>
              <a:tailEnd type="triangle" w="sm" len="lg"/>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1514" name="Freeform 5">
              <a:extLst>
                <a:ext uri="{FF2B5EF4-FFF2-40B4-BE49-F238E27FC236}">
                  <a16:creationId xmlns:a16="http://schemas.microsoft.com/office/drawing/2014/main" id="{737E929F-FB19-4144-BE53-A90044D073EB}"/>
                </a:ext>
              </a:extLst>
            </p:cNvPr>
            <p:cNvSpPr>
              <a:spLocks noChangeArrowheads="1"/>
            </p:cNvSpPr>
            <p:nvPr/>
          </p:nvSpPr>
          <p:spPr bwMode="auto">
            <a:xfrm flipH="1" flipV="1">
              <a:off x="4217" y="1397"/>
              <a:ext cx="1092" cy="1060"/>
            </a:xfrm>
            <a:custGeom>
              <a:avLst/>
              <a:gdLst>
                <a:gd name="T0" fmla="*/ 1 w 2503"/>
                <a:gd name="T1" fmla="*/ 2 h 2282"/>
                <a:gd name="T2" fmla="*/ 0 w 2503"/>
                <a:gd name="T3" fmla="*/ 2 h 2282"/>
                <a:gd name="T4" fmla="*/ 0 w 2503"/>
                <a:gd name="T5" fmla="*/ 2 h 2282"/>
                <a:gd name="T6" fmla="*/ 1 w 2503"/>
                <a:gd name="T7" fmla="*/ 2 h 2282"/>
                <a:gd name="T8" fmla="*/ 1 w 2503"/>
                <a:gd name="T9" fmla="*/ 0 h 22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03" h="2282">
                  <a:moveTo>
                    <a:pt x="2384" y="2078"/>
                  </a:moveTo>
                  <a:lnTo>
                    <a:pt x="0" y="2083"/>
                  </a:lnTo>
                  <a:lnTo>
                    <a:pt x="0" y="2282"/>
                  </a:lnTo>
                  <a:lnTo>
                    <a:pt x="2503" y="2277"/>
                  </a:lnTo>
                  <a:lnTo>
                    <a:pt x="2503" y="0"/>
                  </a:lnTo>
                </a:path>
              </a:pathLst>
            </a:custGeom>
            <a:noFill/>
            <a:ln w="22225">
              <a:solidFill>
                <a:schemeClr val="hlink"/>
              </a:solidFill>
              <a:round/>
              <a:headEnd/>
              <a:tailEnd type="triangle" w="sm" len="lg"/>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37893" name="Text Box 7">
            <a:extLst>
              <a:ext uri="{FF2B5EF4-FFF2-40B4-BE49-F238E27FC236}">
                <a16:creationId xmlns:a16="http://schemas.microsoft.com/office/drawing/2014/main" id="{66D55251-2A6B-476A-BC7B-968CD312ED9F}"/>
              </a:ext>
            </a:extLst>
          </p:cNvPr>
          <p:cNvSpPr txBox="1">
            <a:spLocks noChangeArrowheads="1"/>
          </p:cNvSpPr>
          <p:nvPr/>
        </p:nvSpPr>
        <p:spPr bwMode="auto">
          <a:xfrm>
            <a:off x="2495550" y="3573463"/>
            <a:ext cx="3424238" cy="1739900"/>
          </a:xfrm>
          <a:prstGeom prst="rect">
            <a:avLst/>
          </a:prstGeom>
          <a:solidFill>
            <a:srgbClr val="739AF1">
              <a:alpha val="70195"/>
            </a:srgbClr>
          </a:solidFill>
          <a:ln>
            <a:noFill/>
          </a:ln>
          <a:effectLst>
            <a:outerShdw blurRad="63500" dist="107763" dir="8100000" algn="ctr" rotWithShape="0">
              <a:schemeClr val="hlink">
                <a:alpha val="50000"/>
              </a:schemeClr>
            </a:outerShdw>
          </a:effectLst>
        </p:spPr>
        <p:txBody>
          <a:bodyPr>
            <a:spAutoFit/>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defRPr/>
            </a:pPr>
            <a:r>
              <a:rPr kumimoji="0" lang="en-US" altLang="zh-CN" sz="1800" dirty="0">
                <a:latin typeface="楷体_GB2312" pitchFamily="49" charset="-122"/>
                <a:ea typeface="楷体_GB2312" pitchFamily="49" charset="-122"/>
              </a:rPr>
              <a:t>1</a:t>
            </a:r>
            <a:r>
              <a:rPr kumimoji="0" lang="zh-CN" altLang="en-US" sz="1800" dirty="0">
                <a:latin typeface="楷体_GB2312" pitchFamily="49" charset="-122"/>
                <a:ea typeface="楷体_GB2312" pitchFamily="49" charset="-122"/>
              </a:rPr>
              <a:t>、成功的新产品开发，使企业对新技术成果享有独占权</a:t>
            </a:r>
          </a:p>
          <a:p>
            <a:pPr eaLnBrk="1" hangingPunct="1">
              <a:buFont typeface="Arial" panose="020B0604020202020204" pitchFamily="34" charset="0"/>
              <a:buNone/>
              <a:defRPr/>
            </a:pPr>
            <a:r>
              <a:rPr kumimoji="0" lang="en-US" altLang="zh-CN" sz="1800" dirty="0">
                <a:latin typeface="楷体_GB2312" pitchFamily="49" charset="-122"/>
                <a:ea typeface="楷体_GB2312" pitchFamily="49" charset="-122"/>
              </a:rPr>
              <a:t>2</a:t>
            </a:r>
            <a:r>
              <a:rPr kumimoji="0" lang="zh-CN" altLang="en-US" sz="1800" dirty="0">
                <a:latin typeface="楷体_GB2312" pitchFamily="49" charset="-122"/>
                <a:ea typeface="楷体_GB2312" pitchFamily="49" charset="-122"/>
              </a:rPr>
              <a:t>、企业在新产品生产、管理方面拥有的丰富经验和不断扩张的市场需求，有利于企业取得竞争优势</a:t>
            </a:r>
          </a:p>
        </p:txBody>
      </p:sp>
      <p:sp>
        <p:nvSpPr>
          <p:cNvPr id="37894" name="Text Box 8">
            <a:extLst>
              <a:ext uri="{FF2B5EF4-FFF2-40B4-BE49-F238E27FC236}">
                <a16:creationId xmlns:a16="http://schemas.microsoft.com/office/drawing/2014/main" id="{756654CC-66D0-4CC0-AB2D-9A7BBFB5AA84}"/>
              </a:ext>
            </a:extLst>
          </p:cNvPr>
          <p:cNvSpPr txBox="1">
            <a:spLocks noChangeArrowheads="1"/>
          </p:cNvSpPr>
          <p:nvPr/>
        </p:nvSpPr>
        <p:spPr bwMode="auto">
          <a:xfrm>
            <a:off x="6383338" y="3500438"/>
            <a:ext cx="3167062" cy="1754326"/>
          </a:xfrm>
          <a:prstGeom prst="rect">
            <a:avLst/>
          </a:prstGeom>
          <a:solidFill>
            <a:srgbClr val="739AF1">
              <a:alpha val="70195"/>
            </a:srgbClr>
          </a:solidFill>
          <a:ln>
            <a:noFill/>
          </a:ln>
          <a:effectLst>
            <a:outerShdw blurRad="63500" dist="107763" dir="2700000" algn="ctr" rotWithShape="0">
              <a:schemeClr val="hlink">
                <a:alpha val="50000"/>
              </a:schemeClr>
            </a:outerShdw>
          </a:effectLst>
        </p:spPr>
        <p:txBody>
          <a:bodyPr>
            <a:spAutoFit/>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defRPr/>
            </a:pPr>
            <a:r>
              <a:rPr kumimoji="0" lang="zh-CN" altLang="en-US" sz="1800">
                <a:latin typeface="楷体_GB2312" pitchFamily="49" charset="-122"/>
                <a:ea typeface="楷体_GB2312" pitchFamily="49" charset="-122"/>
              </a:rPr>
              <a:t>投入大、成本高、开发周期长，由于市场的瞬息万变和研发的高风险性，新产品开发的结果难以预料。而一旦开发失败，则往往会给企业造成巨大的损失，同时带来员工士气的损伤</a:t>
            </a:r>
          </a:p>
        </p:txBody>
      </p:sp>
      <p:sp>
        <p:nvSpPr>
          <p:cNvPr id="21510" name="Text Box 9">
            <a:extLst>
              <a:ext uri="{FF2B5EF4-FFF2-40B4-BE49-F238E27FC236}">
                <a16:creationId xmlns:a16="http://schemas.microsoft.com/office/drawing/2014/main" id="{CC9AD7C0-36AC-4B9E-B5B4-C90247ED86A3}"/>
              </a:ext>
            </a:extLst>
          </p:cNvPr>
          <p:cNvSpPr txBox="1">
            <a:spLocks noChangeArrowheads="1"/>
          </p:cNvSpPr>
          <p:nvPr/>
        </p:nvSpPr>
        <p:spPr bwMode="auto">
          <a:xfrm>
            <a:off x="2711450" y="5300663"/>
            <a:ext cx="1512888"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b="1">
                <a:latin typeface="Arial" panose="020B0604020202020204" pitchFamily="34" charset="0"/>
              </a:rPr>
              <a:t>优势</a:t>
            </a:r>
          </a:p>
        </p:txBody>
      </p:sp>
      <p:sp>
        <p:nvSpPr>
          <p:cNvPr id="21511" name="Text Box 10">
            <a:extLst>
              <a:ext uri="{FF2B5EF4-FFF2-40B4-BE49-F238E27FC236}">
                <a16:creationId xmlns:a16="http://schemas.microsoft.com/office/drawing/2014/main" id="{8881F92D-AA4E-413F-8069-6F16A4AC6E69}"/>
              </a:ext>
            </a:extLst>
          </p:cNvPr>
          <p:cNvSpPr txBox="1">
            <a:spLocks noChangeArrowheads="1"/>
          </p:cNvSpPr>
          <p:nvPr/>
        </p:nvSpPr>
        <p:spPr bwMode="auto">
          <a:xfrm>
            <a:off x="8761413" y="3062288"/>
            <a:ext cx="107950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b="1">
                <a:latin typeface="Arial" panose="020B0604020202020204" pitchFamily="34" charset="0"/>
              </a:rPr>
              <a:t>风险</a:t>
            </a:r>
          </a:p>
        </p:txBody>
      </p:sp>
      <p:pic>
        <p:nvPicPr>
          <p:cNvPr id="11" name="图片 10">
            <a:extLst>
              <a:ext uri="{FF2B5EF4-FFF2-40B4-BE49-F238E27FC236}">
                <a16:creationId xmlns:a16="http://schemas.microsoft.com/office/drawing/2014/main" id="{88E40EAF-CB0D-416B-9BA0-0B72C5E69E0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6" name="Rectangle 2">
            <a:extLst>
              <a:ext uri="{FF2B5EF4-FFF2-40B4-BE49-F238E27FC236}">
                <a16:creationId xmlns:a16="http://schemas.microsoft.com/office/drawing/2014/main" id="{77969C48-46D1-4538-B26F-D221A65678B8}"/>
              </a:ext>
            </a:extLst>
          </p:cNvPr>
          <p:cNvSpPr>
            <a:spLocks noGrp="1" noChangeArrowheads="1"/>
          </p:cNvSpPr>
          <p:nvPr>
            <p:ph type="title"/>
          </p:nvPr>
        </p:nvSpPr>
        <p:spPr/>
        <p:txBody>
          <a:bodyPr/>
          <a:lstStyle/>
          <a:p>
            <a:pPr eaLnBrk="1" hangingPunct="1"/>
            <a:r>
              <a:rPr kumimoji="0" lang="en-US" altLang="zh-CN" dirty="0">
                <a:latin typeface="黑体" panose="02010609060101010101" pitchFamily="49" charset="-122"/>
              </a:rPr>
              <a:t>10.3</a:t>
            </a:r>
            <a:r>
              <a:rPr kumimoji="0" lang="zh-CN" altLang="en-US" dirty="0">
                <a:latin typeface="黑体" panose="02010609060101010101" pitchFamily="49" charset="-122"/>
              </a:rPr>
              <a:t>新产品开发</a:t>
            </a:r>
          </a:p>
        </p:txBody>
      </p:sp>
      <p:sp>
        <p:nvSpPr>
          <p:cNvPr id="22530" name="Rectangle 3">
            <a:extLst>
              <a:ext uri="{FF2B5EF4-FFF2-40B4-BE49-F238E27FC236}">
                <a16:creationId xmlns:a16="http://schemas.microsoft.com/office/drawing/2014/main" id="{D85046FC-B60A-4ECF-A285-97A2A6294A28}"/>
              </a:ext>
            </a:extLst>
          </p:cNvPr>
          <p:cNvSpPr>
            <a:spLocks noGrp="1" noChangeArrowheads="1"/>
          </p:cNvSpPr>
          <p:nvPr>
            <p:ph idx="1"/>
          </p:nvPr>
        </p:nvSpPr>
        <p:spPr>
          <a:xfrm>
            <a:off x="1132114" y="1268412"/>
            <a:ext cx="10223241" cy="4929188"/>
          </a:xfrm>
        </p:spPr>
        <p:txBody>
          <a:bodyPr/>
          <a:lstStyle/>
          <a:p>
            <a:pPr eaLnBrk="1" hangingPunct="1">
              <a:lnSpc>
                <a:spcPct val="90000"/>
              </a:lnSpc>
              <a:buFont typeface="Wingdings" panose="05000000000000000000" pitchFamily="2" charset="2"/>
              <a:buNone/>
            </a:pPr>
            <a:r>
              <a:rPr lang="en-US" altLang="zh-CN" sz="3200" dirty="0">
                <a:latin typeface="宋体" panose="02010600030101010101" pitchFamily="2" charset="-122"/>
              </a:rPr>
              <a:t> </a:t>
            </a:r>
            <a:r>
              <a:rPr lang="en-US" altLang="zh-CN" sz="2800" dirty="0">
                <a:latin typeface="微软雅黑" panose="020B0503020204020204" pitchFamily="34" charset="-122"/>
                <a:ea typeface="微软雅黑" panose="020B0503020204020204" pitchFamily="34" charset="-122"/>
              </a:rPr>
              <a:t>2</a:t>
            </a:r>
            <a:r>
              <a:rPr lang="zh-CN" altLang="en-US" sz="2800" dirty="0">
                <a:latin typeface="微软雅黑" panose="020B0503020204020204" pitchFamily="34" charset="-122"/>
                <a:ea typeface="微软雅黑" panose="020B0503020204020204" pitchFamily="34" charset="-122"/>
              </a:rPr>
              <a:t>、跟随型新产品开发战略</a:t>
            </a:r>
          </a:p>
        </p:txBody>
      </p:sp>
      <p:grpSp>
        <p:nvGrpSpPr>
          <p:cNvPr id="22531" name="Group 6">
            <a:extLst>
              <a:ext uri="{FF2B5EF4-FFF2-40B4-BE49-F238E27FC236}">
                <a16:creationId xmlns:a16="http://schemas.microsoft.com/office/drawing/2014/main" id="{C81BE8EF-8876-4BEF-B487-8E3389087C6B}"/>
              </a:ext>
            </a:extLst>
          </p:cNvPr>
          <p:cNvGrpSpPr>
            <a:grpSpLocks/>
          </p:cNvGrpSpPr>
          <p:nvPr/>
        </p:nvGrpSpPr>
        <p:grpSpPr bwMode="auto">
          <a:xfrm>
            <a:off x="2566989" y="2205038"/>
            <a:ext cx="6624637" cy="3384550"/>
            <a:chOff x="431" y="2840"/>
            <a:chExt cx="2490" cy="1162"/>
          </a:xfrm>
        </p:grpSpPr>
        <p:sp>
          <p:nvSpPr>
            <p:cNvPr id="22537" name="Freeform 4">
              <a:extLst>
                <a:ext uri="{FF2B5EF4-FFF2-40B4-BE49-F238E27FC236}">
                  <a16:creationId xmlns:a16="http://schemas.microsoft.com/office/drawing/2014/main" id="{4DA97E2D-80BF-432A-AFAF-D7CF2707E9A4}"/>
                </a:ext>
              </a:extLst>
            </p:cNvPr>
            <p:cNvSpPr>
              <a:spLocks noChangeArrowheads="1"/>
            </p:cNvSpPr>
            <p:nvPr/>
          </p:nvSpPr>
          <p:spPr bwMode="auto">
            <a:xfrm>
              <a:off x="431" y="2840"/>
              <a:ext cx="1221" cy="1162"/>
            </a:xfrm>
            <a:custGeom>
              <a:avLst/>
              <a:gdLst>
                <a:gd name="T0" fmla="*/ 3 w 2598"/>
                <a:gd name="T1" fmla="*/ 1 h 2282"/>
                <a:gd name="T2" fmla="*/ 0 w 2598"/>
                <a:gd name="T3" fmla="*/ 1 h 2282"/>
                <a:gd name="T4" fmla="*/ 0 w 2598"/>
                <a:gd name="T5" fmla="*/ 0 h 2282"/>
                <a:gd name="T6" fmla="*/ 3 w 2598"/>
                <a:gd name="T7" fmla="*/ 1 h 2282"/>
                <a:gd name="T8" fmla="*/ 3 w 2598"/>
                <a:gd name="T9" fmla="*/ 5 h 22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98" h="2282">
                  <a:moveTo>
                    <a:pt x="2598" y="192"/>
                  </a:moveTo>
                  <a:lnTo>
                    <a:pt x="0" y="199"/>
                  </a:lnTo>
                  <a:lnTo>
                    <a:pt x="0" y="0"/>
                  </a:lnTo>
                  <a:lnTo>
                    <a:pt x="2411" y="5"/>
                  </a:lnTo>
                  <a:lnTo>
                    <a:pt x="2411" y="2282"/>
                  </a:lnTo>
                </a:path>
              </a:pathLst>
            </a:custGeom>
            <a:noFill/>
            <a:ln w="22225">
              <a:solidFill>
                <a:schemeClr val="hlink"/>
              </a:solidFill>
              <a:round/>
              <a:headEnd type="triangle" w="sm" len="me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2538" name="Freeform 5">
              <a:extLst>
                <a:ext uri="{FF2B5EF4-FFF2-40B4-BE49-F238E27FC236}">
                  <a16:creationId xmlns:a16="http://schemas.microsoft.com/office/drawing/2014/main" id="{B734622B-761B-46AF-B4F8-02B168B490DA}"/>
                </a:ext>
              </a:extLst>
            </p:cNvPr>
            <p:cNvSpPr>
              <a:spLocks noChangeArrowheads="1"/>
            </p:cNvSpPr>
            <p:nvPr/>
          </p:nvSpPr>
          <p:spPr bwMode="auto">
            <a:xfrm flipH="1">
              <a:off x="1699" y="2840"/>
              <a:ext cx="1222" cy="1162"/>
            </a:xfrm>
            <a:custGeom>
              <a:avLst/>
              <a:gdLst>
                <a:gd name="T0" fmla="*/ 3 w 2598"/>
                <a:gd name="T1" fmla="*/ 1 h 2282"/>
                <a:gd name="T2" fmla="*/ 0 w 2598"/>
                <a:gd name="T3" fmla="*/ 1 h 2282"/>
                <a:gd name="T4" fmla="*/ 0 w 2598"/>
                <a:gd name="T5" fmla="*/ 0 h 2282"/>
                <a:gd name="T6" fmla="*/ 3 w 2598"/>
                <a:gd name="T7" fmla="*/ 1 h 2282"/>
                <a:gd name="T8" fmla="*/ 3 w 2598"/>
                <a:gd name="T9" fmla="*/ 5 h 22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598" h="2282">
                  <a:moveTo>
                    <a:pt x="2598" y="192"/>
                  </a:moveTo>
                  <a:lnTo>
                    <a:pt x="0" y="199"/>
                  </a:lnTo>
                  <a:lnTo>
                    <a:pt x="0" y="0"/>
                  </a:lnTo>
                  <a:lnTo>
                    <a:pt x="2411" y="5"/>
                  </a:lnTo>
                  <a:lnTo>
                    <a:pt x="2411" y="2282"/>
                  </a:lnTo>
                </a:path>
              </a:pathLst>
            </a:custGeom>
            <a:noFill/>
            <a:ln w="22225">
              <a:solidFill>
                <a:schemeClr val="hlink"/>
              </a:solidFill>
              <a:round/>
              <a:headEnd type="triangle" w="sm" len="me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38917" name="Text Box 7">
            <a:extLst>
              <a:ext uri="{FF2B5EF4-FFF2-40B4-BE49-F238E27FC236}">
                <a16:creationId xmlns:a16="http://schemas.microsoft.com/office/drawing/2014/main" id="{525E324C-2741-422C-95E9-5AAD76345945}"/>
              </a:ext>
            </a:extLst>
          </p:cNvPr>
          <p:cNvSpPr txBox="1">
            <a:spLocks noChangeArrowheads="1"/>
          </p:cNvSpPr>
          <p:nvPr/>
        </p:nvSpPr>
        <p:spPr bwMode="auto">
          <a:xfrm>
            <a:off x="2782889" y="2781301"/>
            <a:ext cx="2162175" cy="2563813"/>
          </a:xfrm>
          <a:prstGeom prst="rect">
            <a:avLst/>
          </a:prstGeom>
          <a:solidFill>
            <a:srgbClr val="336699">
              <a:alpha val="70195"/>
            </a:srgbClr>
          </a:solidFill>
          <a:ln>
            <a:noFill/>
          </a:ln>
          <a:effectLst>
            <a:outerShdw blurRad="63500" dist="107763" dir="13500000" algn="ctr" rotWithShape="0">
              <a:schemeClr val="accent1">
                <a:alpha val="50000"/>
              </a:schemeClr>
            </a:outerShdw>
          </a:effectLst>
        </p:spPr>
        <p:txBody>
          <a:bodyPr>
            <a:spAutoFit/>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defRPr/>
            </a:pPr>
            <a:r>
              <a:rPr kumimoji="0" lang="en-US" altLang="zh-CN" sz="1800">
                <a:latin typeface="楷体_GB2312" pitchFamily="49" charset="-122"/>
                <a:ea typeface="楷体_GB2312" pitchFamily="49" charset="-122"/>
              </a:rPr>
              <a:t>1</a:t>
            </a:r>
            <a:r>
              <a:rPr kumimoji="0" lang="zh-CN" altLang="en-US" sz="1800">
                <a:latin typeface="楷体_GB2312" pitchFamily="49" charset="-122"/>
                <a:ea typeface="楷体_GB2312" pitchFamily="49" charset="-122"/>
              </a:rPr>
              <a:t>、风险较小</a:t>
            </a:r>
          </a:p>
          <a:p>
            <a:pPr eaLnBrk="1" hangingPunct="1">
              <a:buFont typeface="Arial" panose="020B0604020202020204" pitchFamily="34" charset="0"/>
              <a:buNone/>
              <a:defRPr/>
            </a:pPr>
            <a:r>
              <a:rPr kumimoji="0" lang="en-US" altLang="zh-CN" sz="1800">
                <a:latin typeface="楷体_GB2312" pitchFamily="49" charset="-122"/>
                <a:ea typeface="楷体_GB2312" pitchFamily="49" charset="-122"/>
              </a:rPr>
              <a:t>2</a:t>
            </a:r>
            <a:r>
              <a:rPr kumimoji="0" lang="zh-CN" altLang="en-US" sz="1800">
                <a:latin typeface="楷体_GB2312" pitchFamily="49" charset="-122"/>
                <a:ea typeface="楷体_GB2312" pitchFamily="49" charset="-122"/>
              </a:rPr>
              <a:t>、投资少，成本低</a:t>
            </a:r>
          </a:p>
          <a:p>
            <a:pPr eaLnBrk="1" hangingPunct="1">
              <a:buFont typeface="Arial" panose="020B0604020202020204" pitchFamily="34" charset="0"/>
              <a:buNone/>
              <a:defRPr/>
            </a:pPr>
            <a:r>
              <a:rPr kumimoji="0" lang="en-US" altLang="zh-CN" sz="1800">
                <a:latin typeface="楷体_GB2312" pitchFamily="49" charset="-122"/>
                <a:ea typeface="楷体_GB2312" pitchFamily="49" charset="-122"/>
              </a:rPr>
              <a:t>3</a:t>
            </a:r>
            <a:r>
              <a:rPr kumimoji="0" lang="zh-CN" altLang="en-US" sz="1800">
                <a:latin typeface="楷体_GB2312" pitchFamily="49" charset="-122"/>
                <a:ea typeface="楷体_GB2312" pitchFamily="49" charset="-122"/>
              </a:rPr>
              <a:t>、开发的产品可能更具竞争力</a:t>
            </a:r>
          </a:p>
          <a:p>
            <a:pPr eaLnBrk="1" hangingPunct="1">
              <a:buFont typeface="Arial" panose="020B0604020202020204" pitchFamily="34" charset="0"/>
              <a:buNone/>
              <a:defRPr/>
            </a:pPr>
            <a:endParaRPr kumimoji="0" lang="zh-CN" altLang="en-US" sz="1800">
              <a:latin typeface="楷体_GB2312" pitchFamily="49" charset="-122"/>
              <a:ea typeface="楷体_GB2312" pitchFamily="49" charset="-122"/>
            </a:endParaRPr>
          </a:p>
          <a:p>
            <a:pPr eaLnBrk="1" hangingPunct="1">
              <a:buFont typeface="Arial" panose="020B0604020202020204" pitchFamily="34" charset="0"/>
              <a:buNone/>
              <a:defRPr/>
            </a:pPr>
            <a:endParaRPr kumimoji="0" lang="zh-CN" altLang="en-US" sz="1800">
              <a:latin typeface="楷体_GB2312" pitchFamily="49" charset="-122"/>
              <a:ea typeface="楷体_GB2312" pitchFamily="49" charset="-122"/>
            </a:endParaRPr>
          </a:p>
          <a:p>
            <a:pPr eaLnBrk="1" hangingPunct="1">
              <a:buFont typeface="Arial" panose="020B0604020202020204" pitchFamily="34" charset="0"/>
              <a:buNone/>
              <a:defRPr/>
            </a:pPr>
            <a:endParaRPr kumimoji="0" lang="zh-CN" altLang="en-US" sz="1800">
              <a:latin typeface="楷体_GB2312" pitchFamily="49" charset="-122"/>
              <a:ea typeface="楷体_GB2312" pitchFamily="49" charset="-122"/>
            </a:endParaRPr>
          </a:p>
          <a:p>
            <a:pPr eaLnBrk="1" hangingPunct="1">
              <a:buFont typeface="Arial" panose="020B0604020202020204" pitchFamily="34" charset="0"/>
              <a:buNone/>
              <a:defRPr/>
            </a:pPr>
            <a:endParaRPr kumimoji="0" lang="zh-CN" altLang="en-US" sz="1800">
              <a:latin typeface="楷体_GB2312" pitchFamily="49" charset="-122"/>
              <a:ea typeface="楷体_GB2312" pitchFamily="49" charset="-122"/>
            </a:endParaRPr>
          </a:p>
          <a:p>
            <a:pPr eaLnBrk="1" hangingPunct="1">
              <a:buFont typeface="Arial" panose="020B0604020202020204" pitchFamily="34" charset="0"/>
              <a:buNone/>
              <a:defRPr/>
            </a:pPr>
            <a:endParaRPr kumimoji="0" lang="en-US" altLang="zh-CN" sz="1800">
              <a:latin typeface="楷体_GB2312" pitchFamily="49" charset="-122"/>
              <a:ea typeface="楷体_GB2312" pitchFamily="49" charset="-122"/>
            </a:endParaRPr>
          </a:p>
        </p:txBody>
      </p:sp>
      <p:sp>
        <p:nvSpPr>
          <p:cNvPr id="38918" name="Text Box 8">
            <a:extLst>
              <a:ext uri="{FF2B5EF4-FFF2-40B4-BE49-F238E27FC236}">
                <a16:creationId xmlns:a16="http://schemas.microsoft.com/office/drawing/2014/main" id="{49D39CEB-0FD5-4289-945A-E8F1E00C6C6A}"/>
              </a:ext>
            </a:extLst>
          </p:cNvPr>
          <p:cNvSpPr txBox="1">
            <a:spLocks noChangeArrowheads="1"/>
          </p:cNvSpPr>
          <p:nvPr/>
        </p:nvSpPr>
        <p:spPr bwMode="auto">
          <a:xfrm>
            <a:off x="6527800" y="2708276"/>
            <a:ext cx="2374900" cy="2563813"/>
          </a:xfrm>
          <a:prstGeom prst="rect">
            <a:avLst/>
          </a:prstGeom>
          <a:solidFill>
            <a:srgbClr val="336699">
              <a:alpha val="70195"/>
            </a:srgbClr>
          </a:solidFill>
          <a:ln>
            <a:noFill/>
          </a:ln>
          <a:effectLst>
            <a:outerShdw blurRad="63500" dist="107763" dir="18900000" algn="ctr" rotWithShape="0">
              <a:schemeClr val="accent1">
                <a:alpha val="50000"/>
              </a:schemeClr>
            </a:outerShdw>
          </a:effectLst>
        </p:spPr>
        <p:txBody>
          <a:bodyPr>
            <a:spAutoFit/>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defRPr/>
            </a:pPr>
            <a:r>
              <a:rPr kumimoji="0" lang="zh-CN" altLang="en-US" sz="1800">
                <a:latin typeface="楷体_GB2312" pitchFamily="49" charset="-122"/>
                <a:ea typeface="楷体_GB2312" pitchFamily="49" charset="-122"/>
              </a:rPr>
              <a:t>跟随型企业几乎在同一时期进入市场，面临的市场竞争比较激烈，因此跟随型企业的产品必须比已有产品的性能和品质更高一筹，或者营销实力更为雄厚，否则很难取得市场份额</a:t>
            </a:r>
          </a:p>
        </p:txBody>
      </p:sp>
      <p:sp>
        <p:nvSpPr>
          <p:cNvPr id="22534" name="Text Box 9">
            <a:extLst>
              <a:ext uri="{FF2B5EF4-FFF2-40B4-BE49-F238E27FC236}">
                <a16:creationId xmlns:a16="http://schemas.microsoft.com/office/drawing/2014/main" id="{B10559D6-BB62-4330-858F-F27F3A1CD52C}"/>
              </a:ext>
            </a:extLst>
          </p:cNvPr>
          <p:cNvSpPr txBox="1">
            <a:spLocks noChangeArrowheads="1"/>
          </p:cNvSpPr>
          <p:nvPr/>
        </p:nvSpPr>
        <p:spPr bwMode="auto">
          <a:xfrm>
            <a:off x="2566988" y="2133601"/>
            <a:ext cx="792162"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b="1">
                <a:latin typeface="Arial" panose="020B0604020202020204" pitchFamily="34" charset="0"/>
              </a:rPr>
              <a:t>优势</a:t>
            </a:r>
          </a:p>
        </p:txBody>
      </p:sp>
      <p:sp>
        <p:nvSpPr>
          <p:cNvPr id="22535" name="Text Box 10">
            <a:extLst>
              <a:ext uri="{FF2B5EF4-FFF2-40B4-BE49-F238E27FC236}">
                <a16:creationId xmlns:a16="http://schemas.microsoft.com/office/drawing/2014/main" id="{5AA55204-2114-47BF-B29D-554F0D181F58}"/>
              </a:ext>
            </a:extLst>
          </p:cNvPr>
          <p:cNvSpPr txBox="1">
            <a:spLocks noChangeArrowheads="1"/>
          </p:cNvSpPr>
          <p:nvPr/>
        </p:nvSpPr>
        <p:spPr bwMode="auto">
          <a:xfrm>
            <a:off x="8472488" y="2125663"/>
            <a:ext cx="792162"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b="1">
                <a:latin typeface="Arial" panose="020B0604020202020204" pitchFamily="34" charset="0"/>
              </a:rPr>
              <a:t>风险</a:t>
            </a:r>
          </a:p>
        </p:txBody>
      </p:sp>
      <p:pic>
        <p:nvPicPr>
          <p:cNvPr id="11" name="图片 10">
            <a:extLst>
              <a:ext uri="{FF2B5EF4-FFF2-40B4-BE49-F238E27FC236}">
                <a16:creationId xmlns:a16="http://schemas.microsoft.com/office/drawing/2014/main" id="{37BEAF7C-07AA-452B-A694-23F7A194F2D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a:extLst>
              <a:ext uri="{FF2B5EF4-FFF2-40B4-BE49-F238E27FC236}">
                <a16:creationId xmlns:a16="http://schemas.microsoft.com/office/drawing/2014/main" id="{65548212-53B1-4905-9D3B-EA31C53D5838}"/>
              </a:ext>
            </a:extLst>
          </p:cNvPr>
          <p:cNvSpPr>
            <a:spLocks noGrp="1" noChangeArrowheads="1"/>
          </p:cNvSpPr>
          <p:nvPr>
            <p:ph type="title"/>
          </p:nvPr>
        </p:nvSpPr>
        <p:spPr/>
        <p:txBody>
          <a:bodyPr/>
          <a:lstStyle/>
          <a:p>
            <a:pPr eaLnBrk="1" hangingPunct="1"/>
            <a:r>
              <a:rPr kumimoji="0" lang="en-US" altLang="zh-CN" dirty="0">
                <a:latin typeface="黑体" panose="02010609060101010101" pitchFamily="49" charset="-122"/>
              </a:rPr>
              <a:t>10.3 </a:t>
            </a:r>
            <a:r>
              <a:rPr kumimoji="0" lang="zh-CN" altLang="en-US" dirty="0">
                <a:latin typeface="黑体" panose="02010609060101010101" pitchFamily="49" charset="-122"/>
              </a:rPr>
              <a:t>新产品开发</a:t>
            </a:r>
          </a:p>
        </p:txBody>
      </p:sp>
      <p:sp>
        <p:nvSpPr>
          <p:cNvPr id="23554" name="Rectangle 3">
            <a:extLst>
              <a:ext uri="{FF2B5EF4-FFF2-40B4-BE49-F238E27FC236}">
                <a16:creationId xmlns:a16="http://schemas.microsoft.com/office/drawing/2014/main" id="{924E0E93-D12E-4F20-821A-335261719DF6}"/>
              </a:ext>
            </a:extLst>
          </p:cNvPr>
          <p:cNvSpPr>
            <a:spLocks noGrp="1" noChangeArrowheads="1"/>
          </p:cNvSpPr>
          <p:nvPr>
            <p:ph idx="1"/>
          </p:nvPr>
        </p:nvSpPr>
        <p:spPr>
          <a:xfrm>
            <a:off x="842865" y="1224967"/>
            <a:ext cx="10972800" cy="4929188"/>
          </a:xfrm>
        </p:spPr>
        <p:txBody>
          <a:bodyPr/>
          <a:lstStyle/>
          <a:p>
            <a:pPr eaLnBrk="1" hangingPunct="1">
              <a:lnSpc>
                <a:spcPct val="90000"/>
              </a:lnSpc>
              <a:buFont typeface="Wingdings" panose="05000000000000000000" pitchFamily="2" charset="2"/>
              <a:buNone/>
            </a:pPr>
            <a:r>
              <a:rPr lang="en-US" altLang="zh-CN" sz="3200" dirty="0">
                <a:latin typeface="宋体" panose="02010600030101010101" pitchFamily="2" charset="-122"/>
              </a:rPr>
              <a:t>  </a:t>
            </a:r>
            <a:r>
              <a:rPr lang="en-US" altLang="zh-CN" dirty="0">
                <a:latin typeface="微软雅黑" panose="020B0503020204020204" pitchFamily="34" charset="-122"/>
                <a:ea typeface="微软雅黑" panose="020B0503020204020204" pitchFamily="34" charset="-122"/>
              </a:rPr>
              <a:t>3</a:t>
            </a:r>
            <a:r>
              <a:rPr lang="zh-CN" altLang="en-US" sz="2800" dirty="0">
                <a:latin typeface="微软雅黑" panose="020B0503020204020204" pitchFamily="34" charset="-122"/>
                <a:ea typeface="微软雅黑" panose="020B0503020204020204" pitchFamily="34" charset="-122"/>
              </a:rPr>
              <a:t>、消费者参与新产品开发战略</a:t>
            </a:r>
            <a:endParaRPr lang="en-US" altLang="zh-CN" sz="28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endParaRPr lang="en-US" altLang="zh-CN" sz="18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消费者参与是指新产品开发活动中</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企业通过各种方式让顾客参与进来</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顾客不仅提供相关的思想与信息</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而且还会与企业联合设计、开发新产品</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甚至率先测试、使用新产品。</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对企业而言</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通过与消费者之间的互动</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寻求资源和能力的互补和提升</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能够加强对消费者需求的深入理解、降低新产品开发的风险</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从而创造出更高的消费者价值、获得更好的产品绩效。</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对消费者而言</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其在参与创新过程中</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通过与企业人员的交流、沟通以及体验活动</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会对企业产品生产过程、产品质量等方面有更加深入的了解。</a:t>
            </a:r>
          </a:p>
        </p:txBody>
      </p:sp>
      <p:pic>
        <p:nvPicPr>
          <p:cNvPr id="4" name="图片 3">
            <a:extLst>
              <a:ext uri="{FF2B5EF4-FFF2-40B4-BE49-F238E27FC236}">
                <a16:creationId xmlns:a16="http://schemas.microsoft.com/office/drawing/2014/main" id="{89C09F2F-736C-4E1A-AD1A-C23A469678B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a:extLst>
              <a:ext uri="{FF2B5EF4-FFF2-40B4-BE49-F238E27FC236}">
                <a16:creationId xmlns:a16="http://schemas.microsoft.com/office/drawing/2014/main" id="{51223619-0E90-4438-8C52-302C5F12B11B}"/>
              </a:ext>
            </a:extLst>
          </p:cNvPr>
          <p:cNvSpPr>
            <a:spLocks noGrp="1" noChangeArrowheads="1"/>
          </p:cNvSpPr>
          <p:nvPr>
            <p:ph type="title"/>
          </p:nvPr>
        </p:nvSpPr>
        <p:spPr/>
        <p:txBody>
          <a:bodyPr/>
          <a:lstStyle/>
          <a:p>
            <a:pPr eaLnBrk="1" hangingPunct="1"/>
            <a:r>
              <a:rPr kumimoji="0" lang="en-US" altLang="zh-CN" dirty="0">
                <a:latin typeface="黑体" panose="02010609060101010101" pitchFamily="49" charset="-122"/>
              </a:rPr>
              <a:t>10.3 </a:t>
            </a:r>
            <a:r>
              <a:rPr kumimoji="0" lang="zh-CN" altLang="en-US" dirty="0">
                <a:latin typeface="黑体" panose="02010609060101010101" pitchFamily="49" charset="-122"/>
              </a:rPr>
              <a:t>新产品开发</a:t>
            </a:r>
          </a:p>
        </p:txBody>
      </p:sp>
      <p:sp>
        <p:nvSpPr>
          <p:cNvPr id="24578" name="Rectangle 3">
            <a:extLst>
              <a:ext uri="{FF2B5EF4-FFF2-40B4-BE49-F238E27FC236}">
                <a16:creationId xmlns:a16="http://schemas.microsoft.com/office/drawing/2014/main" id="{41989E04-9404-4BA0-8DDF-0D203A7668F6}"/>
              </a:ext>
            </a:extLst>
          </p:cNvPr>
          <p:cNvSpPr>
            <a:spLocks noGrp="1" noChangeArrowheads="1"/>
          </p:cNvSpPr>
          <p:nvPr>
            <p:ph idx="1"/>
          </p:nvPr>
        </p:nvSpPr>
        <p:spPr>
          <a:xfrm>
            <a:off x="1337256" y="1178314"/>
            <a:ext cx="10245144" cy="4929188"/>
          </a:xfrm>
        </p:spPr>
        <p:txBody>
          <a:bodyPr/>
          <a:lstStyle/>
          <a:p>
            <a:pPr eaLnBrk="1" hangingPunct="1">
              <a:lnSpc>
                <a:spcPct val="90000"/>
              </a:lnSpc>
              <a:buFont typeface="Wingdings" panose="05000000000000000000" pitchFamily="2" charset="2"/>
              <a:buNone/>
            </a:pPr>
            <a:r>
              <a:rPr lang="en-US" altLang="zh-CN" sz="3200" dirty="0">
                <a:latin typeface="宋体" panose="02010600030101010101" pitchFamily="2" charset="-122"/>
              </a:rPr>
              <a:t> </a:t>
            </a:r>
            <a:r>
              <a:rPr lang="en-US" altLang="zh-CN" sz="2400" dirty="0">
                <a:latin typeface="微软雅黑" panose="020B0503020204020204" pitchFamily="34" charset="-122"/>
                <a:ea typeface="微软雅黑" panose="020B0503020204020204" pitchFamily="34" charset="-122"/>
              </a:rPr>
              <a:t>4</a:t>
            </a:r>
            <a:r>
              <a:rPr lang="zh-CN" altLang="en-US" sz="2400" dirty="0">
                <a:latin typeface="微软雅黑" panose="020B0503020204020204" pitchFamily="34" charset="-122"/>
                <a:ea typeface="微软雅黑" panose="020B0503020204020204" pitchFamily="34" charset="-122"/>
              </a:rPr>
              <a:t>、众包开放式创新战略</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众包开放式创新策略是指企业秉持开放创新的理念</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邀请顾客、员工、科研人员、工程师、普通群众等有关人员参与到新产品的创新过程中。</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众包能很好地利用人类的群集智能</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各方协同配合</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完成封闭式组织难以完成的任务</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并且能以较低的成本获得更高的准确性。</a:t>
            </a:r>
            <a:endParaRPr lang="en-US" altLang="zh-CN" sz="2400" dirty="0">
              <a:latin typeface="微软雅黑" panose="020B0503020204020204" pitchFamily="34" charset="-122"/>
              <a:ea typeface="微软雅黑" panose="020B0503020204020204" pitchFamily="34" charset="-122"/>
            </a:endParaRPr>
          </a:p>
          <a:p>
            <a:pPr eaLnBrk="1" hangingPunct="1">
              <a:lnSpc>
                <a:spcPct val="150000"/>
              </a:lnSpc>
              <a:buFont typeface="Arial" panose="020B0604020202020204" pitchFamily="34" charset="0"/>
              <a:buChar char="•"/>
            </a:pPr>
            <a:r>
              <a:rPr lang="zh-CN" altLang="en-US" sz="2400" dirty="0">
                <a:latin typeface="微软雅黑" panose="020B0503020204020204" pitchFamily="34" charset="-122"/>
                <a:ea typeface="微软雅黑" panose="020B0503020204020204" pitchFamily="34" charset="-122"/>
              </a:rPr>
              <a:t>具有创新精神的企业不只是依赖新产品创意的某一个来源</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而是积极开发广泛的创新网络</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从每一个可能的来源</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如员工、顾客、外部创新者等</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获取创意灵感。</a:t>
            </a:r>
          </a:p>
        </p:txBody>
      </p:sp>
      <p:pic>
        <p:nvPicPr>
          <p:cNvPr id="4" name="图片 3">
            <a:extLst>
              <a:ext uri="{FF2B5EF4-FFF2-40B4-BE49-F238E27FC236}">
                <a16:creationId xmlns:a16="http://schemas.microsoft.com/office/drawing/2014/main" id="{3AB44A37-5573-4FB2-A24E-DC46BBE6B0D1}"/>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61" name="Rectangle 2">
            <a:extLst>
              <a:ext uri="{FF2B5EF4-FFF2-40B4-BE49-F238E27FC236}">
                <a16:creationId xmlns:a16="http://schemas.microsoft.com/office/drawing/2014/main" id="{36EB1BEB-3366-43BD-884A-05CD59D0C487}"/>
              </a:ext>
            </a:extLst>
          </p:cNvPr>
          <p:cNvSpPr>
            <a:spLocks noGrp="1" noChangeArrowheads="1"/>
          </p:cNvSpPr>
          <p:nvPr>
            <p:ph type="title"/>
          </p:nvPr>
        </p:nvSpPr>
        <p:spPr/>
        <p:txBody>
          <a:bodyPr/>
          <a:lstStyle/>
          <a:p>
            <a:pPr eaLnBrk="1" hangingPunct="1"/>
            <a:r>
              <a:rPr kumimoji="0" lang="en-US" altLang="zh-CN" dirty="0">
                <a:latin typeface="黑体" panose="02010609060101010101" pitchFamily="49" charset="-122"/>
              </a:rPr>
              <a:t>10.3</a:t>
            </a:r>
            <a:r>
              <a:rPr kumimoji="0" lang="zh-CN" altLang="en-US" dirty="0">
                <a:latin typeface="黑体" panose="02010609060101010101" pitchFamily="49" charset="-122"/>
              </a:rPr>
              <a:t>新产品开发</a:t>
            </a:r>
          </a:p>
        </p:txBody>
      </p:sp>
      <p:sp>
        <p:nvSpPr>
          <p:cNvPr id="26626" name="Rectangle 3">
            <a:extLst>
              <a:ext uri="{FF2B5EF4-FFF2-40B4-BE49-F238E27FC236}">
                <a16:creationId xmlns:a16="http://schemas.microsoft.com/office/drawing/2014/main" id="{6E244F94-7EE5-406D-B3F9-BB3838061D90}"/>
              </a:ext>
            </a:extLst>
          </p:cNvPr>
          <p:cNvSpPr>
            <a:spLocks noGrp="1" noChangeArrowheads="1"/>
          </p:cNvSpPr>
          <p:nvPr>
            <p:ph idx="1"/>
          </p:nvPr>
        </p:nvSpPr>
        <p:spPr>
          <a:xfrm>
            <a:off x="1219200" y="1098395"/>
            <a:ext cx="9548327" cy="4929188"/>
          </a:xfrm>
        </p:spPr>
        <p:txBody>
          <a:bodyPr/>
          <a:lstStyle/>
          <a:p>
            <a:pPr eaLnBrk="1" hangingPunct="1">
              <a:lnSpc>
                <a:spcPct val="90000"/>
              </a:lnSpc>
            </a:pPr>
            <a:r>
              <a:rPr kumimoji="0" lang="zh-CN" altLang="en-US" b="1" dirty="0"/>
              <a:t>新产品开发的过程</a:t>
            </a:r>
          </a:p>
        </p:txBody>
      </p:sp>
      <p:sp>
        <p:nvSpPr>
          <p:cNvPr id="26627" name="AutoShape 5">
            <a:extLst>
              <a:ext uri="{FF2B5EF4-FFF2-40B4-BE49-F238E27FC236}">
                <a16:creationId xmlns:a16="http://schemas.microsoft.com/office/drawing/2014/main" id="{1DC1C425-23BB-475B-9843-C64335AAFD99}"/>
              </a:ext>
            </a:extLst>
          </p:cNvPr>
          <p:cNvSpPr>
            <a:spLocks noChangeAspect="1" noChangeArrowheads="1" noTextEdit="1"/>
          </p:cNvSpPr>
          <p:nvPr/>
        </p:nvSpPr>
        <p:spPr bwMode="auto">
          <a:xfrm>
            <a:off x="2782888" y="3349625"/>
            <a:ext cx="6697662" cy="190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0245" name="Rectangle 6">
            <a:extLst>
              <a:ext uri="{FF2B5EF4-FFF2-40B4-BE49-F238E27FC236}">
                <a16:creationId xmlns:a16="http://schemas.microsoft.com/office/drawing/2014/main" id="{09B8A5B6-6D23-4899-84C2-00DCA786BBBE}"/>
              </a:ext>
            </a:extLst>
          </p:cNvPr>
          <p:cNvSpPr>
            <a:spLocks noChangeArrowheads="1"/>
          </p:cNvSpPr>
          <p:nvPr/>
        </p:nvSpPr>
        <p:spPr bwMode="auto">
          <a:xfrm>
            <a:off x="3028951" y="3900489"/>
            <a:ext cx="511175" cy="1354137"/>
          </a:xfrm>
          <a:prstGeom prst="rect">
            <a:avLst/>
          </a:prstGeom>
          <a:gradFill rotWithShape="1">
            <a:gsLst>
              <a:gs pos="0">
                <a:srgbClr val="FFBF00">
                  <a:alpha val="75998"/>
                </a:srgbClr>
              </a:gs>
              <a:gs pos="5001">
                <a:srgbClr val="F27300">
                  <a:alpha val="73298"/>
                </a:srgbClr>
              </a:gs>
              <a:gs pos="12500">
                <a:srgbClr val="8F0040">
                  <a:alpha val="69249"/>
                </a:srgbClr>
              </a:gs>
              <a:gs pos="25000">
                <a:srgbClr val="400040">
                  <a:alpha val="62499"/>
                </a:srgbClr>
              </a:gs>
              <a:gs pos="40000">
                <a:srgbClr val="000040">
                  <a:alpha val="54400"/>
                </a:srgbClr>
              </a:gs>
              <a:gs pos="50000">
                <a:srgbClr val="000000">
                  <a:alpha val="49001"/>
                </a:srgbClr>
              </a:gs>
              <a:gs pos="60000">
                <a:srgbClr val="000040">
                  <a:alpha val="54400"/>
                </a:srgbClr>
              </a:gs>
              <a:gs pos="75000">
                <a:srgbClr val="400040">
                  <a:alpha val="62499"/>
                </a:srgbClr>
              </a:gs>
              <a:gs pos="87500">
                <a:srgbClr val="8F0040">
                  <a:alpha val="69249"/>
                </a:srgbClr>
              </a:gs>
              <a:gs pos="94999">
                <a:srgbClr val="F27300">
                  <a:alpha val="73298"/>
                </a:srgbClr>
              </a:gs>
              <a:gs pos="100000">
                <a:srgbClr val="FFBF00">
                  <a:alpha val="75998"/>
                </a:srgbClr>
              </a:gs>
            </a:gsLst>
            <a:lin ang="0" scaled="1"/>
          </a:gradFill>
          <a:ln w="19050">
            <a:solidFill>
              <a:srgbClr val="000000"/>
            </a:solidFill>
            <a:miter lim="800000"/>
            <a:headEnd/>
            <a:tailEnd/>
          </a:ln>
        </p:spPr>
        <p:txBody>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defRPr/>
            </a:pPr>
            <a:r>
              <a:rPr kumimoji="0" lang="zh-CN" altLang="en-US" sz="1800">
                <a:solidFill>
                  <a:schemeClr val="bg1"/>
                </a:solidFill>
                <a:latin typeface="楷体_GB2312" pitchFamily="49" charset="-122"/>
                <a:ea typeface="楷体_GB2312" pitchFamily="49" charset="-122"/>
              </a:rPr>
              <a:t>寻求创意</a:t>
            </a:r>
          </a:p>
        </p:txBody>
      </p:sp>
      <p:sp>
        <p:nvSpPr>
          <p:cNvPr id="10246" name="Rectangle 7">
            <a:extLst>
              <a:ext uri="{FF2B5EF4-FFF2-40B4-BE49-F238E27FC236}">
                <a16:creationId xmlns:a16="http://schemas.microsoft.com/office/drawing/2014/main" id="{CCB1B8B2-2A72-4441-B649-03AAEE44A552}"/>
              </a:ext>
            </a:extLst>
          </p:cNvPr>
          <p:cNvSpPr>
            <a:spLocks noChangeArrowheads="1"/>
          </p:cNvSpPr>
          <p:nvPr/>
        </p:nvSpPr>
        <p:spPr bwMode="auto">
          <a:xfrm>
            <a:off x="3841751" y="3298825"/>
            <a:ext cx="511175" cy="1955800"/>
          </a:xfrm>
          <a:prstGeom prst="rect">
            <a:avLst/>
          </a:prstGeom>
          <a:gradFill rotWithShape="1">
            <a:gsLst>
              <a:gs pos="0">
                <a:srgbClr val="FFBF00">
                  <a:alpha val="75998"/>
                </a:srgbClr>
              </a:gs>
              <a:gs pos="5001">
                <a:srgbClr val="F27300">
                  <a:alpha val="73298"/>
                </a:srgbClr>
              </a:gs>
              <a:gs pos="12500">
                <a:srgbClr val="8F0040">
                  <a:alpha val="69249"/>
                </a:srgbClr>
              </a:gs>
              <a:gs pos="25000">
                <a:srgbClr val="400040">
                  <a:alpha val="62499"/>
                </a:srgbClr>
              </a:gs>
              <a:gs pos="40000">
                <a:srgbClr val="000040">
                  <a:alpha val="54400"/>
                </a:srgbClr>
              </a:gs>
              <a:gs pos="50000">
                <a:srgbClr val="000000">
                  <a:alpha val="49001"/>
                </a:srgbClr>
              </a:gs>
              <a:gs pos="60000">
                <a:srgbClr val="000040">
                  <a:alpha val="54400"/>
                </a:srgbClr>
              </a:gs>
              <a:gs pos="75000">
                <a:srgbClr val="400040">
                  <a:alpha val="62499"/>
                </a:srgbClr>
              </a:gs>
              <a:gs pos="87500">
                <a:srgbClr val="8F0040">
                  <a:alpha val="69249"/>
                </a:srgbClr>
              </a:gs>
              <a:gs pos="94999">
                <a:srgbClr val="F27300">
                  <a:alpha val="73298"/>
                </a:srgbClr>
              </a:gs>
              <a:gs pos="100000">
                <a:srgbClr val="FFBF00">
                  <a:alpha val="75998"/>
                </a:srgbClr>
              </a:gs>
            </a:gsLst>
            <a:lin ang="0" scaled="1"/>
          </a:gradFill>
          <a:ln w="19050">
            <a:solidFill>
              <a:srgbClr val="000000"/>
            </a:solidFill>
            <a:miter lim="800000"/>
            <a:headEnd/>
            <a:tailEnd/>
          </a:ln>
        </p:spPr>
        <p:txBody>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defRPr/>
            </a:pPr>
            <a:r>
              <a:rPr kumimoji="0" lang="zh-CN" altLang="en-US" sz="1800">
                <a:solidFill>
                  <a:schemeClr val="bg1"/>
                </a:solidFill>
                <a:latin typeface="楷体_GB2312" pitchFamily="49" charset="-122"/>
                <a:ea typeface="楷体_GB2312" pitchFamily="49" charset="-122"/>
              </a:rPr>
              <a:t>甄别创意</a:t>
            </a:r>
          </a:p>
        </p:txBody>
      </p:sp>
      <p:sp>
        <p:nvSpPr>
          <p:cNvPr id="10247" name="Rectangle 8">
            <a:extLst>
              <a:ext uri="{FF2B5EF4-FFF2-40B4-BE49-F238E27FC236}">
                <a16:creationId xmlns:a16="http://schemas.microsoft.com/office/drawing/2014/main" id="{35EA9786-98C1-46CF-AB1E-D0F5C254FCB3}"/>
              </a:ext>
            </a:extLst>
          </p:cNvPr>
          <p:cNvSpPr>
            <a:spLocks noChangeArrowheads="1"/>
          </p:cNvSpPr>
          <p:nvPr/>
        </p:nvSpPr>
        <p:spPr bwMode="auto">
          <a:xfrm>
            <a:off x="4656139" y="3148013"/>
            <a:ext cx="511175" cy="2106612"/>
          </a:xfrm>
          <a:prstGeom prst="rect">
            <a:avLst/>
          </a:prstGeom>
          <a:gradFill rotWithShape="1">
            <a:gsLst>
              <a:gs pos="0">
                <a:srgbClr val="FFBF00">
                  <a:alpha val="75998"/>
                </a:srgbClr>
              </a:gs>
              <a:gs pos="5001">
                <a:srgbClr val="F27300">
                  <a:alpha val="73298"/>
                </a:srgbClr>
              </a:gs>
              <a:gs pos="12500">
                <a:srgbClr val="8F0040">
                  <a:alpha val="69249"/>
                </a:srgbClr>
              </a:gs>
              <a:gs pos="25000">
                <a:srgbClr val="400040">
                  <a:alpha val="62499"/>
                </a:srgbClr>
              </a:gs>
              <a:gs pos="40000">
                <a:srgbClr val="000040">
                  <a:alpha val="54400"/>
                </a:srgbClr>
              </a:gs>
              <a:gs pos="50000">
                <a:srgbClr val="000000">
                  <a:alpha val="49001"/>
                </a:srgbClr>
              </a:gs>
              <a:gs pos="60000">
                <a:srgbClr val="000040">
                  <a:alpha val="54400"/>
                </a:srgbClr>
              </a:gs>
              <a:gs pos="75000">
                <a:srgbClr val="400040">
                  <a:alpha val="62499"/>
                </a:srgbClr>
              </a:gs>
              <a:gs pos="87500">
                <a:srgbClr val="8F0040">
                  <a:alpha val="69249"/>
                </a:srgbClr>
              </a:gs>
              <a:gs pos="94999">
                <a:srgbClr val="F27300">
                  <a:alpha val="73298"/>
                </a:srgbClr>
              </a:gs>
              <a:gs pos="100000">
                <a:srgbClr val="FFBF00">
                  <a:alpha val="75998"/>
                </a:srgbClr>
              </a:gs>
            </a:gsLst>
            <a:lin ang="0" scaled="1"/>
          </a:gradFill>
          <a:ln w="19050">
            <a:solidFill>
              <a:srgbClr val="000000"/>
            </a:solidFill>
            <a:miter lim="800000"/>
            <a:headEnd/>
            <a:tailEnd/>
          </a:ln>
        </p:spPr>
        <p:txBody>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defRPr/>
            </a:pPr>
            <a:r>
              <a:rPr kumimoji="0" lang="zh-CN" altLang="en-US" sz="1800">
                <a:solidFill>
                  <a:schemeClr val="bg1"/>
                </a:solidFill>
                <a:latin typeface="楷体_GB2312" pitchFamily="49" charset="-122"/>
                <a:ea typeface="楷体_GB2312" pitchFamily="49" charset="-122"/>
              </a:rPr>
              <a:t>形成产品概念</a:t>
            </a:r>
          </a:p>
        </p:txBody>
      </p:sp>
      <p:sp>
        <p:nvSpPr>
          <p:cNvPr id="10248" name="Rectangle 9">
            <a:extLst>
              <a:ext uri="{FF2B5EF4-FFF2-40B4-BE49-F238E27FC236}">
                <a16:creationId xmlns:a16="http://schemas.microsoft.com/office/drawing/2014/main" id="{3BEC641F-4B68-454F-A8B0-F8FFBBB8571B}"/>
              </a:ext>
            </a:extLst>
          </p:cNvPr>
          <p:cNvSpPr>
            <a:spLocks noChangeArrowheads="1"/>
          </p:cNvSpPr>
          <p:nvPr/>
        </p:nvSpPr>
        <p:spPr bwMode="auto">
          <a:xfrm>
            <a:off x="5468939" y="2997201"/>
            <a:ext cx="511175" cy="2257425"/>
          </a:xfrm>
          <a:prstGeom prst="rect">
            <a:avLst/>
          </a:prstGeom>
          <a:gradFill rotWithShape="1">
            <a:gsLst>
              <a:gs pos="0">
                <a:srgbClr val="FFBF00">
                  <a:alpha val="75998"/>
                </a:srgbClr>
              </a:gs>
              <a:gs pos="5001">
                <a:srgbClr val="F27300">
                  <a:alpha val="73298"/>
                </a:srgbClr>
              </a:gs>
              <a:gs pos="12500">
                <a:srgbClr val="8F0040">
                  <a:alpha val="69249"/>
                </a:srgbClr>
              </a:gs>
              <a:gs pos="25000">
                <a:srgbClr val="400040">
                  <a:alpha val="62499"/>
                </a:srgbClr>
              </a:gs>
              <a:gs pos="40000">
                <a:srgbClr val="000040">
                  <a:alpha val="54400"/>
                </a:srgbClr>
              </a:gs>
              <a:gs pos="50000">
                <a:srgbClr val="000000">
                  <a:alpha val="49001"/>
                </a:srgbClr>
              </a:gs>
              <a:gs pos="60000">
                <a:srgbClr val="000040">
                  <a:alpha val="54400"/>
                </a:srgbClr>
              </a:gs>
              <a:gs pos="75000">
                <a:srgbClr val="400040">
                  <a:alpha val="62499"/>
                </a:srgbClr>
              </a:gs>
              <a:gs pos="87500">
                <a:srgbClr val="8F0040">
                  <a:alpha val="69249"/>
                </a:srgbClr>
              </a:gs>
              <a:gs pos="94999">
                <a:srgbClr val="F27300">
                  <a:alpha val="73298"/>
                </a:srgbClr>
              </a:gs>
              <a:gs pos="100000">
                <a:srgbClr val="FFBF00">
                  <a:alpha val="75998"/>
                </a:srgbClr>
              </a:gs>
            </a:gsLst>
            <a:lin ang="0" scaled="1"/>
          </a:gradFill>
          <a:ln w="19050">
            <a:solidFill>
              <a:srgbClr val="000000"/>
            </a:solidFill>
            <a:miter lim="800000"/>
            <a:headEnd/>
            <a:tailEnd/>
          </a:ln>
        </p:spPr>
        <p:txBody>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defRPr/>
            </a:pPr>
            <a:r>
              <a:rPr kumimoji="0" lang="zh-CN" altLang="en-US" sz="1800">
                <a:solidFill>
                  <a:srgbClr val="0033CC"/>
                </a:solidFill>
                <a:latin typeface="楷体_GB2312" pitchFamily="49" charset="-122"/>
                <a:ea typeface="楷体_GB2312" pitchFamily="49" charset="-122"/>
              </a:rPr>
              <a:t>营销战略开发</a:t>
            </a:r>
          </a:p>
        </p:txBody>
      </p:sp>
      <p:sp>
        <p:nvSpPr>
          <p:cNvPr id="10249" name="Rectangle 10">
            <a:extLst>
              <a:ext uri="{FF2B5EF4-FFF2-40B4-BE49-F238E27FC236}">
                <a16:creationId xmlns:a16="http://schemas.microsoft.com/office/drawing/2014/main" id="{A3537F0D-5160-4E0F-B59F-2D7FCBA14F95}"/>
              </a:ext>
            </a:extLst>
          </p:cNvPr>
          <p:cNvSpPr>
            <a:spLocks noChangeArrowheads="1"/>
          </p:cNvSpPr>
          <p:nvPr/>
        </p:nvSpPr>
        <p:spPr bwMode="auto">
          <a:xfrm>
            <a:off x="6283326" y="2846389"/>
            <a:ext cx="511175" cy="2408237"/>
          </a:xfrm>
          <a:prstGeom prst="rect">
            <a:avLst/>
          </a:prstGeom>
          <a:gradFill rotWithShape="1">
            <a:gsLst>
              <a:gs pos="0">
                <a:srgbClr val="FFBF00">
                  <a:alpha val="75998"/>
                </a:srgbClr>
              </a:gs>
              <a:gs pos="5001">
                <a:srgbClr val="F27300">
                  <a:alpha val="73298"/>
                </a:srgbClr>
              </a:gs>
              <a:gs pos="12500">
                <a:srgbClr val="8F0040">
                  <a:alpha val="69249"/>
                </a:srgbClr>
              </a:gs>
              <a:gs pos="25000">
                <a:srgbClr val="400040">
                  <a:alpha val="62499"/>
                </a:srgbClr>
              </a:gs>
              <a:gs pos="40000">
                <a:srgbClr val="000040">
                  <a:alpha val="54400"/>
                </a:srgbClr>
              </a:gs>
              <a:gs pos="50000">
                <a:srgbClr val="000000">
                  <a:alpha val="49001"/>
                </a:srgbClr>
              </a:gs>
              <a:gs pos="60000">
                <a:srgbClr val="000040">
                  <a:alpha val="54400"/>
                </a:srgbClr>
              </a:gs>
              <a:gs pos="75000">
                <a:srgbClr val="400040">
                  <a:alpha val="62499"/>
                </a:srgbClr>
              </a:gs>
              <a:gs pos="87500">
                <a:srgbClr val="8F0040">
                  <a:alpha val="69249"/>
                </a:srgbClr>
              </a:gs>
              <a:gs pos="94999">
                <a:srgbClr val="F27300">
                  <a:alpha val="73298"/>
                </a:srgbClr>
              </a:gs>
              <a:gs pos="100000">
                <a:srgbClr val="FFBF00">
                  <a:alpha val="75998"/>
                </a:srgbClr>
              </a:gs>
            </a:gsLst>
            <a:lin ang="0" scaled="1"/>
          </a:gradFill>
          <a:ln w="19050">
            <a:solidFill>
              <a:srgbClr val="000000"/>
            </a:solidFill>
            <a:miter lim="800000"/>
            <a:headEnd/>
            <a:tailEnd/>
          </a:ln>
        </p:spPr>
        <p:txBody>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spcBef>
                <a:spcPct val="20000"/>
              </a:spcBef>
              <a:buClr>
                <a:schemeClr val="accent2"/>
              </a:buClr>
              <a:buFont typeface="Wingdings" panose="05000000000000000000" pitchFamily="2" charset="2"/>
              <a:buNone/>
              <a:defRPr/>
            </a:pPr>
            <a:r>
              <a:rPr kumimoji="0" lang="zh-CN" altLang="en-US" sz="1800">
                <a:solidFill>
                  <a:srgbClr val="0033CC"/>
                </a:solidFill>
                <a:latin typeface="楷体_GB2312" pitchFamily="49" charset="-122"/>
                <a:ea typeface="楷体_GB2312" pitchFamily="49" charset="-122"/>
              </a:rPr>
              <a:t>商业分析</a:t>
            </a:r>
          </a:p>
        </p:txBody>
      </p:sp>
      <p:sp>
        <p:nvSpPr>
          <p:cNvPr id="10250" name="Rectangle 11">
            <a:extLst>
              <a:ext uri="{FF2B5EF4-FFF2-40B4-BE49-F238E27FC236}">
                <a16:creationId xmlns:a16="http://schemas.microsoft.com/office/drawing/2014/main" id="{1034483B-69A9-40E2-BFD6-74AC28E042FB}"/>
              </a:ext>
            </a:extLst>
          </p:cNvPr>
          <p:cNvSpPr>
            <a:spLocks noChangeArrowheads="1"/>
          </p:cNvSpPr>
          <p:nvPr/>
        </p:nvSpPr>
        <p:spPr bwMode="auto">
          <a:xfrm>
            <a:off x="7096126" y="2697164"/>
            <a:ext cx="511175" cy="2541587"/>
          </a:xfrm>
          <a:prstGeom prst="rect">
            <a:avLst/>
          </a:prstGeom>
          <a:gradFill rotWithShape="1">
            <a:gsLst>
              <a:gs pos="0">
                <a:srgbClr val="FFBF00">
                  <a:alpha val="75998"/>
                </a:srgbClr>
              </a:gs>
              <a:gs pos="5001">
                <a:srgbClr val="F27300">
                  <a:alpha val="73298"/>
                </a:srgbClr>
              </a:gs>
              <a:gs pos="12500">
                <a:srgbClr val="8F0040">
                  <a:alpha val="69249"/>
                </a:srgbClr>
              </a:gs>
              <a:gs pos="25000">
                <a:srgbClr val="400040">
                  <a:alpha val="62499"/>
                </a:srgbClr>
              </a:gs>
              <a:gs pos="40000">
                <a:srgbClr val="000040">
                  <a:alpha val="54400"/>
                </a:srgbClr>
              </a:gs>
              <a:gs pos="50000">
                <a:srgbClr val="000000">
                  <a:alpha val="49001"/>
                </a:srgbClr>
              </a:gs>
              <a:gs pos="60000">
                <a:srgbClr val="000040">
                  <a:alpha val="54400"/>
                </a:srgbClr>
              </a:gs>
              <a:gs pos="75000">
                <a:srgbClr val="400040">
                  <a:alpha val="62499"/>
                </a:srgbClr>
              </a:gs>
              <a:gs pos="87500">
                <a:srgbClr val="8F0040">
                  <a:alpha val="69249"/>
                </a:srgbClr>
              </a:gs>
              <a:gs pos="94999">
                <a:srgbClr val="F27300">
                  <a:alpha val="73298"/>
                </a:srgbClr>
              </a:gs>
              <a:gs pos="100000">
                <a:srgbClr val="FFBF00">
                  <a:alpha val="75998"/>
                </a:srgbClr>
              </a:gs>
            </a:gsLst>
            <a:lin ang="0" scaled="1"/>
          </a:gradFill>
          <a:ln w="19050">
            <a:solidFill>
              <a:srgbClr val="000000"/>
            </a:solidFill>
            <a:miter lim="800000"/>
            <a:headEnd/>
            <a:tailEnd/>
          </a:ln>
        </p:spPr>
        <p:txBody>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lnSpc>
                <a:spcPct val="90000"/>
              </a:lnSpc>
              <a:spcBef>
                <a:spcPct val="20000"/>
              </a:spcBef>
              <a:buClr>
                <a:schemeClr val="accent2"/>
              </a:buClr>
              <a:buFont typeface="Wingdings" panose="05000000000000000000" pitchFamily="2" charset="2"/>
              <a:buNone/>
              <a:defRPr/>
            </a:pPr>
            <a:r>
              <a:rPr kumimoji="0" lang="zh-CN" altLang="en-US" sz="1800">
                <a:solidFill>
                  <a:schemeClr val="bg1"/>
                </a:solidFill>
                <a:latin typeface="楷体_GB2312" pitchFamily="49" charset="-122"/>
                <a:ea typeface="楷体_GB2312" pitchFamily="49" charset="-122"/>
              </a:rPr>
              <a:t>产品开发</a:t>
            </a:r>
          </a:p>
        </p:txBody>
      </p:sp>
      <p:sp>
        <p:nvSpPr>
          <p:cNvPr id="10251" name="Rectangle 12">
            <a:extLst>
              <a:ext uri="{FF2B5EF4-FFF2-40B4-BE49-F238E27FC236}">
                <a16:creationId xmlns:a16="http://schemas.microsoft.com/office/drawing/2014/main" id="{07871FC5-DAD0-4391-92AB-51236DE59864}"/>
              </a:ext>
            </a:extLst>
          </p:cNvPr>
          <p:cNvSpPr>
            <a:spLocks noChangeArrowheads="1"/>
          </p:cNvSpPr>
          <p:nvPr/>
        </p:nvSpPr>
        <p:spPr bwMode="auto">
          <a:xfrm>
            <a:off x="7910514" y="2595564"/>
            <a:ext cx="509587" cy="2649537"/>
          </a:xfrm>
          <a:prstGeom prst="rect">
            <a:avLst/>
          </a:prstGeom>
          <a:gradFill rotWithShape="1">
            <a:gsLst>
              <a:gs pos="0">
                <a:srgbClr val="FFBF00">
                  <a:alpha val="75998"/>
                </a:srgbClr>
              </a:gs>
              <a:gs pos="5001">
                <a:srgbClr val="F27300">
                  <a:alpha val="73298"/>
                </a:srgbClr>
              </a:gs>
              <a:gs pos="12500">
                <a:srgbClr val="8F0040">
                  <a:alpha val="69249"/>
                </a:srgbClr>
              </a:gs>
              <a:gs pos="25000">
                <a:srgbClr val="400040">
                  <a:alpha val="62499"/>
                </a:srgbClr>
              </a:gs>
              <a:gs pos="40000">
                <a:srgbClr val="000040">
                  <a:alpha val="54400"/>
                </a:srgbClr>
              </a:gs>
              <a:gs pos="50000">
                <a:srgbClr val="000000">
                  <a:alpha val="49001"/>
                </a:srgbClr>
              </a:gs>
              <a:gs pos="60000">
                <a:srgbClr val="000040">
                  <a:alpha val="54400"/>
                </a:srgbClr>
              </a:gs>
              <a:gs pos="75000">
                <a:srgbClr val="400040">
                  <a:alpha val="62499"/>
                </a:srgbClr>
              </a:gs>
              <a:gs pos="87500">
                <a:srgbClr val="8F0040">
                  <a:alpha val="69249"/>
                </a:srgbClr>
              </a:gs>
              <a:gs pos="94999">
                <a:srgbClr val="F27300">
                  <a:alpha val="73298"/>
                </a:srgbClr>
              </a:gs>
              <a:gs pos="100000">
                <a:srgbClr val="FFBF00">
                  <a:alpha val="75998"/>
                </a:srgbClr>
              </a:gs>
            </a:gsLst>
            <a:lin ang="0" scaled="1"/>
          </a:gradFill>
          <a:ln w="19050">
            <a:solidFill>
              <a:srgbClr val="000000"/>
            </a:solidFill>
            <a:miter lim="800000"/>
            <a:headEnd/>
            <a:tailEnd/>
          </a:ln>
        </p:spPr>
        <p:txBody>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defRPr/>
            </a:pPr>
            <a:r>
              <a:rPr kumimoji="0" lang="zh-CN" altLang="en-US" sz="1800">
                <a:solidFill>
                  <a:schemeClr val="bg1"/>
                </a:solidFill>
                <a:latin typeface="楷体_GB2312" pitchFamily="49" charset="-122"/>
                <a:ea typeface="楷体_GB2312" pitchFamily="49" charset="-122"/>
              </a:rPr>
              <a:t>市场试销</a:t>
            </a:r>
          </a:p>
        </p:txBody>
      </p:sp>
      <p:sp>
        <p:nvSpPr>
          <p:cNvPr id="10252" name="Rectangle 13">
            <a:extLst>
              <a:ext uri="{FF2B5EF4-FFF2-40B4-BE49-F238E27FC236}">
                <a16:creationId xmlns:a16="http://schemas.microsoft.com/office/drawing/2014/main" id="{F1B23A36-06C1-44AC-8E6B-F776FA245A84}"/>
              </a:ext>
            </a:extLst>
          </p:cNvPr>
          <p:cNvSpPr>
            <a:spLocks noChangeArrowheads="1"/>
          </p:cNvSpPr>
          <p:nvPr/>
        </p:nvSpPr>
        <p:spPr bwMode="auto">
          <a:xfrm>
            <a:off x="8723314" y="2344739"/>
            <a:ext cx="511175" cy="2909887"/>
          </a:xfrm>
          <a:prstGeom prst="rect">
            <a:avLst/>
          </a:prstGeom>
          <a:gradFill rotWithShape="1">
            <a:gsLst>
              <a:gs pos="0">
                <a:srgbClr val="FFBF00">
                  <a:alpha val="75998"/>
                </a:srgbClr>
              </a:gs>
              <a:gs pos="5001">
                <a:srgbClr val="F27300">
                  <a:alpha val="73298"/>
                </a:srgbClr>
              </a:gs>
              <a:gs pos="12500">
                <a:srgbClr val="8F0040">
                  <a:alpha val="69249"/>
                </a:srgbClr>
              </a:gs>
              <a:gs pos="25000">
                <a:srgbClr val="400040">
                  <a:alpha val="62499"/>
                </a:srgbClr>
              </a:gs>
              <a:gs pos="40000">
                <a:srgbClr val="000040">
                  <a:alpha val="54400"/>
                </a:srgbClr>
              </a:gs>
              <a:gs pos="50000">
                <a:srgbClr val="000000">
                  <a:alpha val="49001"/>
                </a:srgbClr>
              </a:gs>
              <a:gs pos="60000">
                <a:srgbClr val="000040">
                  <a:alpha val="54400"/>
                </a:srgbClr>
              </a:gs>
              <a:gs pos="75000">
                <a:srgbClr val="400040">
                  <a:alpha val="62499"/>
                </a:srgbClr>
              </a:gs>
              <a:gs pos="87500">
                <a:srgbClr val="8F0040">
                  <a:alpha val="69249"/>
                </a:srgbClr>
              </a:gs>
              <a:gs pos="94999">
                <a:srgbClr val="F27300">
                  <a:alpha val="73298"/>
                </a:srgbClr>
              </a:gs>
              <a:gs pos="100000">
                <a:srgbClr val="FFBF00">
                  <a:alpha val="75998"/>
                </a:srgbClr>
              </a:gs>
            </a:gsLst>
            <a:lin ang="0" scaled="1"/>
          </a:gradFill>
          <a:ln w="19050">
            <a:solidFill>
              <a:srgbClr val="000000"/>
            </a:solidFill>
            <a:miter lim="800000"/>
            <a:headEnd/>
            <a:tailEnd/>
          </a:ln>
        </p:spPr>
        <p:txBody>
          <a:bodyPr/>
          <a:lstStyle/>
          <a:p>
            <a:pPr eaLnBrk="1" hangingPunct="1">
              <a:spcBef>
                <a:spcPct val="20000"/>
              </a:spcBef>
              <a:buClr>
                <a:schemeClr val="accent2"/>
              </a:buClr>
              <a:buFont typeface="Wingdings" panose="05000000000000000000" pitchFamily="2" charset="2"/>
              <a:buNone/>
              <a:defRPr/>
            </a:pPr>
            <a:r>
              <a:rPr lang="zh-CN" altLang="en-US">
                <a:solidFill>
                  <a:schemeClr val="bg1"/>
                </a:solidFill>
                <a:latin typeface="楷体_GB2312" pitchFamily="49" charset="-122"/>
                <a:ea typeface="楷体_GB2312" pitchFamily="49" charset="-122"/>
              </a:rPr>
              <a:t>批量上市</a:t>
            </a:r>
          </a:p>
        </p:txBody>
      </p:sp>
      <p:sp>
        <p:nvSpPr>
          <p:cNvPr id="26652" name="Line 14">
            <a:extLst>
              <a:ext uri="{FF2B5EF4-FFF2-40B4-BE49-F238E27FC236}">
                <a16:creationId xmlns:a16="http://schemas.microsoft.com/office/drawing/2014/main" id="{A50DBC22-8316-4FC4-A042-F95989158582}"/>
              </a:ext>
            </a:extLst>
          </p:cNvPr>
          <p:cNvSpPr>
            <a:spLocks noChangeShapeType="1"/>
          </p:cNvSpPr>
          <p:nvPr/>
        </p:nvSpPr>
        <p:spPr bwMode="auto">
          <a:xfrm>
            <a:off x="2782888" y="5254625"/>
            <a:ext cx="6507162" cy="1588"/>
          </a:xfrm>
          <a:prstGeom prst="line">
            <a:avLst/>
          </a:prstGeom>
          <a:noFill/>
          <a:ln w="5715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6653" name="Rectangle 15">
            <a:extLst>
              <a:ext uri="{FF2B5EF4-FFF2-40B4-BE49-F238E27FC236}">
                <a16:creationId xmlns:a16="http://schemas.microsoft.com/office/drawing/2014/main" id="{B48DEC67-F796-43CE-AE49-6A3E62A20619}"/>
              </a:ext>
            </a:extLst>
          </p:cNvPr>
          <p:cNvSpPr>
            <a:spLocks noChangeArrowheads="1"/>
          </p:cNvSpPr>
          <p:nvPr/>
        </p:nvSpPr>
        <p:spPr bwMode="auto">
          <a:xfrm>
            <a:off x="3143250" y="5254626"/>
            <a:ext cx="1346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en-US" altLang="zh-CN">
                <a:solidFill>
                  <a:srgbClr val="000000"/>
                </a:solidFill>
                <a:latin typeface="楷体_GB2312" pitchFamily="49" charset="-122"/>
                <a:ea typeface="楷体_GB2312" pitchFamily="49" charset="-122"/>
              </a:rPr>
              <a:t>1</a:t>
            </a:r>
            <a:endParaRPr lang="en-US" altLang="zh-CN">
              <a:latin typeface="楷体_GB2312" pitchFamily="49" charset="-122"/>
              <a:ea typeface="楷体_GB2312" pitchFamily="49" charset="-122"/>
            </a:endParaRPr>
          </a:p>
        </p:txBody>
      </p:sp>
      <p:sp>
        <p:nvSpPr>
          <p:cNvPr id="26654" name="Rectangle 16">
            <a:extLst>
              <a:ext uri="{FF2B5EF4-FFF2-40B4-BE49-F238E27FC236}">
                <a16:creationId xmlns:a16="http://schemas.microsoft.com/office/drawing/2014/main" id="{A86232DF-4558-40FE-BDB2-CE250E831A0E}"/>
              </a:ext>
            </a:extLst>
          </p:cNvPr>
          <p:cNvSpPr>
            <a:spLocks noChangeArrowheads="1"/>
          </p:cNvSpPr>
          <p:nvPr/>
        </p:nvSpPr>
        <p:spPr bwMode="auto">
          <a:xfrm>
            <a:off x="3935413" y="5254626"/>
            <a:ext cx="1346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en-US" altLang="zh-CN">
                <a:solidFill>
                  <a:srgbClr val="000000"/>
                </a:solidFill>
                <a:latin typeface="楷体_GB2312" pitchFamily="49" charset="-122"/>
                <a:ea typeface="楷体_GB2312" pitchFamily="49" charset="-122"/>
              </a:rPr>
              <a:t>2</a:t>
            </a:r>
            <a:endParaRPr lang="en-US" altLang="zh-CN">
              <a:latin typeface="楷体_GB2312" pitchFamily="49" charset="-122"/>
              <a:ea typeface="楷体_GB2312" pitchFamily="49" charset="-122"/>
            </a:endParaRPr>
          </a:p>
        </p:txBody>
      </p:sp>
      <p:sp>
        <p:nvSpPr>
          <p:cNvPr id="26655" name="Rectangle 17">
            <a:extLst>
              <a:ext uri="{FF2B5EF4-FFF2-40B4-BE49-F238E27FC236}">
                <a16:creationId xmlns:a16="http://schemas.microsoft.com/office/drawing/2014/main" id="{CD0AB731-46AE-4FDE-B4C9-D5217BB2396C}"/>
              </a:ext>
            </a:extLst>
          </p:cNvPr>
          <p:cNvSpPr>
            <a:spLocks noChangeArrowheads="1"/>
          </p:cNvSpPr>
          <p:nvPr/>
        </p:nvSpPr>
        <p:spPr bwMode="auto">
          <a:xfrm>
            <a:off x="4727575" y="5254626"/>
            <a:ext cx="1346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en-US" altLang="zh-CN">
                <a:solidFill>
                  <a:srgbClr val="000000"/>
                </a:solidFill>
                <a:latin typeface="楷体_GB2312" pitchFamily="49" charset="-122"/>
                <a:ea typeface="楷体_GB2312" pitchFamily="49" charset="-122"/>
              </a:rPr>
              <a:t>3</a:t>
            </a:r>
            <a:endParaRPr lang="en-US" altLang="zh-CN">
              <a:latin typeface="楷体_GB2312" pitchFamily="49" charset="-122"/>
              <a:ea typeface="楷体_GB2312" pitchFamily="49" charset="-122"/>
            </a:endParaRPr>
          </a:p>
        </p:txBody>
      </p:sp>
      <p:sp>
        <p:nvSpPr>
          <p:cNvPr id="26656" name="Rectangle 18">
            <a:extLst>
              <a:ext uri="{FF2B5EF4-FFF2-40B4-BE49-F238E27FC236}">
                <a16:creationId xmlns:a16="http://schemas.microsoft.com/office/drawing/2014/main" id="{19280FA0-3FE2-448F-93DF-51A9B1C7332E}"/>
              </a:ext>
            </a:extLst>
          </p:cNvPr>
          <p:cNvSpPr>
            <a:spLocks noChangeArrowheads="1"/>
          </p:cNvSpPr>
          <p:nvPr/>
        </p:nvSpPr>
        <p:spPr bwMode="auto">
          <a:xfrm>
            <a:off x="5519738" y="5254626"/>
            <a:ext cx="1346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en-US" altLang="zh-CN">
                <a:solidFill>
                  <a:srgbClr val="000000"/>
                </a:solidFill>
                <a:latin typeface="楷体_GB2312" pitchFamily="49" charset="-122"/>
                <a:ea typeface="楷体_GB2312" pitchFamily="49" charset="-122"/>
              </a:rPr>
              <a:t>4</a:t>
            </a:r>
            <a:endParaRPr lang="en-US" altLang="zh-CN">
              <a:latin typeface="楷体_GB2312" pitchFamily="49" charset="-122"/>
              <a:ea typeface="楷体_GB2312" pitchFamily="49" charset="-122"/>
            </a:endParaRPr>
          </a:p>
        </p:txBody>
      </p:sp>
      <p:sp>
        <p:nvSpPr>
          <p:cNvPr id="26657" name="Rectangle 19">
            <a:extLst>
              <a:ext uri="{FF2B5EF4-FFF2-40B4-BE49-F238E27FC236}">
                <a16:creationId xmlns:a16="http://schemas.microsoft.com/office/drawing/2014/main" id="{FAE9C982-EBDC-48FE-B5DA-99703C7D577F}"/>
              </a:ext>
            </a:extLst>
          </p:cNvPr>
          <p:cNvSpPr>
            <a:spLocks noChangeArrowheads="1"/>
          </p:cNvSpPr>
          <p:nvPr/>
        </p:nvSpPr>
        <p:spPr bwMode="auto">
          <a:xfrm>
            <a:off x="6383338" y="5254626"/>
            <a:ext cx="1346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en-US" altLang="zh-CN">
                <a:solidFill>
                  <a:srgbClr val="000000"/>
                </a:solidFill>
                <a:latin typeface="楷体_GB2312" pitchFamily="49" charset="-122"/>
                <a:ea typeface="楷体_GB2312" pitchFamily="49" charset="-122"/>
              </a:rPr>
              <a:t>5</a:t>
            </a:r>
            <a:endParaRPr lang="en-US" altLang="zh-CN">
              <a:latin typeface="楷体_GB2312" pitchFamily="49" charset="-122"/>
              <a:ea typeface="楷体_GB2312" pitchFamily="49" charset="-122"/>
            </a:endParaRPr>
          </a:p>
        </p:txBody>
      </p:sp>
      <p:sp>
        <p:nvSpPr>
          <p:cNvPr id="26658" name="Rectangle 20">
            <a:extLst>
              <a:ext uri="{FF2B5EF4-FFF2-40B4-BE49-F238E27FC236}">
                <a16:creationId xmlns:a16="http://schemas.microsoft.com/office/drawing/2014/main" id="{98C142C8-BBA7-4664-8AC0-59EF58CDCC54}"/>
              </a:ext>
            </a:extLst>
          </p:cNvPr>
          <p:cNvSpPr>
            <a:spLocks noChangeArrowheads="1"/>
          </p:cNvSpPr>
          <p:nvPr/>
        </p:nvSpPr>
        <p:spPr bwMode="auto">
          <a:xfrm>
            <a:off x="7172325" y="5254626"/>
            <a:ext cx="1346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en-US" altLang="zh-CN">
                <a:solidFill>
                  <a:srgbClr val="000000"/>
                </a:solidFill>
                <a:latin typeface="楷体_GB2312" pitchFamily="49" charset="-122"/>
                <a:ea typeface="楷体_GB2312" pitchFamily="49" charset="-122"/>
              </a:rPr>
              <a:t>6</a:t>
            </a:r>
            <a:endParaRPr lang="en-US" altLang="zh-CN">
              <a:latin typeface="楷体_GB2312" pitchFamily="49" charset="-122"/>
              <a:ea typeface="楷体_GB2312" pitchFamily="49" charset="-122"/>
            </a:endParaRPr>
          </a:p>
        </p:txBody>
      </p:sp>
      <p:sp>
        <p:nvSpPr>
          <p:cNvPr id="26659" name="Rectangle 21">
            <a:extLst>
              <a:ext uri="{FF2B5EF4-FFF2-40B4-BE49-F238E27FC236}">
                <a16:creationId xmlns:a16="http://schemas.microsoft.com/office/drawing/2014/main" id="{4EB95D10-DD05-4F26-88BD-9CB6AEC3ACDA}"/>
              </a:ext>
            </a:extLst>
          </p:cNvPr>
          <p:cNvSpPr>
            <a:spLocks noChangeArrowheads="1"/>
          </p:cNvSpPr>
          <p:nvPr/>
        </p:nvSpPr>
        <p:spPr bwMode="auto">
          <a:xfrm>
            <a:off x="7985125" y="5254626"/>
            <a:ext cx="1346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en-US" altLang="zh-CN">
                <a:solidFill>
                  <a:srgbClr val="000000"/>
                </a:solidFill>
                <a:latin typeface="楷体_GB2312" pitchFamily="49" charset="-122"/>
                <a:ea typeface="楷体_GB2312" pitchFamily="49" charset="-122"/>
              </a:rPr>
              <a:t>7</a:t>
            </a:r>
            <a:endParaRPr lang="en-US" altLang="zh-CN">
              <a:latin typeface="楷体_GB2312" pitchFamily="49" charset="-122"/>
              <a:ea typeface="楷体_GB2312" pitchFamily="49" charset="-122"/>
            </a:endParaRPr>
          </a:p>
        </p:txBody>
      </p:sp>
      <p:sp>
        <p:nvSpPr>
          <p:cNvPr id="26660" name="Rectangle 22">
            <a:extLst>
              <a:ext uri="{FF2B5EF4-FFF2-40B4-BE49-F238E27FC236}">
                <a16:creationId xmlns:a16="http://schemas.microsoft.com/office/drawing/2014/main" id="{B96F5A13-7618-472F-AEB7-D67B565684B7}"/>
              </a:ext>
            </a:extLst>
          </p:cNvPr>
          <p:cNvSpPr>
            <a:spLocks noChangeArrowheads="1"/>
          </p:cNvSpPr>
          <p:nvPr/>
        </p:nvSpPr>
        <p:spPr bwMode="auto">
          <a:xfrm>
            <a:off x="8799513" y="5254626"/>
            <a:ext cx="13465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en-US" altLang="zh-CN">
                <a:solidFill>
                  <a:srgbClr val="000000"/>
                </a:solidFill>
                <a:latin typeface="楷体_GB2312" pitchFamily="49" charset="-122"/>
                <a:ea typeface="楷体_GB2312" pitchFamily="49" charset="-122"/>
              </a:rPr>
              <a:t>8</a:t>
            </a:r>
            <a:endParaRPr lang="en-US" altLang="zh-CN">
              <a:latin typeface="楷体_GB2312" pitchFamily="49" charset="-122"/>
              <a:ea typeface="楷体_GB2312" pitchFamily="49" charset="-122"/>
            </a:endParaRPr>
          </a:p>
        </p:txBody>
      </p:sp>
      <p:pic>
        <p:nvPicPr>
          <p:cNvPr id="22" name="图片 21">
            <a:extLst>
              <a:ext uri="{FF2B5EF4-FFF2-40B4-BE49-F238E27FC236}">
                <a16:creationId xmlns:a16="http://schemas.microsoft.com/office/drawing/2014/main" id="{2AB1284C-5045-426A-B6F3-84AF6DBBBC5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FB25DB91-C110-450B-B163-B43452DBD04C}"/>
              </a:ext>
            </a:extLst>
          </p:cNvPr>
          <p:cNvSpPr>
            <a:spLocks noGrp="1"/>
          </p:cNvSpPr>
          <p:nvPr>
            <p:ph type="title"/>
          </p:nvPr>
        </p:nvSpPr>
        <p:spPr>
          <a:xfrm>
            <a:off x="1931436" y="395935"/>
            <a:ext cx="9650963" cy="865187"/>
          </a:xfrm>
        </p:spPr>
        <p:txBody>
          <a:bodyPr/>
          <a:lstStyle/>
          <a:p>
            <a:pPr algn="l"/>
            <a:r>
              <a:rPr lang="zh-CN" altLang="en-US" dirty="0"/>
              <a:t>学习重点</a:t>
            </a:r>
          </a:p>
        </p:txBody>
      </p:sp>
      <p:sp>
        <p:nvSpPr>
          <p:cNvPr id="5" name="Rectangle 4">
            <a:extLst>
              <a:ext uri="{FF2B5EF4-FFF2-40B4-BE49-F238E27FC236}">
                <a16:creationId xmlns:a16="http://schemas.microsoft.com/office/drawing/2014/main" id="{584FF0ED-AED3-4948-B5F5-FB33EBE56A14}"/>
              </a:ext>
            </a:extLst>
          </p:cNvPr>
          <p:cNvSpPr>
            <a:spLocks noGrp="1" noChangeArrowheads="1"/>
          </p:cNvSpPr>
          <p:nvPr>
            <p:ph idx="1"/>
          </p:nvPr>
        </p:nvSpPr>
        <p:spPr bwMode="auto">
          <a:xfrm>
            <a:off x="1931436" y="1784803"/>
            <a:ext cx="10972800" cy="4929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20000"/>
              </a:spcBef>
              <a:buClr>
                <a:schemeClr val="accent2"/>
              </a:buClr>
              <a:buFont typeface="Wingdings" panose="05000000000000000000" pitchFamily="2" charset="2"/>
              <a:buChar char="Ø"/>
            </a:pPr>
            <a:r>
              <a:rPr lang="zh-CN" altLang="en-US" sz="2800" dirty="0">
                <a:latin typeface="微软雅黑" panose="020B0503020204020204" pitchFamily="34" charset="-122"/>
                <a:ea typeface="微软雅黑" panose="020B0503020204020204" pitchFamily="34" charset="-122"/>
              </a:rPr>
              <a:t>产品整体概念的主要层次</a:t>
            </a:r>
          </a:p>
          <a:p>
            <a:pPr eaLnBrk="1" hangingPunct="1">
              <a:spcBef>
                <a:spcPct val="20000"/>
              </a:spcBef>
              <a:buClr>
                <a:schemeClr val="accent2"/>
              </a:buClr>
              <a:buFont typeface="Wingdings" panose="05000000000000000000" pitchFamily="2" charset="2"/>
              <a:buChar char="Ø"/>
            </a:pPr>
            <a:r>
              <a:rPr lang="zh-CN" altLang="en-US" sz="2800" dirty="0">
                <a:latin typeface="微软雅黑" panose="020B0503020204020204" pitchFamily="34" charset="-122"/>
                <a:ea typeface="微软雅黑" panose="020B0503020204020204" pitchFamily="34" charset="-122"/>
              </a:rPr>
              <a:t>产品组合的主要策略</a:t>
            </a:r>
          </a:p>
          <a:p>
            <a:pPr eaLnBrk="1" hangingPunct="1">
              <a:spcBef>
                <a:spcPct val="20000"/>
              </a:spcBef>
              <a:buClr>
                <a:schemeClr val="accent2"/>
              </a:buClr>
              <a:buFont typeface="Wingdings" panose="05000000000000000000" pitchFamily="2" charset="2"/>
              <a:buChar char="Ø"/>
            </a:pPr>
            <a:r>
              <a:rPr lang="zh-CN" altLang="en-US" sz="2800" dirty="0">
                <a:latin typeface="微软雅黑" panose="020B0503020204020204" pitchFamily="34" charset="-122"/>
                <a:ea typeface="微软雅黑" panose="020B0503020204020204" pitchFamily="34" charset="-122"/>
              </a:rPr>
              <a:t>产品生命周期各阶段的营销策略</a:t>
            </a:r>
          </a:p>
          <a:p>
            <a:pPr eaLnBrk="1" hangingPunct="1">
              <a:spcBef>
                <a:spcPct val="20000"/>
              </a:spcBef>
              <a:buClr>
                <a:schemeClr val="accent2"/>
              </a:buClr>
              <a:buFont typeface="Wingdings" panose="05000000000000000000" pitchFamily="2" charset="2"/>
              <a:buChar char="Ø"/>
            </a:pPr>
            <a:r>
              <a:rPr lang="zh-CN" altLang="en-US" sz="2800" dirty="0">
                <a:latin typeface="微软雅黑" panose="020B0503020204020204" pitchFamily="34" charset="-122"/>
                <a:ea typeface="微软雅黑" panose="020B0503020204020204" pitchFamily="34" charset="-122"/>
              </a:rPr>
              <a:t>新产品开发策略选择</a:t>
            </a:r>
          </a:p>
          <a:p>
            <a:pPr eaLnBrk="1" hangingPunct="1">
              <a:spcBef>
                <a:spcPct val="20000"/>
              </a:spcBef>
              <a:buClr>
                <a:schemeClr val="accent2"/>
              </a:buClr>
              <a:buFont typeface="Wingdings" panose="05000000000000000000" pitchFamily="2" charset="2"/>
              <a:buChar char="Ø"/>
            </a:pPr>
            <a:r>
              <a:rPr lang="zh-CN" altLang="en-US" sz="2800" dirty="0">
                <a:latin typeface="微软雅黑" panose="020B0503020204020204" pitchFamily="34" charset="-122"/>
                <a:ea typeface="微软雅黑" panose="020B0503020204020204" pitchFamily="34" charset="-122"/>
              </a:rPr>
              <a:t>服务营销与产品营销的差异</a:t>
            </a:r>
            <a:endParaRPr lang="en-US" altLang="zh-CN" sz="2800" dirty="0">
              <a:latin typeface="微软雅黑" panose="020B0503020204020204" pitchFamily="34" charset="-122"/>
              <a:ea typeface="微软雅黑" panose="020B0503020204020204" pitchFamily="34" charset="-122"/>
            </a:endParaRPr>
          </a:p>
          <a:p>
            <a:pPr eaLnBrk="1" hangingPunct="1">
              <a:spcBef>
                <a:spcPct val="20000"/>
              </a:spcBef>
              <a:buClr>
                <a:schemeClr val="accent2"/>
              </a:buClr>
              <a:buFont typeface="Wingdings" panose="05000000000000000000" pitchFamily="2" charset="2"/>
              <a:buChar char="Ø"/>
            </a:pPr>
            <a:r>
              <a:rPr lang="zh-CN" altLang="en-US" sz="2800" dirty="0">
                <a:latin typeface="微软雅黑" panose="020B0503020204020204" pitchFamily="34" charset="-122"/>
                <a:ea typeface="微软雅黑" panose="020B0503020204020204" pitchFamily="34" charset="-122"/>
              </a:rPr>
              <a:t>品牌资产的含义及构成</a:t>
            </a:r>
          </a:p>
          <a:p>
            <a:pPr eaLnBrk="1" hangingPunct="1">
              <a:spcBef>
                <a:spcPct val="20000"/>
              </a:spcBef>
              <a:buClr>
                <a:schemeClr val="accent2"/>
              </a:buClr>
              <a:buFont typeface="Wingdings" panose="05000000000000000000" pitchFamily="2" charset="2"/>
              <a:buChar char="Ø"/>
            </a:pPr>
            <a:r>
              <a:rPr lang="zh-CN" altLang="en-US" sz="2800" dirty="0">
                <a:latin typeface="微软雅黑" panose="020B0503020204020204" pitchFamily="34" charset="-122"/>
                <a:ea typeface="微软雅黑" panose="020B0503020204020204" pitchFamily="34" charset="-122"/>
              </a:rPr>
              <a:t>品牌策略的主要类型</a:t>
            </a:r>
          </a:p>
          <a:p>
            <a:pPr eaLnBrk="1" hangingPunct="1">
              <a:spcBef>
                <a:spcPct val="20000"/>
              </a:spcBef>
              <a:buClr>
                <a:schemeClr val="accent2"/>
              </a:buClr>
            </a:pPr>
            <a:endParaRPr lang="zh-CN" altLang="en-US" sz="2800"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1B96628E-4F4B-4457-A144-DB85323DE7D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extLst>
      <p:ext uri="{BB962C8B-B14F-4D97-AF65-F5344CB8AC3E}">
        <p14:creationId xmlns:p14="http://schemas.microsoft.com/office/powerpoint/2010/main" val="688625456"/>
      </p:ext>
    </p:extLst>
  </p:cSld>
  <p:clrMapOvr>
    <a:masterClrMapping/>
  </p:clrMapOvr>
  <p:transition>
    <p:strips dir="ru"/>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8FC31E67-9498-4A63-AD6B-6B28FA222508}"/>
              </a:ext>
            </a:extLst>
          </p:cNvPr>
          <p:cNvSpPr>
            <a:spLocks noGrp="1"/>
          </p:cNvSpPr>
          <p:nvPr>
            <p:ph type="title"/>
          </p:nvPr>
        </p:nvSpPr>
        <p:spPr/>
        <p:txBody>
          <a:bodyPr/>
          <a:lstStyle/>
          <a:p>
            <a:r>
              <a:rPr lang="en-US" altLang="zh-CN" dirty="0"/>
              <a:t>    10.3 </a:t>
            </a:r>
            <a:r>
              <a:rPr lang="zh-CN" altLang="en-US" dirty="0"/>
              <a:t>新产品开发</a:t>
            </a:r>
          </a:p>
        </p:txBody>
      </p:sp>
      <p:sp>
        <p:nvSpPr>
          <p:cNvPr id="4" name="内容占位符 3">
            <a:extLst>
              <a:ext uri="{FF2B5EF4-FFF2-40B4-BE49-F238E27FC236}">
                <a16:creationId xmlns:a16="http://schemas.microsoft.com/office/drawing/2014/main" id="{B14722BE-630C-40EE-B7F4-C58535FF21E6}"/>
              </a:ext>
            </a:extLst>
          </p:cNvPr>
          <p:cNvSpPr>
            <a:spLocks noGrp="1"/>
          </p:cNvSpPr>
          <p:nvPr>
            <p:ph idx="1"/>
          </p:nvPr>
        </p:nvSpPr>
        <p:spPr>
          <a:xfrm>
            <a:off x="1505339" y="1096967"/>
            <a:ext cx="9635412" cy="4929188"/>
          </a:xfrm>
        </p:spPr>
        <p:txBody>
          <a:bodyPr/>
          <a:lstStyle/>
          <a:p>
            <a:pPr marL="0" indent="0">
              <a:buNone/>
            </a:pPr>
            <a:r>
              <a:rPr lang="zh-CN" altLang="en-US" b="1" dirty="0"/>
              <a:t>新产品开发成功的条件</a:t>
            </a:r>
            <a:endParaRPr lang="en-US" altLang="zh-CN" b="1" dirty="0"/>
          </a:p>
          <a:p>
            <a:endParaRPr lang="en-US" altLang="zh-CN" dirty="0"/>
          </a:p>
          <a:p>
            <a:r>
              <a:rPr lang="en-US" altLang="zh-CN" dirty="0"/>
              <a:t>1.</a:t>
            </a:r>
            <a:r>
              <a:rPr lang="zh-CN" altLang="en-US" dirty="0"/>
              <a:t>与客户保持密切联系。营销者必须了解客户</a:t>
            </a:r>
            <a:r>
              <a:rPr lang="en-US" altLang="zh-CN" dirty="0"/>
              <a:t>,</a:t>
            </a:r>
            <a:r>
              <a:rPr lang="zh-CN" altLang="en-US" dirty="0"/>
              <a:t>把握其真正的需求。</a:t>
            </a:r>
          </a:p>
          <a:p>
            <a:pPr marL="0" indent="0">
              <a:buNone/>
            </a:pPr>
            <a:endParaRPr lang="zh-CN" altLang="en-US" dirty="0"/>
          </a:p>
          <a:p>
            <a:r>
              <a:rPr lang="en-US" altLang="zh-CN" dirty="0"/>
              <a:t>2.</a:t>
            </a:r>
            <a:r>
              <a:rPr lang="zh-CN" altLang="en-US" dirty="0"/>
              <a:t>跨部门沟通交流。无数成功案例表明</a:t>
            </a:r>
            <a:r>
              <a:rPr lang="en-US" altLang="zh-CN" dirty="0"/>
              <a:t>,</a:t>
            </a:r>
            <a:r>
              <a:rPr lang="zh-CN" altLang="en-US" dirty="0"/>
              <a:t>创新是企业各大主要部门之间信息高效沟通的结果。</a:t>
            </a:r>
          </a:p>
          <a:p>
            <a:pPr marL="0" indent="0">
              <a:buNone/>
            </a:pPr>
            <a:r>
              <a:rPr lang="zh-CN" altLang="en-US" dirty="0"/>
              <a:t> </a:t>
            </a:r>
          </a:p>
          <a:p>
            <a:r>
              <a:rPr lang="en-US" altLang="zh-CN" dirty="0"/>
              <a:t>3.</a:t>
            </a:r>
            <a:r>
              <a:rPr lang="zh-CN" altLang="en-US" dirty="0"/>
              <a:t>跨部门的合作团队。企业内团队成员共同努力工作的结果</a:t>
            </a:r>
            <a:r>
              <a:rPr lang="en-US" altLang="zh-CN" dirty="0"/>
              <a:t>,</a:t>
            </a:r>
            <a:r>
              <a:rPr lang="zh-CN" altLang="en-US" dirty="0"/>
              <a:t>而不是依靠某个人的力量。 </a:t>
            </a:r>
          </a:p>
        </p:txBody>
      </p:sp>
      <p:pic>
        <p:nvPicPr>
          <p:cNvPr id="6" name="图片 5">
            <a:extLst>
              <a:ext uri="{FF2B5EF4-FFF2-40B4-BE49-F238E27FC236}">
                <a16:creationId xmlns:a16="http://schemas.microsoft.com/office/drawing/2014/main" id="{B9DD7973-8F0C-4A00-975E-FE1FB78B73B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extLst>
      <p:ext uri="{BB962C8B-B14F-4D97-AF65-F5344CB8AC3E}">
        <p14:creationId xmlns:p14="http://schemas.microsoft.com/office/powerpoint/2010/main" val="784620984"/>
      </p:ext>
    </p:extLst>
  </p:cSld>
  <p:clrMapOvr>
    <a:masterClrMapping/>
  </p:clrMapOvr>
  <p:transition>
    <p:strips dir="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7AA0D7A8-F538-4878-A185-10318DA6BE6F}"/>
              </a:ext>
            </a:extLst>
          </p:cNvPr>
          <p:cNvSpPr>
            <a:spLocks noGrp="1"/>
          </p:cNvSpPr>
          <p:nvPr>
            <p:ph type="title"/>
          </p:nvPr>
        </p:nvSpPr>
        <p:spPr/>
        <p:txBody>
          <a:bodyPr/>
          <a:lstStyle/>
          <a:p>
            <a:r>
              <a:rPr lang="en-US" altLang="zh-CN" dirty="0"/>
              <a:t>10.3</a:t>
            </a:r>
            <a:r>
              <a:rPr lang="zh-CN" altLang="en-US" dirty="0"/>
              <a:t>新产品开发</a:t>
            </a:r>
          </a:p>
        </p:txBody>
      </p:sp>
      <p:sp>
        <p:nvSpPr>
          <p:cNvPr id="4" name="内容占位符 3">
            <a:extLst>
              <a:ext uri="{FF2B5EF4-FFF2-40B4-BE49-F238E27FC236}">
                <a16:creationId xmlns:a16="http://schemas.microsoft.com/office/drawing/2014/main" id="{9B59F43D-068C-405C-9EDC-AD4F003D3FA6}"/>
              </a:ext>
            </a:extLst>
          </p:cNvPr>
          <p:cNvSpPr>
            <a:spLocks noGrp="1"/>
          </p:cNvSpPr>
          <p:nvPr>
            <p:ph idx="1"/>
          </p:nvPr>
        </p:nvSpPr>
        <p:spPr>
          <a:xfrm>
            <a:off x="1691951" y="1224966"/>
            <a:ext cx="9504784" cy="4929188"/>
          </a:xfrm>
        </p:spPr>
        <p:txBody>
          <a:bodyPr/>
          <a:lstStyle/>
          <a:p>
            <a:pPr marL="0" indent="0">
              <a:buNone/>
            </a:pPr>
            <a:r>
              <a:rPr lang="zh-CN" altLang="en-US" dirty="0"/>
              <a:t>导致新产品开发失败的营销因素</a:t>
            </a:r>
            <a:endParaRPr lang="en-US" altLang="zh-CN" dirty="0"/>
          </a:p>
          <a:p>
            <a:pPr marL="0" indent="0">
              <a:buNone/>
            </a:pPr>
            <a:endParaRPr lang="en-US" altLang="zh-CN" dirty="0"/>
          </a:p>
          <a:p>
            <a:pPr marL="0" indent="0">
              <a:buNone/>
            </a:pPr>
            <a:r>
              <a:rPr lang="en-US" altLang="zh-CN" dirty="0"/>
              <a:t>1.</a:t>
            </a:r>
            <a:r>
              <a:rPr lang="zh-CN" altLang="en-US" dirty="0"/>
              <a:t>差异点传递不明晰。</a:t>
            </a:r>
          </a:p>
          <a:p>
            <a:pPr marL="0" indent="0">
              <a:buNone/>
            </a:pPr>
            <a:r>
              <a:rPr lang="en-US" altLang="zh-CN" dirty="0"/>
              <a:t>2.</a:t>
            </a:r>
            <a:r>
              <a:rPr lang="zh-CN" altLang="en-US" dirty="0"/>
              <a:t>市场与产品的界定不精准。 </a:t>
            </a:r>
          </a:p>
          <a:p>
            <a:pPr marL="0" indent="0">
              <a:buNone/>
            </a:pPr>
            <a:r>
              <a:rPr lang="en-US" altLang="zh-CN" dirty="0"/>
              <a:t>3.</a:t>
            </a:r>
            <a:r>
              <a:rPr lang="zh-CN" altLang="en-US" dirty="0"/>
              <a:t>市场吸引力太小。 </a:t>
            </a:r>
          </a:p>
          <a:p>
            <a:pPr marL="0" indent="0">
              <a:buNone/>
            </a:pPr>
            <a:r>
              <a:rPr lang="en-US" altLang="zh-CN" dirty="0"/>
              <a:t>4.</a:t>
            </a:r>
            <a:r>
              <a:rPr lang="zh-CN" altLang="en-US" dirty="0"/>
              <a:t>营销组合的执行不力。</a:t>
            </a:r>
          </a:p>
          <a:p>
            <a:pPr marL="0" indent="0">
              <a:buNone/>
            </a:pPr>
            <a:r>
              <a:rPr lang="en-US" altLang="zh-CN" dirty="0"/>
              <a:t>5.</a:t>
            </a:r>
            <a:r>
              <a:rPr lang="zh-CN" altLang="en-US" dirty="0"/>
              <a:t>时间安排不合理。</a:t>
            </a:r>
            <a:endParaRPr lang="en-US" altLang="zh-CN" dirty="0"/>
          </a:p>
          <a:p>
            <a:pPr marL="0" indent="0">
              <a:buNone/>
            </a:pPr>
            <a:r>
              <a:rPr lang="en-US" altLang="zh-CN" dirty="0"/>
              <a:t>6.</a:t>
            </a:r>
            <a:r>
              <a:rPr lang="zh-CN" altLang="en-US" dirty="0"/>
              <a:t>渠道成本过高。</a:t>
            </a:r>
          </a:p>
        </p:txBody>
      </p:sp>
      <p:pic>
        <p:nvPicPr>
          <p:cNvPr id="5" name="图片 4">
            <a:extLst>
              <a:ext uri="{FF2B5EF4-FFF2-40B4-BE49-F238E27FC236}">
                <a16:creationId xmlns:a16="http://schemas.microsoft.com/office/drawing/2014/main" id="{09201ED0-BAB6-468D-BD9B-9EAF4AFC897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extLst>
      <p:ext uri="{BB962C8B-B14F-4D97-AF65-F5344CB8AC3E}">
        <p14:creationId xmlns:p14="http://schemas.microsoft.com/office/powerpoint/2010/main" val="2245885210"/>
      </p:ext>
    </p:extLst>
  </p:cSld>
  <p:clrMapOvr>
    <a:masterClrMapping/>
  </p:clrMapOvr>
  <p:transition>
    <p:strips dir="ru"/>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6317750E-2F5C-4C77-8F9E-CC6753FC9362}"/>
              </a:ext>
            </a:extLst>
          </p:cNvPr>
          <p:cNvSpPr>
            <a:spLocks noGrp="1"/>
          </p:cNvSpPr>
          <p:nvPr>
            <p:ph type="title"/>
          </p:nvPr>
        </p:nvSpPr>
        <p:spPr/>
        <p:txBody>
          <a:bodyPr/>
          <a:lstStyle/>
          <a:p>
            <a:r>
              <a:rPr lang="en-US" altLang="zh-CN" dirty="0"/>
              <a:t>10.3 </a:t>
            </a:r>
            <a:r>
              <a:rPr lang="zh-CN" altLang="en-US" dirty="0"/>
              <a:t>新产品开发</a:t>
            </a:r>
          </a:p>
        </p:txBody>
      </p:sp>
      <p:sp>
        <p:nvSpPr>
          <p:cNvPr id="4" name="内容占位符 3">
            <a:extLst>
              <a:ext uri="{FF2B5EF4-FFF2-40B4-BE49-F238E27FC236}">
                <a16:creationId xmlns:a16="http://schemas.microsoft.com/office/drawing/2014/main" id="{B900B52B-5860-4156-A1D8-35DA1111543F}"/>
              </a:ext>
            </a:extLst>
          </p:cNvPr>
          <p:cNvSpPr>
            <a:spLocks noGrp="1"/>
          </p:cNvSpPr>
          <p:nvPr>
            <p:ph idx="1"/>
          </p:nvPr>
        </p:nvSpPr>
        <p:spPr>
          <a:xfrm>
            <a:off x="1321705" y="1156496"/>
            <a:ext cx="9744401" cy="4929188"/>
          </a:xfrm>
        </p:spPr>
        <p:txBody>
          <a:bodyPr/>
          <a:lstStyle/>
          <a:p>
            <a:r>
              <a:rPr lang="zh-CN" altLang="en-US" dirty="0"/>
              <a:t>新产品采用过程</a:t>
            </a:r>
            <a:endParaRPr lang="en-US" altLang="zh-CN" dirty="0"/>
          </a:p>
          <a:p>
            <a:endParaRPr lang="zh-CN" altLang="en-US" dirty="0"/>
          </a:p>
        </p:txBody>
      </p:sp>
      <p:sp>
        <p:nvSpPr>
          <p:cNvPr id="5" name="内容占位符 2">
            <a:extLst>
              <a:ext uri="{FF2B5EF4-FFF2-40B4-BE49-F238E27FC236}">
                <a16:creationId xmlns:a16="http://schemas.microsoft.com/office/drawing/2014/main" id="{74F65F67-25BE-493A-A263-165CC08D93A4}"/>
              </a:ext>
            </a:extLst>
          </p:cNvPr>
          <p:cNvSpPr txBox="1">
            <a:spLocks noChangeArrowheads="1"/>
          </p:cNvSpPr>
          <p:nvPr/>
        </p:nvSpPr>
        <p:spPr bwMode="auto">
          <a:xfrm>
            <a:off x="1220885" y="2474911"/>
            <a:ext cx="8790862"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kumimoji="1" sz="3000">
                <a:solidFill>
                  <a:schemeClr val="tx1"/>
                </a:solidFill>
                <a:latin typeface="+mn-lt"/>
                <a:ea typeface="+mn-ea"/>
                <a:cs typeface="宋体" charset="0"/>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kumimoji="1" sz="2600">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kumimoji="1" sz="2300">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kumimoji="1" sz="2000">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kumimoji="1" sz="2000">
                <a:solidFill>
                  <a:schemeClr val="tx1"/>
                </a:solidFill>
                <a:latin typeface="+mn-lt"/>
                <a:ea typeface="+mn-ea"/>
              </a:defRPr>
            </a:lvl5pPr>
            <a:lvl6pPr marL="25514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6pPr>
            <a:lvl7pPr marL="30086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7pPr>
            <a:lvl8pPr marL="34658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8pPr>
            <a:lvl9pPr marL="39230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9pPr>
          </a:lstStyle>
          <a:p>
            <a:r>
              <a:rPr lang="zh-CN" altLang="en-US" kern="0" dirty="0">
                <a:latin typeface="微软雅黑" panose="020B0503020204020204" pitchFamily="34" charset="-122"/>
                <a:ea typeface="微软雅黑" panose="020B0503020204020204" pitchFamily="34" charset="-122"/>
              </a:rPr>
              <a:t>新产品采用过程是指消费者个人由接受创新产品到成为重复购买者的各个心理阶段。包括：认识阶段、说服阶段、决策阶段、实施阶段、证实阶段。</a:t>
            </a:r>
            <a:endParaRPr lang="en-US" altLang="zh-CN" kern="0" dirty="0">
              <a:latin typeface="微软雅黑" panose="020B0503020204020204" pitchFamily="34" charset="-122"/>
              <a:ea typeface="微软雅黑" panose="020B0503020204020204" pitchFamily="34" charset="-122"/>
            </a:endParaRPr>
          </a:p>
          <a:p>
            <a:r>
              <a:rPr lang="zh-CN" altLang="en-US" kern="0" dirty="0">
                <a:latin typeface="微软雅黑" panose="020B0503020204020204" pitchFamily="34" charset="-122"/>
                <a:ea typeface="微软雅黑" panose="020B0503020204020204" pitchFamily="34" charset="-122"/>
              </a:rPr>
              <a:t>促使消费者立即购买的新产品特性：相对优势、适用性、复杂性、可试性、明确性。</a:t>
            </a:r>
          </a:p>
        </p:txBody>
      </p:sp>
      <p:pic>
        <p:nvPicPr>
          <p:cNvPr id="6" name="图片 5">
            <a:extLst>
              <a:ext uri="{FF2B5EF4-FFF2-40B4-BE49-F238E27FC236}">
                <a16:creationId xmlns:a16="http://schemas.microsoft.com/office/drawing/2014/main" id="{FDC68028-FB70-40F1-AEE7-847D910EB81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extLst>
      <p:ext uri="{BB962C8B-B14F-4D97-AF65-F5344CB8AC3E}">
        <p14:creationId xmlns:p14="http://schemas.microsoft.com/office/powerpoint/2010/main" val="2150707974"/>
      </p:ext>
    </p:extLst>
  </p:cSld>
  <p:clrMapOvr>
    <a:masterClrMapping/>
  </p:clrMapOvr>
  <p:transition>
    <p:strips dir="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60BC4B55-1C50-48AA-92CB-AA34B64AA15E}"/>
              </a:ext>
            </a:extLst>
          </p:cNvPr>
          <p:cNvSpPr>
            <a:spLocks noGrp="1"/>
          </p:cNvSpPr>
          <p:nvPr>
            <p:ph type="title"/>
          </p:nvPr>
        </p:nvSpPr>
        <p:spPr/>
        <p:txBody>
          <a:bodyPr/>
          <a:lstStyle/>
          <a:p>
            <a:r>
              <a:rPr lang="en-US" altLang="zh-CN" dirty="0"/>
              <a:t>10.3</a:t>
            </a:r>
            <a:r>
              <a:rPr lang="zh-CN" altLang="en-US" dirty="0"/>
              <a:t>新产品开发</a:t>
            </a:r>
          </a:p>
        </p:txBody>
      </p:sp>
      <p:sp>
        <p:nvSpPr>
          <p:cNvPr id="4" name="内容占位符 3">
            <a:extLst>
              <a:ext uri="{FF2B5EF4-FFF2-40B4-BE49-F238E27FC236}">
                <a16:creationId xmlns:a16="http://schemas.microsoft.com/office/drawing/2014/main" id="{D634F837-DEC6-48BB-80FB-3E153739AA4D}"/>
              </a:ext>
            </a:extLst>
          </p:cNvPr>
          <p:cNvSpPr>
            <a:spLocks noGrp="1"/>
          </p:cNvSpPr>
          <p:nvPr>
            <p:ph idx="1"/>
          </p:nvPr>
        </p:nvSpPr>
        <p:spPr>
          <a:xfrm>
            <a:off x="1094792" y="1096967"/>
            <a:ext cx="10487608" cy="4929188"/>
          </a:xfrm>
        </p:spPr>
        <p:txBody>
          <a:bodyPr/>
          <a:lstStyle/>
          <a:p>
            <a:r>
              <a:rPr lang="zh-CN" altLang="en-US" dirty="0"/>
              <a:t>新产品扩散过程</a:t>
            </a:r>
            <a:endParaRPr lang="en-US" altLang="zh-CN" dirty="0"/>
          </a:p>
          <a:p>
            <a:endParaRPr lang="zh-CN" altLang="en-US" dirty="0"/>
          </a:p>
        </p:txBody>
      </p:sp>
      <p:sp>
        <p:nvSpPr>
          <p:cNvPr id="5" name="内容占位符 2">
            <a:extLst>
              <a:ext uri="{FF2B5EF4-FFF2-40B4-BE49-F238E27FC236}">
                <a16:creationId xmlns:a16="http://schemas.microsoft.com/office/drawing/2014/main" id="{2E2E0544-F250-4213-A119-A2D9EBF4CFD9}"/>
              </a:ext>
            </a:extLst>
          </p:cNvPr>
          <p:cNvSpPr txBox="1">
            <a:spLocks noChangeArrowheads="1"/>
          </p:cNvSpPr>
          <p:nvPr/>
        </p:nvSpPr>
        <p:spPr bwMode="auto">
          <a:xfrm>
            <a:off x="1371600" y="1955963"/>
            <a:ext cx="102108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kumimoji="1" sz="3000">
                <a:solidFill>
                  <a:schemeClr val="tx1"/>
                </a:solidFill>
                <a:latin typeface="+mn-lt"/>
                <a:ea typeface="+mn-ea"/>
                <a:cs typeface="宋体" charset="0"/>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kumimoji="1" sz="2600">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kumimoji="1" sz="2300">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kumimoji="1" sz="2000">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kumimoji="1" sz="2000">
                <a:solidFill>
                  <a:schemeClr val="tx1"/>
                </a:solidFill>
                <a:latin typeface="+mn-lt"/>
                <a:ea typeface="+mn-ea"/>
              </a:defRPr>
            </a:lvl5pPr>
            <a:lvl6pPr marL="25514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6pPr>
            <a:lvl7pPr marL="30086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7pPr>
            <a:lvl8pPr marL="34658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8pPr>
            <a:lvl9pPr marL="39230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9pPr>
          </a:lstStyle>
          <a:p>
            <a:r>
              <a:rPr lang="zh-CN" altLang="en-US" sz="2800" kern="0" dirty="0">
                <a:latin typeface="微软雅黑" panose="020B0503020204020204" pitchFamily="34" charset="-122"/>
                <a:ea typeface="微软雅黑" panose="020B0503020204020204" pitchFamily="34" charset="-122"/>
              </a:rPr>
              <a:t>新产品扩散是指新产品上市后随着时间的推移被越来越多的消费者采用的过程。</a:t>
            </a:r>
            <a:endParaRPr lang="en-US" altLang="zh-CN" sz="2800" kern="0" dirty="0">
              <a:latin typeface="微软雅黑" panose="020B0503020204020204" pitchFamily="34" charset="-122"/>
              <a:ea typeface="微软雅黑" panose="020B0503020204020204" pitchFamily="34" charset="-122"/>
            </a:endParaRPr>
          </a:p>
          <a:p>
            <a:r>
              <a:rPr lang="zh-CN" altLang="en-US" sz="2800" kern="0" dirty="0">
                <a:latin typeface="微软雅黑" panose="020B0503020204020204" pitchFamily="34" charset="-122"/>
                <a:ea typeface="微软雅黑" panose="020B0503020204020204" pitchFamily="34" charset="-122"/>
              </a:rPr>
              <a:t>新产品采用者的类型：创新采用者、早期采用者、早期大众、晚期大众和落后采用者。</a:t>
            </a:r>
            <a:endParaRPr lang="en-US" altLang="zh-CN" sz="2800" kern="0" dirty="0">
              <a:latin typeface="微软雅黑" panose="020B0503020204020204" pitchFamily="34" charset="-122"/>
              <a:ea typeface="微软雅黑" panose="020B0503020204020204" pitchFamily="34" charset="-122"/>
            </a:endParaRPr>
          </a:p>
          <a:p>
            <a:r>
              <a:rPr lang="zh-CN" altLang="en-US" sz="2800" kern="0" dirty="0">
                <a:latin typeface="微软雅黑" panose="020B0503020204020204" pitchFamily="34" charset="-122"/>
                <a:ea typeface="微软雅黑" panose="020B0503020204020204" pitchFamily="34" charset="-122"/>
              </a:rPr>
              <a:t>意见领袖对扩散的影响：告知信息、减少风险、证实决策。</a:t>
            </a:r>
            <a:endParaRPr lang="en-US" altLang="zh-CN" sz="2800" kern="0" dirty="0">
              <a:latin typeface="微软雅黑" panose="020B0503020204020204" pitchFamily="34" charset="-122"/>
              <a:ea typeface="微软雅黑" panose="020B0503020204020204" pitchFamily="34" charset="-122"/>
            </a:endParaRPr>
          </a:p>
          <a:p>
            <a:r>
              <a:rPr lang="zh-CN" altLang="en-US" sz="2800" kern="0" dirty="0">
                <a:latin typeface="微软雅黑" panose="020B0503020204020204" pitchFamily="34" charset="-122"/>
                <a:ea typeface="微软雅黑" panose="020B0503020204020204" pitchFamily="34" charset="-122"/>
              </a:rPr>
              <a:t>意见领袖的特征：交际广泛、容易接触、地位略高、乐于创新。</a:t>
            </a:r>
            <a:endParaRPr lang="en-US" altLang="zh-CN" sz="2800" kern="0"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6698D6C6-795A-411D-9FE7-EA0E133CDB8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extLst>
      <p:ext uri="{BB962C8B-B14F-4D97-AF65-F5344CB8AC3E}">
        <p14:creationId xmlns:p14="http://schemas.microsoft.com/office/powerpoint/2010/main" val="2521564919"/>
      </p:ext>
    </p:extLst>
  </p:cSld>
  <p:clrMapOvr>
    <a:masterClrMapping/>
  </p:clrMapOvr>
  <p:transition>
    <p:strips dir="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r="3659" b="14709"/>
          <a:stretch/>
        </p:blipFill>
        <p:spPr>
          <a:xfrm flipH="1">
            <a:off x="0" y="0"/>
            <a:ext cx="5649766" cy="6858000"/>
          </a:xfrm>
          <a:prstGeom prst="rect">
            <a:avLst/>
          </a:prstGeom>
        </p:spPr>
      </p:pic>
      <p:sp>
        <p:nvSpPr>
          <p:cNvPr id="3" name="文本框 2"/>
          <p:cNvSpPr txBox="1"/>
          <p:nvPr/>
        </p:nvSpPr>
        <p:spPr>
          <a:xfrm>
            <a:off x="3815298" y="2413337"/>
            <a:ext cx="3291863" cy="1015663"/>
          </a:xfrm>
          <a:prstGeom prst="rect">
            <a:avLst/>
          </a:prstGeom>
          <a:noFill/>
        </p:spPr>
        <p:txBody>
          <a:bodyPr wrap="none" rtlCol="0">
            <a:spAutoFit/>
            <a:scene3d>
              <a:camera prst="orthographicFront"/>
              <a:lightRig rig="threePt" dir="t"/>
            </a:scene3d>
            <a:sp3d contourW="12700"/>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rPr>
              <a:t>PART 04</a:t>
            </a:r>
            <a:endParaRPr kumimoji="0" lang="zh-CN" altLang="en-US"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endParaRPr>
          </a:p>
        </p:txBody>
      </p:sp>
      <p:sp>
        <p:nvSpPr>
          <p:cNvPr id="5" name="文本框 4"/>
          <p:cNvSpPr txBox="1"/>
          <p:nvPr/>
        </p:nvSpPr>
        <p:spPr>
          <a:xfrm>
            <a:off x="3439615" y="3478924"/>
            <a:ext cx="4559082" cy="52322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服务与服务营销</a:t>
            </a:r>
          </a:p>
        </p:txBody>
      </p:sp>
      <p:pic>
        <p:nvPicPr>
          <p:cNvPr id="8" name="图片 7">
            <a:extLst>
              <a:ext uri="{FF2B5EF4-FFF2-40B4-BE49-F238E27FC236}">
                <a16:creationId xmlns:a16="http://schemas.microsoft.com/office/drawing/2014/main" id="{95FBB0F4-227F-42D1-B6D7-02C2B986BE65}"/>
              </a:ext>
            </a:extLst>
          </p:cNvPr>
          <p:cNvPicPr>
            <a:picLocks noChangeAspect="1"/>
          </p:cNvPicPr>
          <p:nvPr/>
        </p:nvPicPr>
        <p:blipFill rotWithShape="1">
          <a:blip r:embed="rId4">
            <a:extLst>
              <a:ext uri="{28A0092B-C50C-407E-A947-70E740481C1C}">
                <a14:useLocalDpi xmlns:a14="http://schemas.microsoft.com/office/drawing/2010/main" val="0"/>
              </a:ext>
            </a:extLst>
          </a:blip>
          <a:srcRect l="15976" r="36502"/>
          <a:stretch/>
        </p:blipFill>
        <p:spPr>
          <a:xfrm flipH="1">
            <a:off x="7712242" y="0"/>
            <a:ext cx="4479758" cy="6858000"/>
          </a:xfrm>
          <a:prstGeom prst="rect">
            <a:avLst/>
          </a:prstGeom>
          <a:effectLst/>
        </p:spPr>
      </p:pic>
      <p:sp>
        <p:nvSpPr>
          <p:cNvPr id="9" name="矩形 8">
            <a:extLst>
              <a:ext uri="{FF2B5EF4-FFF2-40B4-BE49-F238E27FC236}">
                <a16:creationId xmlns:a16="http://schemas.microsoft.com/office/drawing/2014/main" id="{ECB55EEE-EE22-4D65-B93F-EE05BACB7E1E}"/>
              </a:ext>
            </a:extLst>
          </p:cNvPr>
          <p:cNvSpPr/>
          <p:nvPr/>
        </p:nvSpPr>
        <p:spPr>
          <a:xfrm>
            <a:off x="8537510" y="-49924"/>
            <a:ext cx="3716494" cy="6858000"/>
          </a:xfrm>
          <a:prstGeom prst="rect">
            <a:avLst/>
          </a:prstGeom>
          <a:gradFill>
            <a:gsLst>
              <a:gs pos="0">
                <a:schemeClr val="bg1"/>
              </a:gs>
              <a:gs pos="100000">
                <a:schemeClr val="bg1">
                  <a:alpha val="3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1563934291"/>
      </p:ext>
    </p:extLst>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2E19B59B-D4F1-4741-9BBD-7C61D6D16A13}"/>
              </a:ext>
            </a:extLst>
          </p:cNvPr>
          <p:cNvSpPr>
            <a:spLocks noGrp="1" noChangeArrowheads="1"/>
          </p:cNvSpPr>
          <p:nvPr>
            <p:ph type="title"/>
          </p:nvPr>
        </p:nvSpPr>
        <p:spPr/>
        <p:txBody>
          <a:bodyPr/>
          <a:lstStyle/>
          <a:p>
            <a:pPr eaLnBrk="1" hangingPunct="1"/>
            <a:r>
              <a:rPr kumimoji="0" lang="en-US" altLang="zh-CN" dirty="0"/>
              <a:t>10.4 </a:t>
            </a:r>
            <a:r>
              <a:rPr kumimoji="0" lang="zh-CN" altLang="en-US" dirty="0"/>
              <a:t>服务与服务营销</a:t>
            </a:r>
          </a:p>
        </p:txBody>
      </p:sp>
      <p:sp>
        <p:nvSpPr>
          <p:cNvPr id="31747" name="Rectangle 3">
            <a:extLst>
              <a:ext uri="{FF2B5EF4-FFF2-40B4-BE49-F238E27FC236}">
                <a16:creationId xmlns:a16="http://schemas.microsoft.com/office/drawing/2014/main" id="{910F734E-55ED-4491-892A-F2122D225A73}"/>
              </a:ext>
            </a:extLst>
          </p:cNvPr>
          <p:cNvSpPr>
            <a:spLocks noGrp="1" noChangeArrowheads="1"/>
          </p:cNvSpPr>
          <p:nvPr>
            <p:ph idx="1"/>
          </p:nvPr>
        </p:nvSpPr>
        <p:spPr>
          <a:xfrm>
            <a:off x="1416050" y="1212057"/>
            <a:ext cx="8001000" cy="576263"/>
          </a:xfrm>
        </p:spPr>
        <p:txBody>
          <a:bodyPr/>
          <a:lstStyle/>
          <a:p>
            <a:pPr eaLnBrk="1" hangingPunct="1"/>
            <a:r>
              <a:rPr kumimoji="0" lang="zh-CN" altLang="en-US" b="1" dirty="0"/>
              <a:t>服务的特点</a:t>
            </a:r>
            <a:r>
              <a:rPr lang="zh-CN" altLang="en-US" sz="2800" dirty="0">
                <a:latin typeface="宋体" panose="02010600030101010101" pitchFamily="2" charset="-122"/>
              </a:rPr>
              <a:t> </a:t>
            </a:r>
            <a:endParaRPr lang="zh-CN" altLang="en-US" sz="3400" dirty="0">
              <a:ea typeface="楷体_GB2312" pitchFamily="49" charset="-122"/>
            </a:endParaRPr>
          </a:p>
        </p:txBody>
      </p:sp>
      <p:sp>
        <p:nvSpPr>
          <p:cNvPr id="31748" name="AutoShape 5">
            <a:extLst>
              <a:ext uri="{FF2B5EF4-FFF2-40B4-BE49-F238E27FC236}">
                <a16:creationId xmlns:a16="http://schemas.microsoft.com/office/drawing/2014/main" id="{3BDE19AB-04BC-4CB8-ABAF-D11A874F43D4}"/>
              </a:ext>
            </a:extLst>
          </p:cNvPr>
          <p:cNvSpPr>
            <a:spLocks noChangeArrowheads="1"/>
          </p:cNvSpPr>
          <p:nvPr/>
        </p:nvSpPr>
        <p:spPr bwMode="auto">
          <a:xfrm>
            <a:off x="3506789" y="2901950"/>
            <a:ext cx="5132387" cy="2324100"/>
          </a:xfrm>
          <a:prstGeom prst="upArrow">
            <a:avLst>
              <a:gd name="adj1" fmla="val 56944"/>
              <a:gd name="adj2" fmla="val 50778"/>
            </a:avLst>
          </a:prstGeom>
          <a:gradFill rotWithShape="1">
            <a:gsLst>
              <a:gs pos="0">
                <a:srgbClr val="BDBFB9"/>
              </a:gs>
              <a:gs pos="100000">
                <a:srgbClr val="F7F9F2"/>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6149" name="AutoShape 6">
            <a:extLst>
              <a:ext uri="{FF2B5EF4-FFF2-40B4-BE49-F238E27FC236}">
                <a16:creationId xmlns:a16="http://schemas.microsoft.com/office/drawing/2014/main" id="{3FA0F949-AF10-4D22-8D00-22A6CE85B52B}"/>
              </a:ext>
            </a:extLst>
          </p:cNvPr>
          <p:cNvSpPr>
            <a:spLocks noChangeArrowheads="1"/>
          </p:cNvSpPr>
          <p:nvPr/>
        </p:nvSpPr>
        <p:spPr bwMode="auto">
          <a:xfrm>
            <a:off x="3490913" y="2205038"/>
            <a:ext cx="5160962" cy="506412"/>
          </a:xfrm>
          <a:prstGeom prst="roundRect">
            <a:avLst>
              <a:gd name="adj" fmla="val 50000"/>
            </a:avLst>
          </a:prstGeom>
          <a:gradFill rotWithShape="1">
            <a:gsLst>
              <a:gs pos="0">
                <a:srgbClr val="4B5259"/>
              </a:gs>
              <a:gs pos="50000">
                <a:schemeClr val="accent1"/>
              </a:gs>
              <a:gs pos="100000">
                <a:srgbClr val="4B5259"/>
              </a:gs>
            </a:gsLst>
            <a:lin ang="0" scaled="1"/>
          </a:gradFill>
          <a:ln w="38100">
            <a:solidFill>
              <a:srgbClr val="FFFFFF"/>
            </a:solidFill>
            <a:round/>
            <a:headEnd/>
            <a:tailEnd/>
          </a:ln>
          <a:effectLst>
            <a:outerShdw dist="63500" dir="3187806" algn="ctr" rotWithShape="0">
              <a:srgbClr val="001D3A"/>
            </a:outerShdw>
          </a:effectLst>
        </p:spPr>
        <p:txBody>
          <a:bodyPr wrap="none" anchor="ct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defRPr/>
            </a:pPr>
            <a:r>
              <a:rPr kumimoji="0" lang="zh-CN" altLang="en-US">
                <a:latin typeface="楷体_GB2312" pitchFamily="49" charset="-122"/>
                <a:ea typeface="楷体_GB2312" pitchFamily="49" charset="-122"/>
              </a:rPr>
              <a:t>服务的特点</a:t>
            </a:r>
          </a:p>
        </p:txBody>
      </p:sp>
      <p:sp>
        <p:nvSpPr>
          <p:cNvPr id="31750" name="Text Box 7">
            <a:extLst>
              <a:ext uri="{FF2B5EF4-FFF2-40B4-BE49-F238E27FC236}">
                <a16:creationId xmlns:a16="http://schemas.microsoft.com/office/drawing/2014/main" id="{3C0D92D6-9A12-4012-8AE0-E7BD1805201A}"/>
              </a:ext>
            </a:extLst>
          </p:cNvPr>
          <p:cNvSpPr txBox="1">
            <a:spLocks noChangeArrowheads="1"/>
          </p:cNvSpPr>
          <p:nvPr/>
        </p:nvSpPr>
        <p:spPr bwMode="auto">
          <a:xfrm>
            <a:off x="5969000" y="3421063"/>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solidFill>
                <a:schemeClr val="tx2"/>
              </a:solidFill>
              <a:latin typeface="楷体_GB2312" pitchFamily="49" charset="-122"/>
              <a:ea typeface="楷体_GB2312" pitchFamily="49" charset="-122"/>
            </a:endParaRPr>
          </a:p>
        </p:txBody>
      </p:sp>
      <p:grpSp>
        <p:nvGrpSpPr>
          <p:cNvPr id="31751" name="Group 8">
            <a:extLst>
              <a:ext uri="{FF2B5EF4-FFF2-40B4-BE49-F238E27FC236}">
                <a16:creationId xmlns:a16="http://schemas.microsoft.com/office/drawing/2014/main" id="{52C52B6B-FA6D-4A01-A846-D3AA092EB680}"/>
              </a:ext>
            </a:extLst>
          </p:cNvPr>
          <p:cNvGrpSpPr>
            <a:grpSpLocks/>
          </p:cNvGrpSpPr>
          <p:nvPr/>
        </p:nvGrpSpPr>
        <p:grpSpPr bwMode="auto">
          <a:xfrm>
            <a:off x="8040688" y="4475164"/>
            <a:ext cx="1376362" cy="1557337"/>
            <a:chOff x="4272" y="2823"/>
            <a:chExt cx="973" cy="1113"/>
          </a:xfrm>
        </p:grpSpPr>
        <p:sp>
          <p:nvSpPr>
            <p:cNvPr id="31773" name="Oval 9">
              <a:extLst>
                <a:ext uri="{FF2B5EF4-FFF2-40B4-BE49-F238E27FC236}">
                  <a16:creationId xmlns:a16="http://schemas.microsoft.com/office/drawing/2014/main" id="{0FF090FF-512F-4592-A3FA-25A6F14301C4}"/>
                </a:ext>
              </a:extLst>
            </p:cNvPr>
            <p:cNvSpPr>
              <a:spLocks noChangeArrowheads="1"/>
            </p:cNvSpPr>
            <p:nvPr/>
          </p:nvSpPr>
          <p:spPr bwMode="auto">
            <a:xfrm>
              <a:off x="4368" y="3744"/>
              <a:ext cx="816" cy="192"/>
            </a:xfrm>
            <a:prstGeom prst="ellipse">
              <a:avLst/>
            </a:prstGeom>
            <a:gradFill rotWithShape="1">
              <a:gsLst>
                <a:gs pos="0">
                  <a:srgbClr val="969696"/>
                </a:gs>
                <a:gs pos="100000">
                  <a:srgbClr val="FFFFFF"/>
                </a:gs>
              </a:gsLst>
              <a:path path="shape">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latin typeface="楷体_GB2312" pitchFamily="49" charset="-122"/>
                <a:ea typeface="楷体_GB2312" pitchFamily="49" charset="-122"/>
              </a:endParaRPr>
            </a:p>
          </p:txBody>
        </p:sp>
        <p:sp>
          <p:nvSpPr>
            <p:cNvPr id="29706" name="Oval 10">
              <a:extLst>
                <a:ext uri="{FF2B5EF4-FFF2-40B4-BE49-F238E27FC236}">
                  <a16:creationId xmlns:a16="http://schemas.microsoft.com/office/drawing/2014/main" id="{14CB169C-46A7-4FF1-8D09-B600685B11E9}"/>
                </a:ext>
              </a:extLst>
            </p:cNvPr>
            <p:cNvSpPr>
              <a:spLocks noChangeArrowheads="1"/>
            </p:cNvSpPr>
            <p:nvPr/>
          </p:nvSpPr>
          <p:spPr bwMode="gray">
            <a:xfrm>
              <a:off x="4272" y="2823"/>
              <a:ext cx="973" cy="973"/>
            </a:xfrm>
            <a:prstGeom prst="ellipse">
              <a:avLst/>
            </a:prstGeom>
            <a:gradFill rotWithShape="1">
              <a:gsLst>
                <a:gs pos="0">
                  <a:schemeClr val="folHlink"/>
                </a:gs>
                <a:gs pos="100000">
                  <a:schemeClr val="folHlink">
                    <a:gamma/>
                    <a:shade val="57255"/>
                    <a:invGamma/>
                  </a:schemeClr>
                </a:gs>
              </a:gsLst>
              <a:path path="rect">
                <a:fillToRect l="100000" t="100000"/>
              </a:path>
            </a:gradFill>
            <a:ln w="9525" algn="ctr">
              <a:noFill/>
              <a:round/>
            </a:ln>
            <a:effectLst/>
          </p:spPr>
          <p:txBody>
            <a:bodyPr wrap="none" anchor="ctr"/>
            <a:lstStyle/>
            <a:p>
              <a:pPr eaLnBrk="1" hangingPunct="1">
                <a:defRPr/>
              </a:pPr>
              <a:endParaRPr lang="zh-CN" altLang="en-US">
                <a:latin typeface="Arial" charset="0"/>
              </a:endParaRPr>
            </a:p>
          </p:txBody>
        </p:sp>
        <p:sp>
          <p:nvSpPr>
            <p:cNvPr id="29707" name="Oval 11">
              <a:extLst>
                <a:ext uri="{FF2B5EF4-FFF2-40B4-BE49-F238E27FC236}">
                  <a16:creationId xmlns:a16="http://schemas.microsoft.com/office/drawing/2014/main" id="{F5A1949C-E32F-42BE-9A44-2184341365E0}"/>
                </a:ext>
              </a:extLst>
            </p:cNvPr>
            <p:cNvSpPr>
              <a:spLocks noChangeArrowheads="1"/>
            </p:cNvSpPr>
            <p:nvPr/>
          </p:nvSpPr>
          <p:spPr bwMode="gray">
            <a:xfrm>
              <a:off x="4293" y="2846"/>
              <a:ext cx="928" cy="929"/>
            </a:xfrm>
            <a:prstGeom prst="ellipse">
              <a:avLst/>
            </a:prstGeom>
            <a:gradFill rotWithShape="1">
              <a:gsLst>
                <a:gs pos="0">
                  <a:schemeClr val="folHlink">
                    <a:alpha val="85001"/>
                  </a:schemeClr>
                </a:gs>
                <a:gs pos="100000">
                  <a:schemeClr val="folHlink">
                    <a:gamma/>
                    <a:shade val="63529"/>
                    <a:invGamma/>
                  </a:schemeClr>
                </a:gs>
              </a:gsLst>
              <a:lin ang="2700000" scaled="1"/>
            </a:gradFill>
            <a:ln w="9525" algn="ctr">
              <a:noFill/>
              <a:round/>
            </a:ln>
            <a:effectLst/>
          </p:spPr>
          <p:txBody>
            <a:bodyPr wrap="none" anchor="ctr"/>
            <a:lstStyle/>
            <a:p>
              <a:pPr eaLnBrk="1" hangingPunct="1">
                <a:defRPr/>
              </a:pPr>
              <a:endParaRPr lang="zh-CN" altLang="en-US">
                <a:latin typeface="Arial" charset="0"/>
              </a:endParaRPr>
            </a:p>
          </p:txBody>
        </p:sp>
        <p:sp>
          <p:nvSpPr>
            <p:cNvPr id="29708" name="Oval 12">
              <a:extLst>
                <a:ext uri="{FF2B5EF4-FFF2-40B4-BE49-F238E27FC236}">
                  <a16:creationId xmlns:a16="http://schemas.microsoft.com/office/drawing/2014/main" id="{F31CAE16-B32A-4FA4-8755-B1DC10BA4F20}"/>
                </a:ext>
              </a:extLst>
            </p:cNvPr>
            <p:cNvSpPr>
              <a:spLocks noChangeArrowheads="1"/>
            </p:cNvSpPr>
            <p:nvPr/>
          </p:nvSpPr>
          <p:spPr bwMode="gray">
            <a:xfrm>
              <a:off x="4329" y="2880"/>
              <a:ext cx="837" cy="841"/>
            </a:xfrm>
            <a:prstGeom prst="ellipse">
              <a:avLst/>
            </a:prstGeom>
            <a:gradFill rotWithShape="1">
              <a:gsLst>
                <a:gs pos="0">
                  <a:schemeClr val="folHlink"/>
                </a:gs>
                <a:gs pos="100000">
                  <a:schemeClr val="folHlink">
                    <a:gamma/>
                    <a:shade val="72549"/>
                    <a:invGamma/>
                  </a:schemeClr>
                </a:gs>
              </a:gsLst>
              <a:lin ang="2700000" scaled="1"/>
            </a:gradFill>
            <a:ln w="9525" algn="ctr">
              <a:noFill/>
              <a:round/>
            </a:ln>
            <a:effectLst/>
          </p:spPr>
          <p:txBody>
            <a:bodyPr wrap="none" anchor="ctr"/>
            <a:lstStyle/>
            <a:p>
              <a:pPr eaLnBrk="1" hangingPunct="1">
                <a:defRPr/>
              </a:pPr>
              <a:endParaRPr lang="zh-CN" altLang="en-US">
                <a:latin typeface="Arial" charset="0"/>
              </a:endParaRPr>
            </a:p>
          </p:txBody>
        </p:sp>
        <p:pic>
          <p:nvPicPr>
            <p:cNvPr id="31777" name="Picture 13" descr="Picture1">
              <a:extLst>
                <a:ext uri="{FF2B5EF4-FFF2-40B4-BE49-F238E27FC236}">
                  <a16:creationId xmlns:a16="http://schemas.microsoft.com/office/drawing/2014/main" id="{04B7CB0B-CAF2-40C4-AA9A-E26ECCC6AED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93" y="2880"/>
              <a:ext cx="616" cy="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78" name="Text Box 14">
              <a:extLst>
                <a:ext uri="{FF2B5EF4-FFF2-40B4-BE49-F238E27FC236}">
                  <a16:creationId xmlns:a16="http://schemas.microsoft.com/office/drawing/2014/main" id="{F81AC0FE-9869-4F3D-96A9-C93DBEF9B32F}"/>
                </a:ext>
              </a:extLst>
            </p:cNvPr>
            <p:cNvSpPr txBox="1">
              <a:spLocks noChangeArrowheads="1"/>
            </p:cNvSpPr>
            <p:nvPr/>
          </p:nvSpPr>
          <p:spPr bwMode="auto">
            <a:xfrm>
              <a:off x="4437" y="3206"/>
              <a:ext cx="615" cy="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solidFill>
                    <a:srgbClr val="FFFFFF"/>
                  </a:solidFill>
                  <a:latin typeface="楷体_GB2312" pitchFamily="49" charset="-122"/>
                  <a:ea typeface="楷体_GB2312" pitchFamily="49" charset="-122"/>
                </a:rPr>
                <a:t>时间性</a:t>
              </a:r>
            </a:p>
          </p:txBody>
        </p:sp>
      </p:grpSp>
      <p:grpSp>
        <p:nvGrpSpPr>
          <p:cNvPr id="31752" name="Group 15">
            <a:extLst>
              <a:ext uri="{FF2B5EF4-FFF2-40B4-BE49-F238E27FC236}">
                <a16:creationId xmlns:a16="http://schemas.microsoft.com/office/drawing/2014/main" id="{DEED7620-0339-4921-B29E-0D771D9D1303}"/>
              </a:ext>
            </a:extLst>
          </p:cNvPr>
          <p:cNvGrpSpPr>
            <a:grpSpLocks/>
          </p:cNvGrpSpPr>
          <p:nvPr/>
        </p:nvGrpSpPr>
        <p:grpSpPr bwMode="auto">
          <a:xfrm>
            <a:off x="6275388" y="4475164"/>
            <a:ext cx="1376362" cy="1557337"/>
            <a:chOff x="3024" y="2823"/>
            <a:chExt cx="973" cy="1113"/>
          </a:xfrm>
        </p:grpSpPr>
        <p:sp>
          <p:nvSpPr>
            <p:cNvPr id="31767" name="Oval 16">
              <a:extLst>
                <a:ext uri="{FF2B5EF4-FFF2-40B4-BE49-F238E27FC236}">
                  <a16:creationId xmlns:a16="http://schemas.microsoft.com/office/drawing/2014/main" id="{3ECB936C-45B5-4F7E-ABA8-6317EDBDBC39}"/>
                </a:ext>
              </a:extLst>
            </p:cNvPr>
            <p:cNvSpPr>
              <a:spLocks noChangeArrowheads="1"/>
            </p:cNvSpPr>
            <p:nvPr/>
          </p:nvSpPr>
          <p:spPr bwMode="auto">
            <a:xfrm>
              <a:off x="3120" y="3744"/>
              <a:ext cx="816" cy="192"/>
            </a:xfrm>
            <a:prstGeom prst="ellipse">
              <a:avLst/>
            </a:prstGeom>
            <a:gradFill rotWithShape="1">
              <a:gsLst>
                <a:gs pos="0">
                  <a:srgbClr val="969696"/>
                </a:gs>
                <a:gs pos="100000">
                  <a:srgbClr val="FFFFFF"/>
                </a:gs>
              </a:gsLst>
              <a:path path="shape">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latin typeface="楷体_GB2312" pitchFamily="49" charset="-122"/>
                <a:ea typeface="楷体_GB2312" pitchFamily="49" charset="-122"/>
              </a:endParaRPr>
            </a:p>
          </p:txBody>
        </p:sp>
        <p:sp>
          <p:nvSpPr>
            <p:cNvPr id="29713" name="Oval 17">
              <a:extLst>
                <a:ext uri="{FF2B5EF4-FFF2-40B4-BE49-F238E27FC236}">
                  <a16:creationId xmlns:a16="http://schemas.microsoft.com/office/drawing/2014/main" id="{EE80D29E-11FC-438C-B606-C8C47D5A53CD}"/>
                </a:ext>
              </a:extLst>
            </p:cNvPr>
            <p:cNvSpPr>
              <a:spLocks noChangeArrowheads="1"/>
            </p:cNvSpPr>
            <p:nvPr/>
          </p:nvSpPr>
          <p:spPr bwMode="gray">
            <a:xfrm>
              <a:off x="3024" y="2823"/>
              <a:ext cx="973" cy="973"/>
            </a:xfrm>
            <a:prstGeom prst="ellipse">
              <a:avLst/>
            </a:prstGeom>
            <a:gradFill rotWithShape="1">
              <a:gsLst>
                <a:gs pos="0">
                  <a:schemeClr val="accent1"/>
                </a:gs>
                <a:gs pos="100000">
                  <a:schemeClr val="accent1">
                    <a:gamma/>
                    <a:shade val="57255"/>
                    <a:invGamma/>
                  </a:schemeClr>
                </a:gs>
              </a:gsLst>
              <a:path path="rect">
                <a:fillToRect l="100000" t="100000"/>
              </a:path>
            </a:gradFill>
            <a:ln w="9525" algn="ctr">
              <a:noFill/>
              <a:round/>
            </a:ln>
            <a:effectLst/>
          </p:spPr>
          <p:txBody>
            <a:bodyPr wrap="none" anchor="ctr"/>
            <a:lstStyle/>
            <a:p>
              <a:pPr eaLnBrk="1" hangingPunct="1">
                <a:defRPr/>
              </a:pPr>
              <a:endParaRPr lang="zh-CN" altLang="en-US">
                <a:latin typeface="Arial" charset="0"/>
              </a:endParaRPr>
            </a:p>
          </p:txBody>
        </p:sp>
        <p:sp>
          <p:nvSpPr>
            <p:cNvPr id="29714" name="Oval 18">
              <a:extLst>
                <a:ext uri="{FF2B5EF4-FFF2-40B4-BE49-F238E27FC236}">
                  <a16:creationId xmlns:a16="http://schemas.microsoft.com/office/drawing/2014/main" id="{9781F2F8-4E8A-4220-9373-5FCDA924D1E1}"/>
                </a:ext>
              </a:extLst>
            </p:cNvPr>
            <p:cNvSpPr>
              <a:spLocks noChangeArrowheads="1"/>
            </p:cNvSpPr>
            <p:nvPr/>
          </p:nvSpPr>
          <p:spPr bwMode="gray">
            <a:xfrm>
              <a:off x="3045" y="2846"/>
              <a:ext cx="928" cy="929"/>
            </a:xfrm>
            <a:prstGeom prst="ellipse">
              <a:avLst/>
            </a:prstGeom>
            <a:gradFill rotWithShape="1">
              <a:gsLst>
                <a:gs pos="0">
                  <a:schemeClr val="accent1">
                    <a:alpha val="85001"/>
                  </a:schemeClr>
                </a:gs>
                <a:gs pos="100000">
                  <a:schemeClr val="accent1">
                    <a:gamma/>
                    <a:shade val="63529"/>
                    <a:invGamma/>
                  </a:schemeClr>
                </a:gs>
              </a:gsLst>
              <a:lin ang="2700000" scaled="1"/>
            </a:gradFill>
            <a:ln w="9525" algn="ctr">
              <a:noFill/>
              <a:round/>
            </a:ln>
            <a:effectLst/>
          </p:spPr>
          <p:txBody>
            <a:bodyPr wrap="none" anchor="ctr"/>
            <a:lstStyle/>
            <a:p>
              <a:pPr eaLnBrk="1" hangingPunct="1">
                <a:defRPr/>
              </a:pPr>
              <a:endParaRPr lang="zh-CN" altLang="en-US">
                <a:latin typeface="Arial" charset="0"/>
              </a:endParaRPr>
            </a:p>
          </p:txBody>
        </p:sp>
        <p:sp>
          <p:nvSpPr>
            <p:cNvPr id="29715" name="Oval 19">
              <a:extLst>
                <a:ext uri="{FF2B5EF4-FFF2-40B4-BE49-F238E27FC236}">
                  <a16:creationId xmlns:a16="http://schemas.microsoft.com/office/drawing/2014/main" id="{8F941911-CF22-4AF9-B3A0-008B50455735}"/>
                </a:ext>
              </a:extLst>
            </p:cNvPr>
            <p:cNvSpPr>
              <a:spLocks noChangeArrowheads="1"/>
            </p:cNvSpPr>
            <p:nvPr/>
          </p:nvSpPr>
          <p:spPr bwMode="gray">
            <a:xfrm>
              <a:off x="3081" y="2880"/>
              <a:ext cx="837" cy="841"/>
            </a:xfrm>
            <a:prstGeom prst="ellipse">
              <a:avLst/>
            </a:prstGeom>
            <a:gradFill rotWithShape="1">
              <a:gsLst>
                <a:gs pos="0">
                  <a:schemeClr val="accent1"/>
                </a:gs>
                <a:gs pos="100000">
                  <a:schemeClr val="accent1">
                    <a:gamma/>
                    <a:shade val="72549"/>
                    <a:invGamma/>
                  </a:schemeClr>
                </a:gs>
              </a:gsLst>
              <a:lin ang="2700000" scaled="1"/>
            </a:gradFill>
            <a:ln w="9525" algn="ctr">
              <a:noFill/>
              <a:round/>
            </a:ln>
            <a:effectLst/>
          </p:spPr>
          <p:txBody>
            <a:bodyPr wrap="none" anchor="ctr"/>
            <a:lstStyle/>
            <a:p>
              <a:pPr eaLnBrk="1" hangingPunct="1">
                <a:defRPr/>
              </a:pPr>
              <a:endParaRPr lang="zh-CN" altLang="en-US">
                <a:latin typeface="Arial" charset="0"/>
              </a:endParaRPr>
            </a:p>
          </p:txBody>
        </p:sp>
        <p:pic>
          <p:nvPicPr>
            <p:cNvPr id="31771" name="Picture 20" descr="Picture1">
              <a:extLst>
                <a:ext uri="{FF2B5EF4-FFF2-40B4-BE49-F238E27FC236}">
                  <a16:creationId xmlns:a16="http://schemas.microsoft.com/office/drawing/2014/main" id="{09AD8017-94F4-4B92-B107-9CD8CD44358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45" y="2880"/>
              <a:ext cx="616" cy="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72" name="Text Box 21">
              <a:extLst>
                <a:ext uri="{FF2B5EF4-FFF2-40B4-BE49-F238E27FC236}">
                  <a16:creationId xmlns:a16="http://schemas.microsoft.com/office/drawing/2014/main" id="{73A9E6E0-4078-444B-8568-9374E275B048}"/>
                </a:ext>
              </a:extLst>
            </p:cNvPr>
            <p:cNvSpPr txBox="1">
              <a:spLocks noChangeArrowheads="1"/>
            </p:cNvSpPr>
            <p:nvPr/>
          </p:nvSpPr>
          <p:spPr bwMode="auto">
            <a:xfrm>
              <a:off x="3188" y="3206"/>
              <a:ext cx="618" cy="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b="1">
                  <a:solidFill>
                    <a:srgbClr val="FFFFFF"/>
                  </a:solidFill>
                  <a:latin typeface="楷体_GB2312" pitchFamily="49" charset="-122"/>
                  <a:ea typeface="楷体_GB2312" pitchFamily="49" charset="-122"/>
                </a:rPr>
                <a:t>易变性</a:t>
              </a:r>
            </a:p>
          </p:txBody>
        </p:sp>
      </p:grpSp>
      <p:grpSp>
        <p:nvGrpSpPr>
          <p:cNvPr id="31753" name="Group 22">
            <a:extLst>
              <a:ext uri="{FF2B5EF4-FFF2-40B4-BE49-F238E27FC236}">
                <a16:creationId xmlns:a16="http://schemas.microsoft.com/office/drawing/2014/main" id="{2D69B8FE-6019-4AD5-AFB1-FD498507F711}"/>
              </a:ext>
            </a:extLst>
          </p:cNvPr>
          <p:cNvGrpSpPr>
            <a:grpSpLocks/>
          </p:cNvGrpSpPr>
          <p:nvPr/>
        </p:nvGrpSpPr>
        <p:grpSpPr bwMode="auto">
          <a:xfrm>
            <a:off x="4510088" y="4475164"/>
            <a:ext cx="1376362" cy="1557337"/>
            <a:chOff x="1776" y="2823"/>
            <a:chExt cx="973" cy="1113"/>
          </a:xfrm>
        </p:grpSpPr>
        <p:sp>
          <p:nvSpPr>
            <p:cNvPr id="31761" name="Oval 23">
              <a:extLst>
                <a:ext uri="{FF2B5EF4-FFF2-40B4-BE49-F238E27FC236}">
                  <a16:creationId xmlns:a16="http://schemas.microsoft.com/office/drawing/2014/main" id="{3591FB55-C316-46B5-AAB6-0C0893D5700F}"/>
                </a:ext>
              </a:extLst>
            </p:cNvPr>
            <p:cNvSpPr>
              <a:spLocks noChangeArrowheads="1"/>
            </p:cNvSpPr>
            <p:nvPr/>
          </p:nvSpPr>
          <p:spPr bwMode="auto">
            <a:xfrm>
              <a:off x="1872" y="3744"/>
              <a:ext cx="816" cy="192"/>
            </a:xfrm>
            <a:prstGeom prst="ellipse">
              <a:avLst/>
            </a:prstGeom>
            <a:gradFill rotWithShape="1">
              <a:gsLst>
                <a:gs pos="0">
                  <a:srgbClr val="969696"/>
                </a:gs>
                <a:gs pos="100000">
                  <a:srgbClr val="FFFFFF"/>
                </a:gs>
              </a:gsLst>
              <a:path path="shape">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latin typeface="楷体_GB2312" pitchFamily="49" charset="-122"/>
                <a:ea typeface="楷体_GB2312" pitchFamily="49" charset="-122"/>
              </a:endParaRPr>
            </a:p>
          </p:txBody>
        </p:sp>
        <p:sp>
          <p:nvSpPr>
            <p:cNvPr id="29720" name="Oval 24">
              <a:extLst>
                <a:ext uri="{FF2B5EF4-FFF2-40B4-BE49-F238E27FC236}">
                  <a16:creationId xmlns:a16="http://schemas.microsoft.com/office/drawing/2014/main" id="{6BC2A88C-11AD-41B7-A23A-1E781A1AAF5E}"/>
                </a:ext>
              </a:extLst>
            </p:cNvPr>
            <p:cNvSpPr>
              <a:spLocks noChangeArrowheads="1"/>
            </p:cNvSpPr>
            <p:nvPr/>
          </p:nvSpPr>
          <p:spPr bwMode="gray">
            <a:xfrm>
              <a:off x="1776" y="2823"/>
              <a:ext cx="973" cy="973"/>
            </a:xfrm>
            <a:prstGeom prst="ellipse">
              <a:avLst/>
            </a:prstGeom>
            <a:gradFill rotWithShape="1">
              <a:gsLst>
                <a:gs pos="0">
                  <a:schemeClr val="hlink"/>
                </a:gs>
                <a:gs pos="100000">
                  <a:schemeClr val="hlink">
                    <a:gamma/>
                    <a:shade val="57255"/>
                    <a:invGamma/>
                  </a:schemeClr>
                </a:gs>
              </a:gsLst>
              <a:path path="rect">
                <a:fillToRect l="100000" t="100000"/>
              </a:path>
            </a:gradFill>
            <a:ln w="9525" algn="ctr">
              <a:noFill/>
              <a:round/>
            </a:ln>
            <a:effectLst/>
          </p:spPr>
          <p:txBody>
            <a:bodyPr wrap="none" anchor="ctr"/>
            <a:lstStyle/>
            <a:p>
              <a:pPr eaLnBrk="1" hangingPunct="1">
                <a:defRPr/>
              </a:pPr>
              <a:endParaRPr lang="zh-CN" altLang="en-US">
                <a:latin typeface="Arial" charset="0"/>
              </a:endParaRPr>
            </a:p>
          </p:txBody>
        </p:sp>
        <p:sp>
          <p:nvSpPr>
            <p:cNvPr id="29721" name="Oval 25">
              <a:extLst>
                <a:ext uri="{FF2B5EF4-FFF2-40B4-BE49-F238E27FC236}">
                  <a16:creationId xmlns:a16="http://schemas.microsoft.com/office/drawing/2014/main" id="{980DEC41-ECC1-4A13-9115-E80EE616EB99}"/>
                </a:ext>
              </a:extLst>
            </p:cNvPr>
            <p:cNvSpPr>
              <a:spLocks noChangeArrowheads="1"/>
            </p:cNvSpPr>
            <p:nvPr/>
          </p:nvSpPr>
          <p:spPr bwMode="gray">
            <a:xfrm>
              <a:off x="1797" y="2846"/>
              <a:ext cx="928" cy="929"/>
            </a:xfrm>
            <a:prstGeom prst="ellipse">
              <a:avLst/>
            </a:prstGeom>
            <a:gradFill rotWithShape="1">
              <a:gsLst>
                <a:gs pos="0">
                  <a:schemeClr val="hlink">
                    <a:alpha val="85001"/>
                  </a:schemeClr>
                </a:gs>
                <a:gs pos="100000">
                  <a:schemeClr val="hlink">
                    <a:gamma/>
                    <a:shade val="63529"/>
                    <a:invGamma/>
                  </a:schemeClr>
                </a:gs>
              </a:gsLst>
              <a:lin ang="2700000" scaled="1"/>
            </a:gradFill>
            <a:ln w="9525" algn="ctr">
              <a:noFill/>
              <a:round/>
            </a:ln>
            <a:effectLst/>
          </p:spPr>
          <p:txBody>
            <a:bodyPr wrap="none" anchor="ctr"/>
            <a:lstStyle/>
            <a:p>
              <a:pPr eaLnBrk="1" hangingPunct="1">
                <a:defRPr/>
              </a:pPr>
              <a:endParaRPr lang="zh-CN" altLang="en-US">
                <a:latin typeface="Arial" charset="0"/>
              </a:endParaRPr>
            </a:p>
          </p:txBody>
        </p:sp>
        <p:sp>
          <p:nvSpPr>
            <p:cNvPr id="29722" name="Oval 26">
              <a:extLst>
                <a:ext uri="{FF2B5EF4-FFF2-40B4-BE49-F238E27FC236}">
                  <a16:creationId xmlns:a16="http://schemas.microsoft.com/office/drawing/2014/main" id="{595F4578-B494-4ECF-B6C6-F04FBC5F11BA}"/>
                </a:ext>
              </a:extLst>
            </p:cNvPr>
            <p:cNvSpPr>
              <a:spLocks noChangeArrowheads="1"/>
            </p:cNvSpPr>
            <p:nvPr/>
          </p:nvSpPr>
          <p:spPr bwMode="gray">
            <a:xfrm>
              <a:off x="1833" y="2880"/>
              <a:ext cx="837" cy="841"/>
            </a:xfrm>
            <a:prstGeom prst="ellipse">
              <a:avLst/>
            </a:prstGeom>
            <a:gradFill rotWithShape="1">
              <a:gsLst>
                <a:gs pos="0">
                  <a:schemeClr val="hlink"/>
                </a:gs>
                <a:gs pos="100000">
                  <a:schemeClr val="hlink">
                    <a:gamma/>
                    <a:shade val="72549"/>
                    <a:invGamma/>
                  </a:schemeClr>
                </a:gs>
              </a:gsLst>
              <a:lin ang="2700000" scaled="1"/>
            </a:gradFill>
            <a:ln w="9525" algn="ctr">
              <a:noFill/>
              <a:round/>
            </a:ln>
            <a:effectLst/>
          </p:spPr>
          <p:txBody>
            <a:bodyPr wrap="none" anchor="ctr"/>
            <a:lstStyle/>
            <a:p>
              <a:pPr eaLnBrk="1" hangingPunct="1">
                <a:defRPr/>
              </a:pPr>
              <a:endParaRPr lang="zh-CN" altLang="en-US">
                <a:latin typeface="Arial" charset="0"/>
              </a:endParaRPr>
            </a:p>
          </p:txBody>
        </p:sp>
        <p:pic>
          <p:nvPicPr>
            <p:cNvPr id="31765" name="Picture 27" descr="Picture1">
              <a:extLst>
                <a:ext uri="{FF2B5EF4-FFF2-40B4-BE49-F238E27FC236}">
                  <a16:creationId xmlns:a16="http://schemas.microsoft.com/office/drawing/2014/main" id="{F4F9CBFD-24AF-424A-A15E-C268D8CBE4B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7" y="2880"/>
              <a:ext cx="616" cy="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66" name="Text Box 28">
              <a:extLst>
                <a:ext uri="{FF2B5EF4-FFF2-40B4-BE49-F238E27FC236}">
                  <a16:creationId xmlns:a16="http://schemas.microsoft.com/office/drawing/2014/main" id="{FB39467A-CD0C-454A-AEC3-273ED3D0B502}"/>
                </a:ext>
              </a:extLst>
            </p:cNvPr>
            <p:cNvSpPr txBox="1">
              <a:spLocks noChangeArrowheads="1"/>
            </p:cNvSpPr>
            <p:nvPr/>
          </p:nvSpPr>
          <p:spPr bwMode="auto">
            <a:xfrm>
              <a:off x="1942" y="3206"/>
              <a:ext cx="618" cy="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b="1">
                  <a:solidFill>
                    <a:srgbClr val="FFFFFF"/>
                  </a:solidFill>
                  <a:latin typeface="楷体_GB2312" pitchFamily="49" charset="-122"/>
                  <a:ea typeface="楷体_GB2312" pitchFamily="49" charset="-122"/>
                </a:rPr>
                <a:t>相连性</a:t>
              </a:r>
            </a:p>
          </p:txBody>
        </p:sp>
      </p:grpSp>
      <p:grpSp>
        <p:nvGrpSpPr>
          <p:cNvPr id="31754" name="Group 29">
            <a:extLst>
              <a:ext uri="{FF2B5EF4-FFF2-40B4-BE49-F238E27FC236}">
                <a16:creationId xmlns:a16="http://schemas.microsoft.com/office/drawing/2014/main" id="{D7932FE6-9A83-4FC0-B468-E03155107E10}"/>
              </a:ext>
            </a:extLst>
          </p:cNvPr>
          <p:cNvGrpSpPr>
            <a:grpSpLocks/>
          </p:cNvGrpSpPr>
          <p:nvPr/>
        </p:nvGrpSpPr>
        <p:grpSpPr bwMode="auto">
          <a:xfrm>
            <a:off x="2782888" y="4475164"/>
            <a:ext cx="1376362" cy="1557337"/>
            <a:chOff x="555" y="2823"/>
            <a:chExt cx="973" cy="1113"/>
          </a:xfrm>
        </p:grpSpPr>
        <p:sp>
          <p:nvSpPr>
            <p:cNvPr id="31755" name="Oval 30">
              <a:extLst>
                <a:ext uri="{FF2B5EF4-FFF2-40B4-BE49-F238E27FC236}">
                  <a16:creationId xmlns:a16="http://schemas.microsoft.com/office/drawing/2014/main" id="{EDD7FCA3-4D18-4F6A-B9BA-E5BBB54D6DAC}"/>
                </a:ext>
              </a:extLst>
            </p:cNvPr>
            <p:cNvSpPr>
              <a:spLocks noChangeArrowheads="1"/>
            </p:cNvSpPr>
            <p:nvPr/>
          </p:nvSpPr>
          <p:spPr bwMode="auto">
            <a:xfrm>
              <a:off x="624" y="3744"/>
              <a:ext cx="816" cy="192"/>
            </a:xfrm>
            <a:prstGeom prst="ellipse">
              <a:avLst/>
            </a:prstGeom>
            <a:gradFill rotWithShape="1">
              <a:gsLst>
                <a:gs pos="0">
                  <a:srgbClr val="969696"/>
                </a:gs>
                <a:gs pos="100000">
                  <a:schemeClr val="bg1"/>
                </a:gs>
              </a:gsLst>
              <a:path path="shape">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a:latin typeface="楷体_GB2312" pitchFamily="49" charset="-122"/>
                <a:ea typeface="楷体_GB2312" pitchFamily="49" charset="-122"/>
              </a:endParaRPr>
            </a:p>
          </p:txBody>
        </p:sp>
        <p:sp>
          <p:nvSpPr>
            <p:cNvPr id="29727" name="Oval 31">
              <a:extLst>
                <a:ext uri="{FF2B5EF4-FFF2-40B4-BE49-F238E27FC236}">
                  <a16:creationId xmlns:a16="http://schemas.microsoft.com/office/drawing/2014/main" id="{C8C4D8B4-DFE3-458F-BE59-195AB9F506C6}"/>
                </a:ext>
              </a:extLst>
            </p:cNvPr>
            <p:cNvSpPr>
              <a:spLocks noChangeArrowheads="1"/>
            </p:cNvSpPr>
            <p:nvPr/>
          </p:nvSpPr>
          <p:spPr bwMode="gray">
            <a:xfrm>
              <a:off x="555" y="2823"/>
              <a:ext cx="973" cy="973"/>
            </a:xfrm>
            <a:prstGeom prst="ellipse">
              <a:avLst/>
            </a:prstGeom>
            <a:gradFill rotWithShape="1">
              <a:gsLst>
                <a:gs pos="0">
                  <a:schemeClr val="tx1"/>
                </a:gs>
                <a:gs pos="100000">
                  <a:schemeClr val="tx1">
                    <a:gamma/>
                    <a:shade val="57255"/>
                    <a:invGamma/>
                  </a:schemeClr>
                </a:gs>
              </a:gsLst>
              <a:path path="rect">
                <a:fillToRect l="100000" t="100000"/>
              </a:path>
            </a:gradFill>
            <a:ln w="9525" algn="ctr">
              <a:noFill/>
              <a:round/>
            </a:ln>
            <a:effectLst/>
          </p:spPr>
          <p:txBody>
            <a:bodyPr wrap="none" anchor="ctr"/>
            <a:lstStyle/>
            <a:p>
              <a:pPr eaLnBrk="1" hangingPunct="1">
                <a:defRPr/>
              </a:pPr>
              <a:endParaRPr lang="zh-CN" altLang="en-US">
                <a:latin typeface="Arial" charset="0"/>
              </a:endParaRPr>
            </a:p>
          </p:txBody>
        </p:sp>
        <p:sp>
          <p:nvSpPr>
            <p:cNvPr id="29728" name="Oval 32">
              <a:extLst>
                <a:ext uri="{FF2B5EF4-FFF2-40B4-BE49-F238E27FC236}">
                  <a16:creationId xmlns:a16="http://schemas.microsoft.com/office/drawing/2014/main" id="{FEEB136E-3590-45D8-A40B-E72EDE316715}"/>
                </a:ext>
              </a:extLst>
            </p:cNvPr>
            <p:cNvSpPr>
              <a:spLocks noChangeArrowheads="1"/>
            </p:cNvSpPr>
            <p:nvPr/>
          </p:nvSpPr>
          <p:spPr bwMode="gray">
            <a:xfrm>
              <a:off x="576" y="2846"/>
              <a:ext cx="928" cy="929"/>
            </a:xfrm>
            <a:prstGeom prst="ellipse">
              <a:avLst/>
            </a:prstGeom>
            <a:gradFill rotWithShape="1">
              <a:gsLst>
                <a:gs pos="0">
                  <a:schemeClr val="tx1">
                    <a:alpha val="85001"/>
                  </a:schemeClr>
                </a:gs>
                <a:gs pos="100000">
                  <a:schemeClr val="tx1">
                    <a:gamma/>
                    <a:shade val="63529"/>
                    <a:invGamma/>
                  </a:schemeClr>
                </a:gs>
              </a:gsLst>
              <a:lin ang="2700000" scaled="1"/>
            </a:gradFill>
            <a:ln w="9525" algn="ctr">
              <a:noFill/>
              <a:round/>
            </a:ln>
            <a:effectLst/>
          </p:spPr>
          <p:txBody>
            <a:bodyPr wrap="none" anchor="ctr"/>
            <a:lstStyle/>
            <a:p>
              <a:pPr eaLnBrk="1" hangingPunct="1">
                <a:defRPr/>
              </a:pPr>
              <a:endParaRPr lang="zh-CN" altLang="en-US">
                <a:latin typeface="Arial" charset="0"/>
              </a:endParaRPr>
            </a:p>
          </p:txBody>
        </p:sp>
        <p:sp>
          <p:nvSpPr>
            <p:cNvPr id="29729" name="Oval 33">
              <a:extLst>
                <a:ext uri="{FF2B5EF4-FFF2-40B4-BE49-F238E27FC236}">
                  <a16:creationId xmlns:a16="http://schemas.microsoft.com/office/drawing/2014/main" id="{710684A3-7F10-4418-A5C1-37BDE03E6332}"/>
                </a:ext>
              </a:extLst>
            </p:cNvPr>
            <p:cNvSpPr>
              <a:spLocks noChangeArrowheads="1"/>
            </p:cNvSpPr>
            <p:nvPr/>
          </p:nvSpPr>
          <p:spPr bwMode="gray">
            <a:xfrm>
              <a:off x="612" y="2880"/>
              <a:ext cx="837" cy="841"/>
            </a:xfrm>
            <a:prstGeom prst="ellipse">
              <a:avLst/>
            </a:prstGeom>
            <a:gradFill rotWithShape="1">
              <a:gsLst>
                <a:gs pos="0">
                  <a:schemeClr val="tx1"/>
                </a:gs>
                <a:gs pos="100000">
                  <a:schemeClr val="tx1">
                    <a:gamma/>
                    <a:shade val="72549"/>
                    <a:invGamma/>
                  </a:schemeClr>
                </a:gs>
              </a:gsLst>
              <a:lin ang="2700000" scaled="1"/>
            </a:gradFill>
            <a:ln w="9525" algn="ctr">
              <a:noFill/>
              <a:round/>
            </a:ln>
            <a:effectLst/>
          </p:spPr>
          <p:txBody>
            <a:bodyPr wrap="none" anchor="ctr"/>
            <a:lstStyle/>
            <a:p>
              <a:pPr eaLnBrk="1" hangingPunct="1">
                <a:defRPr/>
              </a:pPr>
              <a:endParaRPr lang="zh-CN" altLang="en-US">
                <a:latin typeface="Arial" charset="0"/>
              </a:endParaRPr>
            </a:p>
          </p:txBody>
        </p:sp>
        <p:pic>
          <p:nvPicPr>
            <p:cNvPr id="31759" name="Picture 34" descr="Picture1">
              <a:extLst>
                <a:ext uri="{FF2B5EF4-FFF2-40B4-BE49-F238E27FC236}">
                  <a16:creationId xmlns:a16="http://schemas.microsoft.com/office/drawing/2014/main" id="{6F42CFC2-4BEF-496C-8C74-4A2B7FE1660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6" y="2880"/>
              <a:ext cx="616" cy="6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60" name="Text Box 35">
              <a:extLst>
                <a:ext uri="{FF2B5EF4-FFF2-40B4-BE49-F238E27FC236}">
                  <a16:creationId xmlns:a16="http://schemas.microsoft.com/office/drawing/2014/main" id="{6E21FD20-8102-4F41-A10F-AEFDA264266B}"/>
                </a:ext>
              </a:extLst>
            </p:cNvPr>
            <p:cNvSpPr txBox="1">
              <a:spLocks noChangeArrowheads="1"/>
            </p:cNvSpPr>
            <p:nvPr/>
          </p:nvSpPr>
          <p:spPr bwMode="auto">
            <a:xfrm>
              <a:off x="723" y="3206"/>
              <a:ext cx="615" cy="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solidFill>
                    <a:srgbClr val="FFFFFF"/>
                  </a:solidFill>
                  <a:latin typeface="楷体_GB2312" pitchFamily="49" charset="-122"/>
                  <a:ea typeface="楷体_GB2312" pitchFamily="49" charset="-122"/>
                </a:rPr>
                <a:t>无形性</a:t>
              </a:r>
            </a:p>
          </p:txBody>
        </p:sp>
      </p:grpSp>
      <p:pic>
        <p:nvPicPr>
          <p:cNvPr id="36" name="图片 35">
            <a:extLst>
              <a:ext uri="{FF2B5EF4-FFF2-40B4-BE49-F238E27FC236}">
                <a16:creationId xmlns:a16="http://schemas.microsoft.com/office/drawing/2014/main" id="{745B3D14-95EE-4D1F-BC93-795BB2D6D4C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3">
            <a:extLst>
              <a:ext uri="{FF2B5EF4-FFF2-40B4-BE49-F238E27FC236}">
                <a16:creationId xmlns:a16="http://schemas.microsoft.com/office/drawing/2014/main" id="{156A9A14-7F81-4E18-B61E-5D6C8642E37A}"/>
              </a:ext>
            </a:extLst>
          </p:cNvPr>
          <p:cNvSpPr>
            <a:spLocks noGrp="1" noChangeArrowheads="1"/>
          </p:cNvSpPr>
          <p:nvPr>
            <p:ph idx="1"/>
          </p:nvPr>
        </p:nvSpPr>
        <p:spPr>
          <a:xfrm>
            <a:off x="2063750" y="1196975"/>
            <a:ext cx="8001000" cy="719138"/>
          </a:xfrm>
        </p:spPr>
        <p:txBody>
          <a:bodyPr/>
          <a:lstStyle/>
          <a:p>
            <a:pPr eaLnBrk="1" hangingPunct="1"/>
            <a:r>
              <a:rPr kumimoji="0" lang="zh-CN" altLang="en-US" b="1" dirty="0"/>
              <a:t>服务市场营销与产品市场营销的差异</a:t>
            </a:r>
            <a:endParaRPr lang="zh-CN" altLang="en-US" sz="2400" dirty="0">
              <a:ea typeface="华文新魏" panose="02010800040101010101" pitchFamily="2" charset="-122"/>
            </a:endParaRPr>
          </a:p>
        </p:txBody>
      </p:sp>
      <p:graphicFrame>
        <p:nvGraphicFramePr>
          <p:cNvPr id="30785" name="Group 65">
            <a:extLst>
              <a:ext uri="{FF2B5EF4-FFF2-40B4-BE49-F238E27FC236}">
                <a16:creationId xmlns:a16="http://schemas.microsoft.com/office/drawing/2014/main" id="{2146E28F-3C35-4941-AAAB-CCA7AAE29C54}"/>
              </a:ext>
            </a:extLst>
          </p:cNvPr>
          <p:cNvGraphicFramePr>
            <a:graphicFrameLocks noGrp="1"/>
          </p:cNvGraphicFramePr>
          <p:nvPr/>
        </p:nvGraphicFramePr>
        <p:xfrm>
          <a:off x="3432175" y="2133601"/>
          <a:ext cx="4927600" cy="3543303"/>
        </p:xfrm>
        <a:graphic>
          <a:graphicData uri="http://schemas.openxmlformats.org/drawingml/2006/table">
            <a:tbl>
              <a:tblPr/>
              <a:tblGrid>
                <a:gridCol w="984250">
                  <a:extLst>
                    <a:ext uri="{9D8B030D-6E8A-4147-A177-3AD203B41FA5}">
                      <a16:colId xmlns:a16="http://schemas.microsoft.com/office/drawing/2014/main" val="20000"/>
                    </a:ext>
                  </a:extLst>
                </a:gridCol>
                <a:gridCol w="3943350">
                  <a:extLst>
                    <a:ext uri="{9D8B030D-6E8A-4147-A177-3AD203B41FA5}">
                      <a16:colId xmlns:a16="http://schemas.microsoft.com/office/drawing/2014/main" val="20001"/>
                    </a:ext>
                  </a:extLst>
                </a:gridCol>
              </a:tblGrid>
              <a:tr h="506413">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en-US" altLang="zh-CN" sz="2000" b="0" i="0" u="none" strike="noStrike" cap="none" normalizeH="0" baseline="0">
                          <a:ln>
                            <a:noFill/>
                          </a:ln>
                          <a:solidFill>
                            <a:schemeClr val="tx1"/>
                          </a:solidFill>
                          <a:effectLst/>
                          <a:latin typeface="楷体_GB2312" pitchFamily="49" charset="-122"/>
                          <a:ea typeface="楷体_GB2312" pitchFamily="49" charset="-122"/>
                        </a:rPr>
                        <a:t>1</a:t>
                      </a:r>
                    </a:p>
                  </a:txBody>
                  <a:tcPr anchor="ctr" horzOverflow="overflow">
                    <a:lnL cap="flat">
                      <a:noFill/>
                    </a:lnL>
                    <a:lnR>
                      <a:noFill/>
                    </a:lnR>
                    <a:lnT cap="flat">
                      <a:noFill/>
                    </a:lnT>
                    <a:lnB>
                      <a:noFill/>
                    </a:lnB>
                    <a:lnTlToBr>
                      <a:noFill/>
                    </a:lnTlToBr>
                    <a:lnBlToTr>
                      <a:noFill/>
                    </a:lnBlToTr>
                    <a:gradFill rotWithShape="1">
                      <a:gsLst>
                        <a:gs pos="0">
                          <a:srgbClr val="CC00FF"/>
                        </a:gs>
                        <a:gs pos="50000">
                          <a:schemeClr val="bg1">
                            <a:alpha val="73000"/>
                          </a:schemeClr>
                        </a:gs>
                        <a:gs pos="100000">
                          <a:srgbClr val="CC00FF"/>
                        </a:gs>
                      </a:gsLst>
                      <a:lin ang="0" scaled="1"/>
                    </a:gradFill>
                  </a:tcPr>
                </a:tc>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zh-CN" altLang="en-US" sz="2000" b="0" i="0" u="none" strike="noStrike" cap="none" normalizeH="0" baseline="0">
                          <a:ln>
                            <a:noFill/>
                          </a:ln>
                          <a:solidFill>
                            <a:srgbClr val="0033CC"/>
                          </a:solidFill>
                          <a:effectLst/>
                          <a:latin typeface="楷体_GB2312" pitchFamily="49" charset="-122"/>
                          <a:ea typeface="楷体_GB2312" pitchFamily="49" charset="-122"/>
                        </a:rPr>
                        <a:t>产品特点不同</a:t>
                      </a:r>
                    </a:p>
                  </a:txBody>
                  <a:tcPr anchor="ctr" horzOverflow="overflow">
                    <a:lnL>
                      <a:noFill/>
                    </a:lnL>
                    <a:lnR cap="flat">
                      <a:noFill/>
                    </a:lnR>
                    <a:lnT cap="flat">
                      <a:noFill/>
                    </a:lnT>
                    <a:lnB>
                      <a:noFill/>
                    </a:lnB>
                    <a:lnTlToBr>
                      <a:noFill/>
                    </a:lnTlToBr>
                    <a:lnBlToTr>
                      <a:noFill/>
                    </a:lnBlToTr>
                    <a:gradFill rotWithShape="0">
                      <a:gsLst>
                        <a:gs pos="0">
                          <a:srgbClr val="FFFFFF">
                            <a:gamma/>
                            <a:shade val="84706"/>
                            <a:invGamma/>
                          </a:srgbClr>
                        </a:gs>
                        <a:gs pos="100000">
                          <a:srgbClr val="FFFFFF"/>
                        </a:gs>
                      </a:gsLst>
                      <a:lin ang="2700000" scaled="1"/>
                    </a:gradFill>
                  </a:tcPr>
                </a:tc>
                <a:extLst>
                  <a:ext uri="{0D108BD9-81ED-4DB2-BD59-A6C34878D82A}">
                    <a16:rowId xmlns:a16="http://schemas.microsoft.com/office/drawing/2014/main" val="10000"/>
                  </a:ext>
                </a:extLst>
              </a:tr>
              <a:tr h="506413">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en-US" altLang="zh-CN" sz="2000" b="0" i="0" u="none" strike="noStrike" cap="none" normalizeH="0" baseline="0">
                          <a:ln>
                            <a:noFill/>
                          </a:ln>
                          <a:solidFill>
                            <a:schemeClr val="tx1"/>
                          </a:solidFill>
                          <a:effectLst/>
                          <a:latin typeface="楷体_GB2312" pitchFamily="49" charset="-122"/>
                          <a:ea typeface="楷体_GB2312" pitchFamily="49" charset="-122"/>
                        </a:rPr>
                        <a:t>2</a:t>
                      </a:r>
                    </a:p>
                  </a:txBody>
                  <a:tcPr anchor="ctr" horzOverflow="overflow">
                    <a:lnL cap="flat">
                      <a:noFill/>
                    </a:lnL>
                    <a:lnR>
                      <a:noFill/>
                    </a:lnR>
                    <a:lnT>
                      <a:noFill/>
                    </a:lnT>
                    <a:lnB>
                      <a:noFill/>
                    </a:lnB>
                    <a:lnTlToBr>
                      <a:noFill/>
                    </a:lnTlToBr>
                    <a:lnBlToTr>
                      <a:noFill/>
                    </a:lnBlToTr>
                    <a:gradFill rotWithShape="1">
                      <a:gsLst>
                        <a:gs pos="0">
                          <a:srgbClr val="CC00FF"/>
                        </a:gs>
                        <a:gs pos="50000">
                          <a:schemeClr val="bg1">
                            <a:alpha val="73000"/>
                          </a:schemeClr>
                        </a:gs>
                        <a:gs pos="100000">
                          <a:srgbClr val="CC00FF"/>
                        </a:gs>
                      </a:gsLst>
                      <a:lin ang="0" scaled="1"/>
                    </a:gradFill>
                  </a:tcPr>
                </a:tc>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zh-CN" altLang="en-US" sz="2000" b="0" i="0" u="none" strike="noStrike" cap="none" normalizeH="0" baseline="0">
                          <a:ln>
                            <a:noFill/>
                          </a:ln>
                          <a:solidFill>
                            <a:schemeClr val="tx2"/>
                          </a:solidFill>
                          <a:effectLst/>
                          <a:latin typeface="楷体_GB2312" pitchFamily="49" charset="-122"/>
                          <a:ea typeface="楷体_GB2312" pitchFamily="49" charset="-122"/>
                        </a:rPr>
                        <a:t>顾客对生产过程的参与</a:t>
                      </a:r>
                    </a:p>
                  </a:txBody>
                  <a:tcPr anchor="ctr" horzOverflow="overflow">
                    <a:lnL>
                      <a:noFill/>
                    </a:lnL>
                    <a:lnR cap="flat">
                      <a:noFill/>
                    </a:lnR>
                    <a:lnT>
                      <a:noFill/>
                    </a:lnT>
                    <a:lnB>
                      <a:noFill/>
                    </a:lnB>
                    <a:lnTlToBr>
                      <a:noFill/>
                    </a:lnTlToBr>
                    <a:lnBlToTr>
                      <a:noFill/>
                    </a:lnBlToTr>
                    <a:gradFill rotWithShape="0">
                      <a:gsLst>
                        <a:gs pos="0">
                          <a:srgbClr val="FFFFFF">
                            <a:gamma/>
                            <a:shade val="84706"/>
                            <a:invGamma/>
                          </a:srgbClr>
                        </a:gs>
                        <a:gs pos="100000">
                          <a:srgbClr val="FFFFFF"/>
                        </a:gs>
                      </a:gsLst>
                      <a:lin ang="2700000" scaled="1"/>
                    </a:gradFill>
                  </a:tcPr>
                </a:tc>
                <a:extLst>
                  <a:ext uri="{0D108BD9-81ED-4DB2-BD59-A6C34878D82A}">
                    <a16:rowId xmlns:a16="http://schemas.microsoft.com/office/drawing/2014/main" val="10001"/>
                  </a:ext>
                </a:extLst>
              </a:tr>
              <a:tr h="506413">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en-US" altLang="zh-CN" sz="2000" b="0" i="0" u="none" strike="noStrike" cap="none" normalizeH="0" baseline="0">
                          <a:ln>
                            <a:noFill/>
                          </a:ln>
                          <a:solidFill>
                            <a:schemeClr val="tx1"/>
                          </a:solidFill>
                          <a:effectLst/>
                          <a:latin typeface="楷体_GB2312" pitchFamily="49" charset="-122"/>
                          <a:ea typeface="楷体_GB2312" pitchFamily="49" charset="-122"/>
                        </a:rPr>
                        <a:t>3</a:t>
                      </a:r>
                    </a:p>
                  </a:txBody>
                  <a:tcPr anchor="ctr" horzOverflow="overflow">
                    <a:lnL cap="flat">
                      <a:noFill/>
                    </a:lnL>
                    <a:lnR>
                      <a:noFill/>
                    </a:lnR>
                    <a:lnT>
                      <a:noFill/>
                    </a:lnT>
                    <a:lnB>
                      <a:noFill/>
                    </a:lnB>
                    <a:lnTlToBr>
                      <a:noFill/>
                    </a:lnTlToBr>
                    <a:lnBlToTr>
                      <a:noFill/>
                    </a:lnBlToTr>
                    <a:gradFill rotWithShape="1">
                      <a:gsLst>
                        <a:gs pos="0">
                          <a:srgbClr val="CC00FF"/>
                        </a:gs>
                        <a:gs pos="50000">
                          <a:schemeClr val="bg1">
                            <a:alpha val="73000"/>
                          </a:schemeClr>
                        </a:gs>
                        <a:gs pos="100000">
                          <a:srgbClr val="CC00FF"/>
                        </a:gs>
                      </a:gsLst>
                      <a:lin ang="0" scaled="1"/>
                    </a:gradFill>
                  </a:tcPr>
                </a:tc>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zh-CN" altLang="en-US" sz="2000" b="0" i="0" u="none" strike="noStrike" cap="none" normalizeH="0" baseline="0">
                          <a:ln>
                            <a:noFill/>
                          </a:ln>
                          <a:solidFill>
                            <a:schemeClr val="tx1"/>
                          </a:solidFill>
                          <a:effectLst/>
                          <a:latin typeface="楷体_GB2312" pitchFamily="49" charset="-122"/>
                          <a:ea typeface="楷体_GB2312" pitchFamily="49" charset="-122"/>
                        </a:rPr>
                        <a:t>人是产品的一部分</a:t>
                      </a:r>
                    </a:p>
                  </a:txBody>
                  <a:tcPr anchor="ctr" horzOverflow="overflow">
                    <a:lnL>
                      <a:noFill/>
                    </a:lnL>
                    <a:lnR cap="flat">
                      <a:noFill/>
                    </a:lnR>
                    <a:lnT>
                      <a:noFill/>
                    </a:lnT>
                    <a:lnB>
                      <a:noFill/>
                    </a:lnB>
                    <a:lnTlToBr>
                      <a:noFill/>
                    </a:lnTlToBr>
                    <a:lnBlToTr>
                      <a:noFill/>
                    </a:lnBlToTr>
                    <a:gradFill rotWithShape="0">
                      <a:gsLst>
                        <a:gs pos="0">
                          <a:srgbClr val="FFFFFF">
                            <a:gamma/>
                            <a:shade val="84706"/>
                            <a:invGamma/>
                          </a:srgbClr>
                        </a:gs>
                        <a:gs pos="100000">
                          <a:srgbClr val="FFFFFF"/>
                        </a:gs>
                      </a:gsLst>
                      <a:lin ang="2700000" scaled="1"/>
                    </a:gradFill>
                  </a:tcPr>
                </a:tc>
                <a:extLst>
                  <a:ext uri="{0D108BD9-81ED-4DB2-BD59-A6C34878D82A}">
                    <a16:rowId xmlns:a16="http://schemas.microsoft.com/office/drawing/2014/main" val="10002"/>
                  </a:ext>
                </a:extLst>
              </a:tr>
              <a:tr h="506413">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en-US" altLang="zh-CN" sz="2000" b="0" i="0" u="none" strike="noStrike" cap="none" normalizeH="0" baseline="0">
                          <a:ln>
                            <a:noFill/>
                          </a:ln>
                          <a:solidFill>
                            <a:schemeClr val="tx1"/>
                          </a:solidFill>
                          <a:effectLst/>
                          <a:latin typeface="楷体_GB2312" pitchFamily="49" charset="-122"/>
                          <a:ea typeface="楷体_GB2312" pitchFamily="49" charset="-122"/>
                        </a:rPr>
                        <a:t>4</a:t>
                      </a:r>
                    </a:p>
                  </a:txBody>
                  <a:tcPr anchor="ctr" horzOverflow="overflow">
                    <a:lnL cap="flat">
                      <a:noFill/>
                    </a:lnL>
                    <a:lnR>
                      <a:noFill/>
                    </a:lnR>
                    <a:lnT>
                      <a:noFill/>
                    </a:lnT>
                    <a:lnB>
                      <a:noFill/>
                    </a:lnB>
                    <a:lnTlToBr>
                      <a:noFill/>
                    </a:lnTlToBr>
                    <a:lnBlToTr>
                      <a:noFill/>
                    </a:lnBlToTr>
                    <a:gradFill rotWithShape="1">
                      <a:gsLst>
                        <a:gs pos="0">
                          <a:srgbClr val="CC00FF"/>
                        </a:gs>
                        <a:gs pos="50000">
                          <a:schemeClr val="bg1">
                            <a:alpha val="73000"/>
                          </a:schemeClr>
                        </a:gs>
                        <a:gs pos="100000">
                          <a:srgbClr val="CC00FF"/>
                        </a:gs>
                      </a:gsLst>
                      <a:lin ang="0" scaled="1"/>
                    </a:gradFill>
                  </a:tcPr>
                </a:tc>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zh-CN" altLang="en-US" sz="2000" b="0" i="0" u="none" strike="noStrike" cap="none" normalizeH="0" baseline="0">
                          <a:ln>
                            <a:noFill/>
                          </a:ln>
                          <a:solidFill>
                            <a:schemeClr val="tx2"/>
                          </a:solidFill>
                          <a:effectLst/>
                          <a:latin typeface="楷体_GB2312" pitchFamily="49" charset="-122"/>
                          <a:ea typeface="楷体_GB2312" pitchFamily="49" charset="-122"/>
                        </a:rPr>
                        <a:t>质量控制问题</a:t>
                      </a:r>
                    </a:p>
                  </a:txBody>
                  <a:tcPr anchor="ctr" horzOverflow="overflow">
                    <a:lnL>
                      <a:noFill/>
                    </a:lnL>
                    <a:lnR cap="flat">
                      <a:noFill/>
                    </a:lnR>
                    <a:lnT>
                      <a:noFill/>
                    </a:lnT>
                    <a:lnB>
                      <a:noFill/>
                    </a:lnB>
                    <a:lnTlToBr>
                      <a:noFill/>
                    </a:lnTlToBr>
                    <a:lnBlToTr>
                      <a:noFill/>
                    </a:lnBlToTr>
                    <a:gradFill rotWithShape="0">
                      <a:gsLst>
                        <a:gs pos="0">
                          <a:srgbClr val="FFFFFF">
                            <a:gamma/>
                            <a:shade val="84706"/>
                            <a:invGamma/>
                          </a:srgbClr>
                        </a:gs>
                        <a:gs pos="100000">
                          <a:srgbClr val="FFFFFF"/>
                        </a:gs>
                      </a:gsLst>
                      <a:lin ang="2700000" scaled="1"/>
                    </a:gradFill>
                  </a:tcPr>
                </a:tc>
                <a:extLst>
                  <a:ext uri="{0D108BD9-81ED-4DB2-BD59-A6C34878D82A}">
                    <a16:rowId xmlns:a16="http://schemas.microsoft.com/office/drawing/2014/main" val="10003"/>
                  </a:ext>
                </a:extLst>
              </a:tr>
              <a:tr h="506413">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en-US" altLang="zh-CN" sz="2000" b="0" i="0" u="none" strike="noStrike" cap="none" normalizeH="0" baseline="0">
                          <a:ln>
                            <a:noFill/>
                          </a:ln>
                          <a:solidFill>
                            <a:schemeClr val="tx1"/>
                          </a:solidFill>
                          <a:effectLst/>
                          <a:latin typeface="楷体_GB2312" pitchFamily="49" charset="-122"/>
                          <a:ea typeface="楷体_GB2312" pitchFamily="49" charset="-122"/>
                        </a:rPr>
                        <a:t>5</a:t>
                      </a:r>
                    </a:p>
                  </a:txBody>
                  <a:tcPr anchor="ctr" horzOverflow="overflow">
                    <a:lnL cap="flat">
                      <a:noFill/>
                    </a:lnL>
                    <a:lnR>
                      <a:noFill/>
                    </a:lnR>
                    <a:lnT>
                      <a:noFill/>
                    </a:lnT>
                    <a:lnB>
                      <a:noFill/>
                    </a:lnB>
                    <a:lnTlToBr>
                      <a:noFill/>
                    </a:lnTlToBr>
                    <a:lnBlToTr>
                      <a:noFill/>
                    </a:lnBlToTr>
                    <a:gradFill rotWithShape="1">
                      <a:gsLst>
                        <a:gs pos="0">
                          <a:srgbClr val="CC00FF"/>
                        </a:gs>
                        <a:gs pos="50000">
                          <a:schemeClr val="bg1">
                            <a:alpha val="73000"/>
                          </a:schemeClr>
                        </a:gs>
                        <a:gs pos="100000">
                          <a:srgbClr val="CC00FF"/>
                        </a:gs>
                      </a:gsLst>
                      <a:lin ang="0" scaled="1"/>
                    </a:gradFill>
                  </a:tcPr>
                </a:tc>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zh-CN" altLang="en-US" sz="2000" b="0" i="0" u="none" strike="noStrike" cap="none" normalizeH="0" baseline="0">
                          <a:ln>
                            <a:noFill/>
                          </a:ln>
                          <a:solidFill>
                            <a:schemeClr val="tx2"/>
                          </a:solidFill>
                          <a:effectLst/>
                          <a:latin typeface="楷体_GB2312" pitchFamily="49" charset="-122"/>
                          <a:ea typeface="楷体_GB2312" pitchFamily="49" charset="-122"/>
                        </a:rPr>
                        <a:t>产品无法储存</a:t>
                      </a:r>
                    </a:p>
                  </a:txBody>
                  <a:tcPr anchor="ctr" horzOverflow="overflow">
                    <a:lnL>
                      <a:noFill/>
                    </a:lnL>
                    <a:lnR cap="flat">
                      <a:noFill/>
                    </a:lnR>
                    <a:lnT>
                      <a:noFill/>
                    </a:lnT>
                    <a:lnB>
                      <a:noFill/>
                    </a:lnB>
                    <a:lnTlToBr>
                      <a:noFill/>
                    </a:lnTlToBr>
                    <a:lnBlToTr>
                      <a:noFill/>
                    </a:lnBlToTr>
                    <a:gradFill rotWithShape="0">
                      <a:gsLst>
                        <a:gs pos="0">
                          <a:srgbClr val="FFFFFF">
                            <a:gamma/>
                            <a:shade val="84706"/>
                            <a:invGamma/>
                          </a:srgbClr>
                        </a:gs>
                        <a:gs pos="100000">
                          <a:srgbClr val="FFFFFF"/>
                        </a:gs>
                      </a:gsLst>
                      <a:lin ang="2700000" scaled="1"/>
                    </a:gradFill>
                  </a:tcPr>
                </a:tc>
                <a:extLst>
                  <a:ext uri="{0D108BD9-81ED-4DB2-BD59-A6C34878D82A}">
                    <a16:rowId xmlns:a16="http://schemas.microsoft.com/office/drawing/2014/main" val="10004"/>
                  </a:ext>
                </a:extLst>
              </a:tr>
              <a:tr h="506413">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en-US" altLang="zh-CN" sz="2000" b="0" i="0" u="none" strike="noStrike" cap="none" normalizeH="0" baseline="0">
                          <a:ln>
                            <a:noFill/>
                          </a:ln>
                          <a:solidFill>
                            <a:schemeClr val="tx1"/>
                          </a:solidFill>
                          <a:effectLst/>
                          <a:latin typeface="楷体_GB2312" pitchFamily="49" charset="-122"/>
                          <a:ea typeface="楷体_GB2312" pitchFamily="49" charset="-122"/>
                        </a:rPr>
                        <a:t>6</a:t>
                      </a:r>
                    </a:p>
                  </a:txBody>
                  <a:tcPr anchor="ctr" horzOverflow="overflow">
                    <a:lnL cap="flat">
                      <a:noFill/>
                    </a:lnL>
                    <a:lnR>
                      <a:noFill/>
                    </a:lnR>
                    <a:lnT>
                      <a:noFill/>
                    </a:lnT>
                    <a:lnB>
                      <a:noFill/>
                    </a:lnB>
                    <a:lnTlToBr>
                      <a:noFill/>
                    </a:lnTlToBr>
                    <a:lnBlToTr>
                      <a:noFill/>
                    </a:lnBlToTr>
                    <a:gradFill rotWithShape="1">
                      <a:gsLst>
                        <a:gs pos="0">
                          <a:srgbClr val="CC00FF"/>
                        </a:gs>
                        <a:gs pos="50000">
                          <a:schemeClr val="bg1">
                            <a:alpha val="73000"/>
                          </a:schemeClr>
                        </a:gs>
                        <a:gs pos="100000">
                          <a:srgbClr val="CC00FF"/>
                        </a:gs>
                      </a:gsLst>
                      <a:lin ang="0" scaled="1"/>
                    </a:gradFill>
                  </a:tcPr>
                </a:tc>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zh-CN" altLang="en-US" sz="2000" b="0" i="0" u="none" strike="noStrike" cap="none" normalizeH="0" baseline="0">
                          <a:ln>
                            <a:noFill/>
                          </a:ln>
                          <a:solidFill>
                            <a:schemeClr val="tx2"/>
                          </a:solidFill>
                          <a:effectLst/>
                          <a:latin typeface="楷体_GB2312" pitchFamily="49" charset="-122"/>
                          <a:ea typeface="楷体_GB2312" pitchFamily="49" charset="-122"/>
                        </a:rPr>
                        <a:t>时间因素的重要性</a:t>
                      </a:r>
                    </a:p>
                  </a:txBody>
                  <a:tcPr anchor="ctr" horzOverflow="overflow">
                    <a:lnL>
                      <a:noFill/>
                    </a:lnL>
                    <a:lnR cap="flat">
                      <a:noFill/>
                    </a:lnR>
                    <a:lnT>
                      <a:noFill/>
                    </a:lnT>
                    <a:lnB>
                      <a:noFill/>
                    </a:lnB>
                    <a:lnTlToBr>
                      <a:noFill/>
                    </a:lnTlToBr>
                    <a:lnBlToTr>
                      <a:noFill/>
                    </a:lnBlToTr>
                    <a:gradFill rotWithShape="0">
                      <a:gsLst>
                        <a:gs pos="0">
                          <a:srgbClr val="FFFFFF">
                            <a:gamma/>
                            <a:shade val="84706"/>
                            <a:invGamma/>
                          </a:srgbClr>
                        </a:gs>
                        <a:gs pos="100000">
                          <a:srgbClr val="FFFFFF"/>
                        </a:gs>
                      </a:gsLst>
                      <a:lin ang="2700000" scaled="1"/>
                    </a:gradFill>
                  </a:tcPr>
                </a:tc>
                <a:extLst>
                  <a:ext uri="{0D108BD9-81ED-4DB2-BD59-A6C34878D82A}">
                    <a16:rowId xmlns:a16="http://schemas.microsoft.com/office/drawing/2014/main" val="10005"/>
                  </a:ext>
                </a:extLst>
              </a:tr>
              <a:tr h="504825">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en-US" altLang="zh-CN" sz="2000" b="0" i="0" u="none" strike="noStrike" cap="none" normalizeH="0" baseline="0">
                          <a:ln>
                            <a:noFill/>
                          </a:ln>
                          <a:solidFill>
                            <a:schemeClr val="tx1"/>
                          </a:solidFill>
                          <a:effectLst/>
                          <a:latin typeface="楷体_GB2312" pitchFamily="49" charset="-122"/>
                          <a:ea typeface="楷体_GB2312" pitchFamily="49" charset="-122"/>
                        </a:rPr>
                        <a:t>7</a:t>
                      </a:r>
                    </a:p>
                  </a:txBody>
                  <a:tcPr anchor="ctr" horzOverflow="overflow">
                    <a:lnL cap="flat">
                      <a:noFill/>
                    </a:lnL>
                    <a:lnR>
                      <a:noFill/>
                    </a:lnR>
                    <a:lnT>
                      <a:noFill/>
                    </a:lnT>
                    <a:lnB cap="flat">
                      <a:noFill/>
                    </a:lnB>
                    <a:lnTlToBr>
                      <a:noFill/>
                    </a:lnTlToBr>
                    <a:lnBlToTr>
                      <a:noFill/>
                    </a:lnBlToTr>
                    <a:gradFill rotWithShape="1">
                      <a:gsLst>
                        <a:gs pos="0">
                          <a:srgbClr val="CC00FF"/>
                        </a:gs>
                        <a:gs pos="50000">
                          <a:schemeClr val="bg1">
                            <a:alpha val="73000"/>
                          </a:schemeClr>
                        </a:gs>
                        <a:gs pos="100000">
                          <a:srgbClr val="CC00FF"/>
                        </a:gs>
                      </a:gsLst>
                      <a:lin ang="0" scaled="1"/>
                    </a:gradFill>
                  </a:tcPr>
                </a:tc>
                <a:tc>
                  <a:txBody>
                    <a:bodyPr/>
                    <a:lstStyle/>
                    <a:p>
                      <a:pPr marL="0" marR="0" lvl="0" indent="0" algn="ctr" defTabSz="914400" rtl="0" eaLnBrk="1" fontAlgn="base" latinLnBrk="0" hangingPunct="1">
                        <a:spcBef>
                          <a:spcPct val="20000"/>
                        </a:spcBef>
                        <a:spcAft>
                          <a:spcPct val="0"/>
                        </a:spcAft>
                        <a:buClr>
                          <a:schemeClr val="accent2"/>
                        </a:buClr>
                        <a:buSzTx/>
                        <a:buFont typeface="Wingdings" pitchFamily="2" charset="2"/>
                        <a:buNone/>
                      </a:pPr>
                      <a:r>
                        <a:rPr kumimoji="0" lang="zh-CN" altLang="en-US" sz="2000" b="0" i="0" u="none" strike="noStrike" cap="none" normalizeH="0" baseline="0">
                          <a:ln>
                            <a:noFill/>
                          </a:ln>
                          <a:solidFill>
                            <a:schemeClr val="tx2"/>
                          </a:solidFill>
                          <a:effectLst/>
                          <a:latin typeface="楷体_GB2312" pitchFamily="49" charset="-122"/>
                          <a:ea typeface="楷体_GB2312" pitchFamily="49" charset="-122"/>
                        </a:rPr>
                        <a:t>分销渠道不同</a:t>
                      </a:r>
                    </a:p>
                  </a:txBody>
                  <a:tcPr anchor="ctr" horzOverflow="overflow">
                    <a:lnL>
                      <a:noFill/>
                    </a:lnL>
                    <a:lnR cap="flat">
                      <a:noFill/>
                    </a:lnR>
                    <a:lnT>
                      <a:noFill/>
                    </a:lnT>
                    <a:lnB cap="flat">
                      <a:noFill/>
                    </a:lnB>
                    <a:lnTlToBr>
                      <a:noFill/>
                    </a:lnTlToBr>
                    <a:lnBlToTr>
                      <a:noFill/>
                    </a:lnBlToTr>
                    <a:gradFill rotWithShape="0">
                      <a:gsLst>
                        <a:gs pos="0">
                          <a:srgbClr val="FFFFFF">
                            <a:gamma/>
                            <a:shade val="84706"/>
                            <a:invGamma/>
                          </a:srgbClr>
                        </a:gs>
                        <a:gs pos="100000">
                          <a:srgbClr val="FFFFFF"/>
                        </a:gs>
                      </a:gsLst>
                      <a:lin ang="2700000" scaled="1"/>
                    </a:gradFill>
                  </a:tcPr>
                </a:tc>
                <a:extLst>
                  <a:ext uri="{0D108BD9-81ED-4DB2-BD59-A6C34878D82A}">
                    <a16:rowId xmlns:a16="http://schemas.microsoft.com/office/drawing/2014/main" val="10006"/>
                  </a:ext>
                </a:extLst>
              </a:tr>
            </a:tbl>
          </a:graphicData>
        </a:graphic>
      </p:graphicFrame>
      <p:sp>
        <p:nvSpPr>
          <p:cNvPr id="32772" name="Rectangle 2">
            <a:extLst>
              <a:ext uri="{FF2B5EF4-FFF2-40B4-BE49-F238E27FC236}">
                <a16:creationId xmlns:a16="http://schemas.microsoft.com/office/drawing/2014/main" id="{38E54482-1ECD-4741-9FB6-EDCDE7A19423}"/>
              </a:ext>
            </a:extLst>
          </p:cNvPr>
          <p:cNvSpPr>
            <a:spLocks noGrp="1" noChangeArrowheads="1"/>
          </p:cNvSpPr>
          <p:nvPr>
            <p:ph type="title"/>
          </p:nvPr>
        </p:nvSpPr>
        <p:spPr/>
        <p:txBody>
          <a:bodyPr/>
          <a:lstStyle/>
          <a:p>
            <a:pPr eaLnBrk="1" hangingPunct="1"/>
            <a:r>
              <a:rPr kumimoji="0" lang="en-US" altLang="zh-CN" dirty="0"/>
              <a:t>10.4 </a:t>
            </a:r>
            <a:r>
              <a:rPr kumimoji="0" lang="zh-CN" altLang="en-US" dirty="0"/>
              <a:t>服务与服务营销</a:t>
            </a:r>
          </a:p>
        </p:txBody>
      </p:sp>
      <p:pic>
        <p:nvPicPr>
          <p:cNvPr id="5" name="图片 4">
            <a:extLst>
              <a:ext uri="{FF2B5EF4-FFF2-40B4-BE49-F238E27FC236}">
                <a16:creationId xmlns:a16="http://schemas.microsoft.com/office/drawing/2014/main" id="{71C244A9-9FC7-43FF-A69E-65600989798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a:extLst>
              <a:ext uri="{FF2B5EF4-FFF2-40B4-BE49-F238E27FC236}">
                <a16:creationId xmlns:a16="http://schemas.microsoft.com/office/drawing/2014/main" id="{E41203B8-C127-49F7-B61E-5E90D4EF170F}"/>
              </a:ext>
            </a:extLst>
          </p:cNvPr>
          <p:cNvSpPr>
            <a:spLocks noGrp="1" noChangeArrowheads="1"/>
          </p:cNvSpPr>
          <p:nvPr>
            <p:ph idx="1"/>
          </p:nvPr>
        </p:nvSpPr>
        <p:spPr>
          <a:xfrm>
            <a:off x="2063750" y="1196975"/>
            <a:ext cx="8001000" cy="719138"/>
          </a:xfrm>
        </p:spPr>
        <p:txBody>
          <a:bodyPr/>
          <a:lstStyle/>
          <a:p>
            <a:pPr eaLnBrk="1" hangingPunct="1"/>
            <a:r>
              <a:rPr kumimoji="0" lang="zh-CN" altLang="en-US" b="1" dirty="0"/>
              <a:t>产品服务谱系图</a:t>
            </a:r>
          </a:p>
        </p:txBody>
      </p:sp>
      <p:sp>
        <p:nvSpPr>
          <p:cNvPr id="33795" name="TextBox 31">
            <a:extLst>
              <a:ext uri="{FF2B5EF4-FFF2-40B4-BE49-F238E27FC236}">
                <a16:creationId xmlns:a16="http://schemas.microsoft.com/office/drawing/2014/main" id="{575FA59C-09D3-4243-B274-7E43783B3D1E}"/>
              </a:ext>
            </a:extLst>
          </p:cNvPr>
          <p:cNvSpPr txBox="1">
            <a:spLocks noChangeArrowheads="1"/>
          </p:cNvSpPr>
          <p:nvPr/>
        </p:nvSpPr>
        <p:spPr bwMode="auto">
          <a:xfrm>
            <a:off x="2127250" y="1812181"/>
            <a:ext cx="826705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zh-CN" altLang="en-US" sz="2400" dirty="0">
                <a:latin typeface="微软雅黑" panose="020B0503020204020204" pitchFamily="34" charset="-122"/>
                <a:ea typeface="微软雅黑" panose="020B0503020204020204" pitchFamily="34" charset="-122"/>
              </a:rPr>
              <a:t>市场中的大多数产品都是有形因素和无形因素的某种组合。按照从有形到无形或者从产品为主导到服务为主导的顺序，排成一个序列，即为产品服务谱系图。</a:t>
            </a:r>
          </a:p>
        </p:txBody>
      </p:sp>
      <p:pic>
        <p:nvPicPr>
          <p:cNvPr id="33796" name="14-1.EPS" descr="id:2147499525;FounderCES">
            <a:extLst>
              <a:ext uri="{FF2B5EF4-FFF2-40B4-BE49-F238E27FC236}">
                <a16:creationId xmlns:a16="http://schemas.microsoft.com/office/drawing/2014/main" id="{8ADE8F55-5676-4532-973F-ABB1CFED78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4889" y="3299321"/>
            <a:ext cx="6102221" cy="2850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7" name="TextBox 33">
            <a:extLst>
              <a:ext uri="{FF2B5EF4-FFF2-40B4-BE49-F238E27FC236}">
                <a16:creationId xmlns:a16="http://schemas.microsoft.com/office/drawing/2014/main" id="{13B7144E-FD1C-4A66-AC63-1E7DD64D48DB}"/>
              </a:ext>
            </a:extLst>
          </p:cNvPr>
          <p:cNvSpPr txBox="1">
            <a:spLocks noChangeArrowheads="1"/>
          </p:cNvSpPr>
          <p:nvPr/>
        </p:nvSpPr>
        <p:spPr bwMode="auto">
          <a:xfrm>
            <a:off x="5515510" y="6436278"/>
            <a:ext cx="178911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zh-CN" altLang="en-US" sz="1400" dirty="0">
                <a:latin typeface="Arial" panose="020B0604020202020204" pitchFamily="34" charset="0"/>
              </a:rPr>
              <a:t>产品服务谱系图</a:t>
            </a:r>
          </a:p>
        </p:txBody>
      </p:sp>
      <p:sp>
        <p:nvSpPr>
          <p:cNvPr id="33798" name="Rectangle 2">
            <a:extLst>
              <a:ext uri="{FF2B5EF4-FFF2-40B4-BE49-F238E27FC236}">
                <a16:creationId xmlns:a16="http://schemas.microsoft.com/office/drawing/2014/main" id="{549AAD71-ABC4-4316-B2D4-269340ED6E79}"/>
              </a:ext>
            </a:extLst>
          </p:cNvPr>
          <p:cNvSpPr>
            <a:spLocks noGrp="1" noChangeArrowheads="1"/>
          </p:cNvSpPr>
          <p:nvPr>
            <p:ph type="title"/>
          </p:nvPr>
        </p:nvSpPr>
        <p:spPr/>
        <p:txBody>
          <a:bodyPr/>
          <a:lstStyle/>
          <a:p>
            <a:pPr eaLnBrk="1" hangingPunct="1"/>
            <a:r>
              <a:rPr kumimoji="0" lang="en-US" altLang="zh-CN" dirty="0"/>
              <a:t>10.4 </a:t>
            </a:r>
            <a:r>
              <a:rPr kumimoji="0" lang="zh-CN" altLang="en-US" dirty="0"/>
              <a:t>服务与服务营销</a:t>
            </a:r>
          </a:p>
        </p:txBody>
      </p:sp>
      <p:pic>
        <p:nvPicPr>
          <p:cNvPr id="7" name="图片 6">
            <a:extLst>
              <a:ext uri="{FF2B5EF4-FFF2-40B4-BE49-F238E27FC236}">
                <a16:creationId xmlns:a16="http://schemas.microsoft.com/office/drawing/2014/main" id="{7ED4C6D3-71B3-4724-A518-C6169EAF3A5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3">
            <a:extLst>
              <a:ext uri="{FF2B5EF4-FFF2-40B4-BE49-F238E27FC236}">
                <a16:creationId xmlns:a16="http://schemas.microsoft.com/office/drawing/2014/main" id="{E2DE07F1-F00C-419B-B44D-0CA9B428D16B}"/>
              </a:ext>
            </a:extLst>
          </p:cNvPr>
          <p:cNvSpPr>
            <a:spLocks noGrp="1" noChangeArrowheads="1"/>
          </p:cNvSpPr>
          <p:nvPr>
            <p:ph idx="1"/>
          </p:nvPr>
        </p:nvSpPr>
        <p:spPr>
          <a:xfrm>
            <a:off x="1278294" y="490979"/>
            <a:ext cx="8917085" cy="792162"/>
          </a:xfrm>
        </p:spPr>
        <p:txBody>
          <a:bodyPr/>
          <a:lstStyle/>
          <a:p>
            <a:pPr marL="0" indent="0" eaLnBrk="1" hangingPunct="1">
              <a:buNone/>
            </a:pPr>
            <a:endParaRPr kumimoji="0" lang="en-US" altLang="zh-CN" b="1" dirty="0"/>
          </a:p>
          <a:p>
            <a:pPr eaLnBrk="1" hangingPunct="1"/>
            <a:r>
              <a:rPr kumimoji="0" lang="zh-CN" altLang="en-US" b="1" dirty="0"/>
              <a:t>服务质量测定</a:t>
            </a:r>
          </a:p>
        </p:txBody>
      </p:sp>
      <p:sp>
        <p:nvSpPr>
          <p:cNvPr id="34819" name="Text Box 4">
            <a:extLst>
              <a:ext uri="{FF2B5EF4-FFF2-40B4-BE49-F238E27FC236}">
                <a16:creationId xmlns:a16="http://schemas.microsoft.com/office/drawing/2014/main" id="{954B4572-CC59-4D06-B586-8A51FED43029}"/>
              </a:ext>
            </a:extLst>
          </p:cNvPr>
          <p:cNvSpPr txBox="1">
            <a:spLocks noChangeArrowheads="1"/>
          </p:cNvSpPr>
          <p:nvPr/>
        </p:nvSpPr>
        <p:spPr bwMode="auto">
          <a:xfrm>
            <a:off x="2713038" y="4294188"/>
            <a:ext cx="2519362" cy="366712"/>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a:latin typeface="Arial" panose="020B0604020202020204" pitchFamily="34" charset="0"/>
                <a:ea typeface="楷体_GB2312" pitchFamily="49" charset="-122"/>
              </a:rPr>
              <a:t>技术质量</a:t>
            </a:r>
          </a:p>
        </p:txBody>
      </p:sp>
      <p:sp>
        <p:nvSpPr>
          <p:cNvPr id="34820" name="Text Box 5">
            <a:extLst>
              <a:ext uri="{FF2B5EF4-FFF2-40B4-BE49-F238E27FC236}">
                <a16:creationId xmlns:a16="http://schemas.microsoft.com/office/drawing/2014/main" id="{634CAEEF-13CC-4FC7-8FD9-00A1363AD986}"/>
              </a:ext>
            </a:extLst>
          </p:cNvPr>
          <p:cNvSpPr txBox="1">
            <a:spLocks noChangeArrowheads="1"/>
          </p:cNvSpPr>
          <p:nvPr/>
        </p:nvSpPr>
        <p:spPr bwMode="auto">
          <a:xfrm>
            <a:off x="6457951" y="4294188"/>
            <a:ext cx="2519363" cy="366712"/>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a:latin typeface="Arial" panose="020B0604020202020204" pitchFamily="34" charset="0"/>
                <a:ea typeface="楷体_GB2312" pitchFamily="49" charset="-122"/>
              </a:rPr>
              <a:t>职能质量</a:t>
            </a:r>
          </a:p>
        </p:txBody>
      </p:sp>
      <p:sp>
        <p:nvSpPr>
          <p:cNvPr id="34821" name="Text Box 6">
            <a:extLst>
              <a:ext uri="{FF2B5EF4-FFF2-40B4-BE49-F238E27FC236}">
                <a16:creationId xmlns:a16="http://schemas.microsoft.com/office/drawing/2014/main" id="{8FD40DBE-3FB0-4B95-8295-BAD04694A06D}"/>
              </a:ext>
            </a:extLst>
          </p:cNvPr>
          <p:cNvSpPr txBox="1">
            <a:spLocks noChangeArrowheads="1"/>
          </p:cNvSpPr>
          <p:nvPr/>
        </p:nvSpPr>
        <p:spPr bwMode="auto">
          <a:xfrm>
            <a:off x="2713038" y="4941889"/>
            <a:ext cx="2519362" cy="854075"/>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1600">
                <a:latin typeface="Arial" panose="020B0604020202020204" pitchFamily="34" charset="0"/>
                <a:ea typeface="楷体_GB2312" pitchFamily="49" charset="-122"/>
              </a:rPr>
              <a:t>服务过程的产出，即顾客从服务过程中所得到的东西</a:t>
            </a:r>
          </a:p>
        </p:txBody>
      </p:sp>
      <p:sp>
        <p:nvSpPr>
          <p:cNvPr id="34822" name="Text Box 7">
            <a:extLst>
              <a:ext uri="{FF2B5EF4-FFF2-40B4-BE49-F238E27FC236}">
                <a16:creationId xmlns:a16="http://schemas.microsoft.com/office/drawing/2014/main" id="{33CD84D3-AAE7-4A66-BA9A-72DABC32F30E}"/>
              </a:ext>
            </a:extLst>
          </p:cNvPr>
          <p:cNvSpPr txBox="1">
            <a:spLocks noChangeArrowheads="1"/>
          </p:cNvSpPr>
          <p:nvPr/>
        </p:nvSpPr>
        <p:spPr bwMode="auto">
          <a:xfrm>
            <a:off x="4008438" y="2779714"/>
            <a:ext cx="3960812" cy="962025"/>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dirty="0">
                <a:latin typeface="Arial" panose="020B0604020202020204" pitchFamily="34" charset="0"/>
                <a:ea typeface="楷体_GB2312" pitchFamily="49" charset="-122"/>
              </a:rPr>
              <a:t>服务质量是一个主观范畴，它取决于顾客对服务的预期质量同其实际感受的服务水平</a:t>
            </a:r>
            <a:r>
              <a:rPr lang="en-US" altLang="zh-CN" dirty="0">
                <a:latin typeface="Arial" panose="020B0604020202020204" pitchFamily="34" charset="0"/>
                <a:ea typeface="楷体_GB2312" pitchFamily="49" charset="-122"/>
              </a:rPr>
              <a:t>(</a:t>
            </a:r>
            <a:r>
              <a:rPr lang="zh-CN" altLang="en-US" dirty="0">
                <a:latin typeface="Arial" panose="020B0604020202020204" pitchFamily="34" charset="0"/>
                <a:ea typeface="楷体_GB2312" pitchFamily="49" charset="-122"/>
              </a:rPr>
              <a:t>即体验质量</a:t>
            </a:r>
            <a:r>
              <a:rPr lang="en-US" altLang="zh-CN" dirty="0">
                <a:latin typeface="Arial" panose="020B0604020202020204" pitchFamily="34" charset="0"/>
                <a:ea typeface="楷体_GB2312" pitchFamily="49" charset="-122"/>
              </a:rPr>
              <a:t>)</a:t>
            </a:r>
            <a:r>
              <a:rPr lang="zh-CN" altLang="en-US" dirty="0">
                <a:latin typeface="Arial" panose="020B0604020202020204" pitchFamily="34" charset="0"/>
                <a:ea typeface="楷体_GB2312" pitchFamily="49" charset="-122"/>
              </a:rPr>
              <a:t>的对比</a:t>
            </a:r>
          </a:p>
        </p:txBody>
      </p:sp>
      <p:cxnSp>
        <p:nvCxnSpPr>
          <p:cNvPr id="34823" name="AutoShape 8">
            <a:extLst>
              <a:ext uri="{FF2B5EF4-FFF2-40B4-BE49-F238E27FC236}">
                <a16:creationId xmlns:a16="http://schemas.microsoft.com/office/drawing/2014/main" id="{7C7A1C56-338C-4F51-9494-2CCC9C2F446D}"/>
              </a:ext>
            </a:extLst>
          </p:cNvPr>
          <p:cNvCxnSpPr>
            <a:cxnSpLocks noChangeShapeType="1"/>
            <a:stCxn id="34822" idx="2"/>
            <a:endCxn id="34819" idx="0"/>
          </p:cNvCxnSpPr>
          <p:nvPr/>
        </p:nvCxnSpPr>
        <p:spPr bwMode="auto">
          <a:xfrm rot="5400000">
            <a:off x="4719639" y="3009901"/>
            <a:ext cx="523875" cy="2016125"/>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34824" name="AutoShape 9">
            <a:extLst>
              <a:ext uri="{FF2B5EF4-FFF2-40B4-BE49-F238E27FC236}">
                <a16:creationId xmlns:a16="http://schemas.microsoft.com/office/drawing/2014/main" id="{A92BCC5E-11A8-46A5-BA3F-B58F086B8D13}"/>
              </a:ext>
            </a:extLst>
          </p:cNvPr>
          <p:cNvCxnSpPr>
            <a:cxnSpLocks noChangeShapeType="1"/>
            <a:stCxn id="34822" idx="2"/>
            <a:endCxn id="34820" idx="0"/>
          </p:cNvCxnSpPr>
          <p:nvPr/>
        </p:nvCxnSpPr>
        <p:spPr bwMode="auto">
          <a:xfrm rot="16200000" flipH="1">
            <a:off x="6590507" y="3151982"/>
            <a:ext cx="523875" cy="1728788"/>
          </a:xfrm>
          <a:prstGeom prst="bentConnector3">
            <a:avLst>
              <a:gd name="adj1" fmla="val 50000"/>
            </a:avLst>
          </a:prstGeom>
          <a:noFill/>
          <a:ln w="28575">
            <a:solidFill>
              <a:schemeClr val="tx1"/>
            </a:solidFill>
            <a:miter lim="800000"/>
            <a:headEnd/>
            <a:tailEnd/>
          </a:ln>
          <a:extLst>
            <a:ext uri="{909E8E84-426E-40DD-AFC4-6F175D3DCCD1}">
              <a14:hiddenFill xmlns:a14="http://schemas.microsoft.com/office/drawing/2010/main">
                <a:noFill/>
              </a14:hiddenFill>
            </a:ext>
          </a:extLst>
        </p:spPr>
      </p:cxnSp>
      <p:cxnSp>
        <p:nvCxnSpPr>
          <p:cNvPr id="34825" name="AutoShape 10">
            <a:extLst>
              <a:ext uri="{FF2B5EF4-FFF2-40B4-BE49-F238E27FC236}">
                <a16:creationId xmlns:a16="http://schemas.microsoft.com/office/drawing/2014/main" id="{3E2B3235-7B6A-474D-AB55-A8C778B6E37A}"/>
              </a:ext>
            </a:extLst>
          </p:cNvPr>
          <p:cNvCxnSpPr>
            <a:cxnSpLocks noChangeShapeType="1"/>
            <a:stCxn id="34819" idx="2"/>
            <a:endCxn id="34821" idx="0"/>
          </p:cNvCxnSpPr>
          <p:nvPr/>
        </p:nvCxnSpPr>
        <p:spPr bwMode="auto">
          <a:xfrm>
            <a:off x="3973513" y="4660900"/>
            <a:ext cx="0" cy="280988"/>
          </a:xfrm>
          <a:prstGeom prst="straightConnector1">
            <a:avLst/>
          </a:prstGeom>
          <a:noFill/>
          <a:ln w="28575">
            <a:solidFill>
              <a:schemeClr val="tx1"/>
            </a:solidFill>
            <a:round/>
            <a:headEnd/>
            <a:tailEnd/>
          </a:ln>
          <a:extLst>
            <a:ext uri="{909E8E84-426E-40DD-AFC4-6F175D3DCCD1}">
              <a14:hiddenFill xmlns:a14="http://schemas.microsoft.com/office/drawing/2010/main">
                <a:noFill/>
              </a14:hiddenFill>
            </a:ext>
          </a:extLst>
        </p:spPr>
      </p:cxnSp>
      <p:sp>
        <p:nvSpPr>
          <p:cNvPr id="34826" name="Text Box 11">
            <a:extLst>
              <a:ext uri="{FF2B5EF4-FFF2-40B4-BE49-F238E27FC236}">
                <a16:creationId xmlns:a16="http://schemas.microsoft.com/office/drawing/2014/main" id="{7DC08903-DAD8-4636-B33D-54E2C778D1CA}"/>
              </a:ext>
            </a:extLst>
          </p:cNvPr>
          <p:cNvSpPr txBox="1">
            <a:spLocks noChangeArrowheads="1"/>
          </p:cNvSpPr>
          <p:nvPr/>
        </p:nvSpPr>
        <p:spPr bwMode="auto">
          <a:xfrm>
            <a:off x="6024563" y="4905376"/>
            <a:ext cx="3816350" cy="854075"/>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1600">
                <a:latin typeface="Arial" panose="020B0604020202020204" pitchFamily="34" charset="0"/>
                <a:ea typeface="楷体_GB2312" pitchFamily="49" charset="-122"/>
              </a:rPr>
              <a:t>服务推广的过程中顾客所感受到的服务人员在履行职责时的行为、态度、穿着、仪表等给顾客带来的利益和享受 </a:t>
            </a:r>
          </a:p>
        </p:txBody>
      </p:sp>
      <p:cxnSp>
        <p:nvCxnSpPr>
          <p:cNvPr id="34827" name="AutoShape 12">
            <a:extLst>
              <a:ext uri="{FF2B5EF4-FFF2-40B4-BE49-F238E27FC236}">
                <a16:creationId xmlns:a16="http://schemas.microsoft.com/office/drawing/2014/main" id="{3995D77B-B318-46C5-AF51-A4526EBA829A}"/>
              </a:ext>
            </a:extLst>
          </p:cNvPr>
          <p:cNvCxnSpPr>
            <a:cxnSpLocks noChangeShapeType="1"/>
          </p:cNvCxnSpPr>
          <p:nvPr/>
        </p:nvCxnSpPr>
        <p:spPr bwMode="auto">
          <a:xfrm>
            <a:off x="7716838" y="4652963"/>
            <a:ext cx="0" cy="252412"/>
          </a:xfrm>
          <a:prstGeom prst="straightConnector1">
            <a:avLst/>
          </a:prstGeom>
          <a:noFill/>
          <a:ln w="28575">
            <a:solidFill>
              <a:schemeClr val="tx1"/>
            </a:solidFill>
            <a:round/>
            <a:headEnd/>
            <a:tailEnd/>
          </a:ln>
          <a:extLst>
            <a:ext uri="{909E8E84-426E-40DD-AFC4-6F175D3DCCD1}">
              <a14:hiddenFill xmlns:a14="http://schemas.microsoft.com/office/drawing/2010/main">
                <a:noFill/>
              </a14:hiddenFill>
            </a:ext>
          </a:extLst>
        </p:spPr>
      </p:cxnSp>
      <p:sp>
        <p:nvSpPr>
          <p:cNvPr id="34828" name="Text Box 15">
            <a:extLst>
              <a:ext uri="{FF2B5EF4-FFF2-40B4-BE49-F238E27FC236}">
                <a16:creationId xmlns:a16="http://schemas.microsoft.com/office/drawing/2014/main" id="{8F89BD5C-14BF-4979-9A30-2B60B0F70D67}"/>
              </a:ext>
            </a:extLst>
          </p:cNvPr>
          <p:cNvSpPr txBox="1">
            <a:spLocks noChangeArrowheads="1"/>
          </p:cNvSpPr>
          <p:nvPr/>
        </p:nvSpPr>
        <p:spPr bwMode="auto">
          <a:xfrm>
            <a:off x="4691064" y="1844676"/>
            <a:ext cx="2592387" cy="504825"/>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sz="2400" dirty="0">
                <a:latin typeface="Arial" panose="020B0604020202020204" pitchFamily="34" charset="0"/>
                <a:ea typeface="楷体_GB2312" pitchFamily="49" charset="-122"/>
              </a:rPr>
              <a:t>服务质量</a:t>
            </a:r>
          </a:p>
        </p:txBody>
      </p:sp>
      <p:cxnSp>
        <p:nvCxnSpPr>
          <p:cNvPr id="34829" name="AutoShape 17">
            <a:extLst>
              <a:ext uri="{FF2B5EF4-FFF2-40B4-BE49-F238E27FC236}">
                <a16:creationId xmlns:a16="http://schemas.microsoft.com/office/drawing/2014/main" id="{A486BD5F-BFA2-4E1E-9D9F-6972E1E26340}"/>
              </a:ext>
            </a:extLst>
          </p:cNvPr>
          <p:cNvCxnSpPr>
            <a:cxnSpLocks noChangeShapeType="1"/>
            <a:stCxn id="34828" idx="2"/>
            <a:endCxn id="34822" idx="0"/>
          </p:cNvCxnSpPr>
          <p:nvPr/>
        </p:nvCxnSpPr>
        <p:spPr bwMode="auto">
          <a:xfrm>
            <a:off x="5988050" y="2363789"/>
            <a:ext cx="1588" cy="401637"/>
          </a:xfrm>
          <a:prstGeom prst="straightConnector1">
            <a:avLst/>
          </a:prstGeom>
          <a:noFill/>
          <a:ln w="28575">
            <a:solidFill>
              <a:schemeClr val="tx1"/>
            </a:solidFill>
            <a:round/>
            <a:headEnd/>
            <a:tailEnd/>
          </a:ln>
          <a:extLst>
            <a:ext uri="{909E8E84-426E-40DD-AFC4-6F175D3DCCD1}">
              <a14:hiddenFill xmlns:a14="http://schemas.microsoft.com/office/drawing/2010/main">
                <a:noFill/>
              </a14:hiddenFill>
            </a:ext>
          </a:extLst>
        </p:spPr>
      </p:cxnSp>
      <p:sp>
        <p:nvSpPr>
          <p:cNvPr id="34830" name="Rectangle 2">
            <a:extLst>
              <a:ext uri="{FF2B5EF4-FFF2-40B4-BE49-F238E27FC236}">
                <a16:creationId xmlns:a16="http://schemas.microsoft.com/office/drawing/2014/main" id="{97E2E55B-0DFE-410E-99D8-BA19A82D5A90}"/>
              </a:ext>
            </a:extLst>
          </p:cNvPr>
          <p:cNvSpPr>
            <a:spLocks noGrp="1" noChangeArrowheads="1"/>
          </p:cNvSpPr>
          <p:nvPr>
            <p:ph type="title"/>
          </p:nvPr>
        </p:nvSpPr>
        <p:spPr/>
        <p:txBody>
          <a:bodyPr/>
          <a:lstStyle/>
          <a:p>
            <a:pPr eaLnBrk="1" hangingPunct="1"/>
            <a:r>
              <a:rPr kumimoji="0" lang="en-US" altLang="zh-CN" dirty="0"/>
              <a:t>10.4 </a:t>
            </a:r>
            <a:r>
              <a:rPr kumimoji="0" lang="zh-CN" altLang="en-US" dirty="0"/>
              <a:t>服务与服务营销</a:t>
            </a:r>
          </a:p>
        </p:txBody>
      </p:sp>
      <p:pic>
        <p:nvPicPr>
          <p:cNvPr id="15" name="图片 14">
            <a:extLst>
              <a:ext uri="{FF2B5EF4-FFF2-40B4-BE49-F238E27FC236}">
                <a16:creationId xmlns:a16="http://schemas.microsoft.com/office/drawing/2014/main" id="{2EDAEC13-8B6A-414D-A4E8-BD51A2A6D17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3">
            <a:extLst>
              <a:ext uri="{FF2B5EF4-FFF2-40B4-BE49-F238E27FC236}">
                <a16:creationId xmlns:a16="http://schemas.microsoft.com/office/drawing/2014/main" id="{5B2FC8C5-5770-4F63-9973-63D705C643C8}"/>
              </a:ext>
            </a:extLst>
          </p:cNvPr>
          <p:cNvSpPr>
            <a:spLocks noGrp="1" noChangeArrowheads="1"/>
          </p:cNvSpPr>
          <p:nvPr>
            <p:ph idx="1"/>
          </p:nvPr>
        </p:nvSpPr>
        <p:spPr>
          <a:xfrm>
            <a:off x="2063750" y="1196975"/>
            <a:ext cx="8001000" cy="539750"/>
          </a:xfrm>
        </p:spPr>
        <p:txBody>
          <a:bodyPr/>
          <a:lstStyle/>
          <a:p>
            <a:pPr eaLnBrk="1" hangingPunct="1">
              <a:lnSpc>
                <a:spcPct val="90000"/>
              </a:lnSpc>
            </a:pPr>
            <a:r>
              <a:rPr kumimoji="0" lang="zh-CN" altLang="en-US" b="1" dirty="0"/>
              <a:t>服务质量测定</a:t>
            </a:r>
            <a:endParaRPr kumimoji="0" lang="zh-CN" altLang="en-US" dirty="0"/>
          </a:p>
        </p:txBody>
      </p:sp>
      <p:grpSp>
        <p:nvGrpSpPr>
          <p:cNvPr id="35843" name="Group 4">
            <a:extLst>
              <a:ext uri="{FF2B5EF4-FFF2-40B4-BE49-F238E27FC236}">
                <a16:creationId xmlns:a16="http://schemas.microsoft.com/office/drawing/2014/main" id="{B2903DBA-93E9-4362-8246-2813E23A4B55}"/>
              </a:ext>
            </a:extLst>
          </p:cNvPr>
          <p:cNvGrpSpPr>
            <a:grpSpLocks/>
          </p:cNvGrpSpPr>
          <p:nvPr/>
        </p:nvGrpSpPr>
        <p:grpSpPr bwMode="auto">
          <a:xfrm>
            <a:off x="2810669" y="2161917"/>
            <a:ext cx="6507162" cy="3870325"/>
            <a:chOff x="783" y="1162"/>
            <a:chExt cx="4099" cy="2438"/>
          </a:xfrm>
        </p:grpSpPr>
        <p:sp>
          <p:nvSpPr>
            <p:cNvPr id="35845" name="Oval 5">
              <a:extLst>
                <a:ext uri="{FF2B5EF4-FFF2-40B4-BE49-F238E27FC236}">
                  <a16:creationId xmlns:a16="http://schemas.microsoft.com/office/drawing/2014/main" id="{E1F93E55-0C25-41FB-81D3-3CD59621CDEC}"/>
                </a:ext>
              </a:extLst>
            </p:cNvPr>
            <p:cNvSpPr>
              <a:spLocks noChangeArrowheads="1"/>
            </p:cNvSpPr>
            <p:nvPr/>
          </p:nvSpPr>
          <p:spPr bwMode="auto">
            <a:xfrm>
              <a:off x="1378" y="2765"/>
              <a:ext cx="3504" cy="835"/>
            </a:xfrm>
            <a:prstGeom prst="ellipse">
              <a:avLst/>
            </a:prstGeom>
            <a:gradFill rotWithShape="1">
              <a:gsLst>
                <a:gs pos="0">
                  <a:srgbClr val="292929"/>
                </a:gs>
                <a:gs pos="100000">
                  <a:schemeClr val="bg1"/>
                </a:gs>
              </a:gsLst>
              <a:lin ang="2700000" scaled="1"/>
            </a:gradFill>
            <a:ln>
              <a:noFill/>
            </a:ln>
            <a:extLst>
              <a:ext uri="{91240B29-F687-4F45-9708-019B960494DF}">
                <a14:hiddenLine xmlns:a14="http://schemas.microsoft.com/office/drawing/2010/main" w="3175">
                  <a:solidFill>
                    <a:srgbClr val="000000"/>
                  </a:solidFill>
                  <a:round/>
                  <a:headEnd/>
                  <a:tailEnd/>
                </a14:hiddenLine>
              </a:ext>
            </a:extLst>
          </p:spPr>
          <p:txBody>
            <a:bodyPr vert="eaVert" wrap="none" lIns="92075" tIns="46038" rIns="92075" bIns="46038"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35846" name="Oval 6">
              <a:extLst>
                <a:ext uri="{FF2B5EF4-FFF2-40B4-BE49-F238E27FC236}">
                  <a16:creationId xmlns:a16="http://schemas.microsoft.com/office/drawing/2014/main" id="{AA822C51-8EF3-46F1-8F37-B3B423874183}"/>
                </a:ext>
              </a:extLst>
            </p:cNvPr>
            <p:cNvSpPr>
              <a:spLocks noChangeArrowheads="1"/>
            </p:cNvSpPr>
            <p:nvPr/>
          </p:nvSpPr>
          <p:spPr bwMode="auto">
            <a:xfrm rot="-998297">
              <a:off x="839" y="1386"/>
              <a:ext cx="3630" cy="1900"/>
            </a:xfrm>
            <a:prstGeom prst="ellipse">
              <a:avLst/>
            </a:prstGeom>
            <a:gradFill rotWithShape="0">
              <a:gsLst>
                <a:gs pos="0">
                  <a:srgbClr val="29698D"/>
                </a:gs>
                <a:gs pos="50000">
                  <a:srgbClr val="CBDBE3"/>
                </a:gs>
                <a:gs pos="100000">
                  <a:srgbClr val="29698D"/>
                </a:gs>
              </a:gsLst>
              <a:lin ang="0" scaled="1"/>
            </a:gra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35847" name="Oval 7">
              <a:extLst>
                <a:ext uri="{FF2B5EF4-FFF2-40B4-BE49-F238E27FC236}">
                  <a16:creationId xmlns:a16="http://schemas.microsoft.com/office/drawing/2014/main" id="{414645BB-161B-4817-93D3-E08EA3901377}"/>
                </a:ext>
              </a:extLst>
            </p:cNvPr>
            <p:cNvSpPr>
              <a:spLocks noChangeArrowheads="1"/>
            </p:cNvSpPr>
            <p:nvPr/>
          </p:nvSpPr>
          <p:spPr bwMode="auto">
            <a:xfrm rot="-998297">
              <a:off x="875" y="1284"/>
              <a:ext cx="3504" cy="1841"/>
            </a:xfrm>
            <a:prstGeom prst="ellipse">
              <a:avLst/>
            </a:prstGeom>
            <a:gradFill rotWithShape="1">
              <a:gsLst>
                <a:gs pos="0">
                  <a:srgbClr val="208282"/>
                </a:gs>
                <a:gs pos="100000">
                  <a:srgbClr val="33CCCC"/>
                </a:gs>
              </a:gsLst>
              <a:lin ang="2700000" scaled="1"/>
            </a:gra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35848" name="Arc 8">
              <a:extLst>
                <a:ext uri="{FF2B5EF4-FFF2-40B4-BE49-F238E27FC236}">
                  <a16:creationId xmlns:a16="http://schemas.microsoft.com/office/drawing/2014/main" id="{FFF362E2-69AE-4DEA-81EE-004F89E393A2}"/>
                </a:ext>
              </a:extLst>
            </p:cNvPr>
            <p:cNvSpPr>
              <a:spLocks noChangeArrowheads="1"/>
            </p:cNvSpPr>
            <p:nvPr/>
          </p:nvSpPr>
          <p:spPr bwMode="auto">
            <a:xfrm rot="-998297">
              <a:off x="2543" y="1333"/>
              <a:ext cx="1796" cy="969"/>
            </a:xfrm>
            <a:custGeom>
              <a:avLst/>
              <a:gdLst>
                <a:gd name="T0" fmla="*/ 0 w 21600"/>
                <a:gd name="T1" fmla="*/ 0 h 22718"/>
                <a:gd name="T2" fmla="*/ 0 w 21600"/>
                <a:gd name="T3" fmla="*/ 0 h 22718"/>
                <a:gd name="T4" fmla="*/ 0 w 21600"/>
                <a:gd name="T5" fmla="*/ 0 h 22718"/>
                <a:gd name="T6" fmla="*/ 0 w 21600"/>
                <a:gd name="T7" fmla="*/ 0 h 22718"/>
                <a:gd name="T8" fmla="*/ 0 w 21600"/>
                <a:gd name="T9" fmla="*/ 0 h 22718"/>
                <a:gd name="T10" fmla="*/ 0 w 21600"/>
                <a:gd name="T11" fmla="*/ 0 h 22718"/>
                <a:gd name="T12" fmla="*/ 0 w 21600"/>
                <a:gd name="T13" fmla="*/ 0 h 227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600" h="22718" fill="none">
                  <a:moveTo>
                    <a:pt x="16157" y="-1"/>
                  </a:moveTo>
                  <a:cubicBezTo>
                    <a:pt x="19663" y="3951"/>
                    <a:pt x="21600" y="9051"/>
                    <a:pt x="21600" y="14335"/>
                  </a:cubicBezTo>
                  <a:cubicBezTo>
                    <a:pt x="21600" y="17214"/>
                    <a:pt x="21024" y="20064"/>
                    <a:pt x="19906" y="22717"/>
                  </a:cubicBezTo>
                </a:path>
                <a:path w="21600" h="22718" stroke="0">
                  <a:moveTo>
                    <a:pt x="16157" y="-1"/>
                  </a:moveTo>
                  <a:cubicBezTo>
                    <a:pt x="19663" y="3951"/>
                    <a:pt x="21600" y="9051"/>
                    <a:pt x="21600" y="14335"/>
                  </a:cubicBezTo>
                  <a:cubicBezTo>
                    <a:pt x="21600" y="17214"/>
                    <a:pt x="21024" y="20064"/>
                    <a:pt x="19906" y="22717"/>
                  </a:cubicBezTo>
                  <a:lnTo>
                    <a:pt x="0" y="14335"/>
                  </a:lnTo>
                  <a:lnTo>
                    <a:pt x="16157" y="-1"/>
                  </a:lnTo>
                  <a:close/>
                </a:path>
              </a:pathLst>
            </a:custGeom>
            <a:solidFill>
              <a:srgbClr val="0099CC"/>
            </a:solidFill>
            <a:ln>
              <a:noFill/>
            </a:ln>
            <a:extLst>
              <a:ext uri="{91240B29-F687-4F45-9708-019B960494DF}">
                <a14:hiddenLine xmlns:a14="http://schemas.microsoft.com/office/drawing/2010/main" w="12700">
                  <a:solidFill>
                    <a:srgbClr val="000000"/>
                  </a:solidFill>
                  <a:round/>
                  <a:headEnd/>
                  <a:tailEnd/>
                </a14:hiddenLine>
              </a:ext>
            </a:extLst>
          </p:spPr>
          <p:txBody>
            <a:bodyPr/>
            <a:lstStyle/>
            <a:p>
              <a:endParaRPr lang="zh-CN" altLang="en-US"/>
            </a:p>
          </p:txBody>
        </p:sp>
        <p:sp>
          <p:nvSpPr>
            <p:cNvPr id="35849" name="Arc 9">
              <a:extLst>
                <a:ext uri="{FF2B5EF4-FFF2-40B4-BE49-F238E27FC236}">
                  <a16:creationId xmlns:a16="http://schemas.microsoft.com/office/drawing/2014/main" id="{FE9875BB-9849-4F89-813E-103A1B5B4269}"/>
                </a:ext>
              </a:extLst>
            </p:cNvPr>
            <p:cNvSpPr>
              <a:spLocks noChangeArrowheads="1"/>
            </p:cNvSpPr>
            <p:nvPr/>
          </p:nvSpPr>
          <p:spPr bwMode="auto">
            <a:xfrm rot="20601703" flipH="1">
              <a:off x="909" y="2160"/>
              <a:ext cx="1812" cy="1027"/>
            </a:xfrm>
            <a:custGeom>
              <a:avLst/>
              <a:gdLst>
                <a:gd name="T0" fmla="*/ 0 w 21600"/>
                <a:gd name="T1" fmla="*/ 0 h 24439"/>
                <a:gd name="T2" fmla="*/ 0 w 21600"/>
                <a:gd name="T3" fmla="*/ 0 h 24439"/>
                <a:gd name="T4" fmla="*/ 0 w 21600"/>
                <a:gd name="T5" fmla="*/ 0 h 24439"/>
                <a:gd name="T6" fmla="*/ 0 w 21600"/>
                <a:gd name="T7" fmla="*/ 0 h 24439"/>
                <a:gd name="T8" fmla="*/ 0 w 21600"/>
                <a:gd name="T9" fmla="*/ 0 h 24439"/>
                <a:gd name="T10" fmla="*/ 0 w 21600"/>
                <a:gd name="T11" fmla="*/ 0 h 24439"/>
                <a:gd name="T12" fmla="*/ 0 w 21600"/>
                <a:gd name="T13" fmla="*/ 0 h 2443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600" h="24439" fill="none">
                  <a:moveTo>
                    <a:pt x="20452" y="-1"/>
                  </a:moveTo>
                  <a:cubicBezTo>
                    <a:pt x="21212" y="2237"/>
                    <a:pt x="21600" y="4584"/>
                    <a:pt x="21600" y="6947"/>
                  </a:cubicBezTo>
                  <a:cubicBezTo>
                    <a:pt x="21600" y="13871"/>
                    <a:pt x="18280" y="20376"/>
                    <a:pt x="12672" y="24438"/>
                  </a:cubicBezTo>
                </a:path>
                <a:path w="21600" h="24439" stroke="0">
                  <a:moveTo>
                    <a:pt x="20452" y="-1"/>
                  </a:moveTo>
                  <a:cubicBezTo>
                    <a:pt x="21212" y="2237"/>
                    <a:pt x="21600" y="4584"/>
                    <a:pt x="21600" y="6947"/>
                  </a:cubicBezTo>
                  <a:cubicBezTo>
                    <a:pt x="21600" y="13871"/>
                    <a:pt x="18280" y="20376"/>
                    <a:pt x="12672" y="24438"/>
                  </a:cubicBezTo>
                  <a:lnTo>
                    <a:pt x="0" y="6947"/>
                  </a:lnTo>
                  <a:lnTo>
                    <a:pt x="20452" y="-1"/>
                  </a:lnTo>
                  <a:close/>
                </a:path>
              </a:pathLst>
            </a:custGeom>
            <a:gradFill rotWithShape="1">
              <a:gsLst>
                <a:gs pos="0">
                  <a:srgbClr val="ABD9F2"/>
                </a:gs>
                <a:gs pos="100000">
                  <a:srgbClr val="47ABE3"/>
                </a:gs>
              </a:gsLst>
              <a:lin ang="2700000" scaled="1"/>
            </a:gradFill>
            <a:ln>
              <a:noFill/>
            </a:ln>
            <a:extLst>
              <a:ext uri="{91240B29-F687-4F45-9708-019B960494DF}">
                <a14:hiddenLine xmlns:a14="http://schemas.microsoft.com/office/drawing/2010/main" w="12700">
                  <a:solidFill>
                    <a:srgbClr val="000000"/>
                  </a:solidFill>
                  <a:round/>
                  <a:headEnd/>
                  <a:tailEnd/>
                </a14:hiddenLine>
              </a:ext>
            </a:extLst>
          </p:spPr>
          <p:txBody>
            <a:bodyPr/>
            <a:lstStyle/>
            <a:p>
              <a:endParaRPr lang="zh-CN" altLang="en-US"/>
            </a:p>
          </p:txBody>
        </p:sp>
        <p:sp>
          <p:nvSpPr>
            <p:cNvPr id="35850" name="Arc 10">
              <a:extLst>
                <a:ext uri="{FF2B5EF4-FFF2-40B4-BE49-F238E27FC236}">
                  <a16:creationId xmlns:a16="http://schemas.microsoft.com/office/drawing/2014/main" id="{70CC2A48-70FF-4F86-85A1-045943B13474}"/>
                </a:ext>
              </a:extLst>
            </p:cNvPr>
            <p:cNvSpPr>
              <a:spLocks noChangeArrowheads="1"/>
            </p:cNvSpPr>
            <p:nvPr/>
          </p:nvSpPr>
          <p:spPr bwMode="auto">
            <a:xfrm rot="-998297">
              <a:off x="2067" y="1162"/>
              <a:ext cx="1772" cy="893"/>
            </a:xfrm>
            <a:custGeom>
              <a:avLst/>
              <a:gdLst>
                <a:gd name="T0" fmla="*/ 0 w 21397"/>
                <a:gd name="T1" fmla="*/ 0 h 21600"/>
                <a:gd name="T2" fmla="*/ 0 w 21397"/>
                <a:gd name="T3" fmla="*/ 0 h 21600"/>
                <a:gd name="T4" fmla="*/ 0 w 21397"/>
                <a:gd name="T5" fmla="*/ 0 h 21600"/>
                <a:gd name="T6" fmla="*/ 0 w 21397"/>
                <a:gd name="T7" fmla="*/ 0 h 21600"/>
                <a:gd name="T8" fmla="*/ 0 w 21397"/>
                <a:gd name="T9" fmla="*/ 0 h 21600"/>
                <a:gd name="T10" fmla="*/ 0 w 21397"/>
                <a:gd name="T11" fmla="*/ 0 h 21600"/>
                <a:gd name="T12" fmla="*/ 0 w 21397"/>
                <a:gd name="T13" fmla="*/ 0 h 2160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397" h="21600" fill="none">
                  <a:moveTo>
                    <a:pt x="0" y="549"/>
                  </a:moveTo>
                  <a:cubicBezTo>
                    <a:pt x="1587" y="184"/>
                    <a:pt x="3210" y="-1"/>
                    <a:pt x="4839" y="0"/>
                  </a:cubicBezTo>
                  <a:cubicBezTo>
                    <a:pt x="11230" y="0"/>
                    <a:pt x="17293" y="2830"/>
                    <a:pt x="21397" y="7729"/>
                  </a:cubicBezTo>
                </a:path>
                <a:path w="21397" h="21600" stroke="0">
                  <a:moveTo>
                    <a:pt x="0" y="549"/>
                  </a:moveTo>
                  <a:cubicBezTo>
                    <a:pt x="1587" y="184"/>
                    <a:pt x="3210" y="-1"/>
                    <a:pt x="4839" y="0"/>
                  </a:cubicBezTo>
                  <a:cubicBezTo>
                    <a:pt x="11230" y="0"/>
                    <a:pt x="17293" y="2830"/>
                    <a:pt x="21397" y="7729"/>
                  </a:cubicBezTo>
                  <a:lnTo>
                    <a:pt x="4839" y="21600"/>
                  </a:lnTo>
                  <a:lnTo>
                    <a:pt x="0" y="549"/>
                  </a:lnTo>
                  <a:close/>
                </a:path>
              </a:pathLst>
            </a:custGeom>
            <a:gradFill rotWithShape="1">
              <a:gsLst>
                <a:gs pos="0">
                  <a:srgbClr val="4F4A73"/>
                </a:gs>
                <a:gs pos="100000">
                  <a:srgbClr val="AAA0F8"/>
                </a:gs>
              </a:gsLst>
              <a:lin ang="2700000" scaled="1"/>
            </a:gradFill>
            <a:ln>
              <a:noFill/>
            </a:ln>
            <a:extLst>
              <a:ext uri="{91240B29-F687-4F45-9708-019B960494DF}">
                <a14:hiddenLine xmlns:a14="http://schemas.microsoft.com/office/drawing/2010/main" w="12700">
                  <a:solidFill>
                    <a:srgbClr val="000000"/>
                  </a:solidFill>
                  <a:round/>
                  <a:headEnd/>
                  <a:tailEnd/>
                </a14:hiddenLine>
              </a:ext>
            </a:extLst>
          </p:spPr>
          <p:txBody>
            <a:bodyPr/>
            <a:lstStyle/>
            <a:p>
              <a:endParaRPr lang="zh-CN" altLang="en-US"/>
            </a:p>
          </p:txBody>
        </p:sp>
        <p:sp>
          <p:nvSpPr>
            <p:cNvPr id="35851" name="Arc 11">
              <a:extLst>
                <a:ext uri="{FF2B5EF4-FFF2-40B4-BE49-F238E27FC236}">
                  <a16:creationId xmlns:a16="http://schemas.microsoft.com/office/drawing/2014/main" id="{9374950E-FA92-42E4-87B0-FB580858E14A}"/>
                </a:ext>
              </a:extLst>
            </p:cNvPr>
            <p:cNvSpPr>
              <a:spLocks noChangeArrowheads="1"/>
            </p:cNvSpPr>
            <p:nvPr/>
          </p:nvSpPr>
          <p:spPr bwMode="auto">
            <a:xfrm rot="20601703" flipH="1">
              <a:off x="783" y="1573"/>
              <a:ext cx="1740" cy="870"/>
            </a:xfrm>
            <a:custGeom>
              <a:avLst/>
              <a:gdLst>
                <a:gd name="T0" fmla="*/ 0 w 20934"/>
                <a:gd name="T1" fmla="*/ 0 h 21142"/>
                <a:gd name="T2" fmla="*/ 0 w 20934"/>
                <a:gd name="T3" fmla="*/ 0 h 21142"/>
                <a:gd name="T4" fmla="*/ 0 w 20934"/>
                <a:gd name="T5" fmla="*/ 0 h 21142"/>
                <a:gd name="T6" fmla="*/ 0 w 20934"/>
                <a:gd name="T7" fmla="*/ 0 h 21142"/>
                <a:gd name="T8" fmla="*/ 0 w 20934"/>
                <a:gd name="T9" fmla="*/ 0 h 2114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934" h="21142" fill="none">
                  <a:moveTo>
                    <a:pt x="4423" y="-1"/>
                  </a:moveTo>
                  <a:cubicBezTo>
                    <a:pt x="12495" y="1688"/>
                    <a:pt x="18902" y="7826"/>
                    <a:pt x="20934" y="15819"/>
                  </a:cubicBezTo>
                </a:path>
                <a:path w="20934" h="21142" stroke="0">
                  <a:moveTo>
                    <a:pt x="4423" y="-1"/>
                  </a:moveTo>
                  <a:cubicBezTo>
                    <a:pt x="12495" y="1688"/>
                    <a:pt x="18902" y="7826"/>
                    <a:pt x="20934" y="15819"/>
                  </a:cubicBezTo>
                  <a:lnTo>
                    <a:pt x="0" y="21142"/>
                  </a:lnTo>
                  <a:lnTo>
                    <a:pt x="4423" y="-1"/>
                  </a:lnTo>
                  <a:close/>
                </a:path>
              </a:pathLst>
            </a:custGeom>
            <a:gradFill rotWithShape="1">
              <a:gsLst>
                <a:gs pos="0">
                  <a:srgbClr val="47ABE3"/>
                </a:gs>
                <a:gs pos="100000">
                  <a:srgbClr val="214F69"/>
                </a:gs>
              </a:gsLst>
              <a:lin ang="2700000" scaled="1"/>
            </a:gradFill>
            <a:ln>
              <a:noFill/>
            </a:ln>
            <a:extLst>
              <a:ext uri="{91240B29-F687-4F45-9708-019B960494DF}">
                <a14:hiddenLine xmlns:a14="http://schemas.microsoft.com/office/drawing/2010/main" w="12700">
                  <a:solidFill>
                    <a:srgbClr val="000000"/>
                  </a:solidFill>
                  <a:round/>
                  <a:headEnd/>
                  <a:tailEnd/>
                </a14:hiddenLine>
              </a:ext>
            </a:extLst>
          </p:spPr>
          <p:txBody>
            <a:bodyPr/>
            <a:lstStyle/>
            <a:p>
              <a:endParaRPr lang="zh-CN" altLang="en-US"/>
            </a:p>
          </p:txBody>
        </p:sp>
        <p:sp>
          <p:nvSpPr>
            <p:cNvPr id="35852" name="Oval 12">
              <a:extLst>
                <a:ext uri="{FF2B5EF4-FFF2-40B4-BE49-F238E27FC236}">
                  <a16:creationId xmlns:a16="http://schemas.microsoft.com/office/drawing/2014/main" id="{432DA55E-C9C5-4FDC-9737-92AB3D2E3BEF}"/>
                </a:ext>
              </a:extLst>
            </p:cNvPr>
            <p:cNvSpPr>
              <a:spLocks noChangeArrowheads="1"/>
            </p:cNvSpPr>
            <p:nvPr/>
          </p:nvSpPr>
          <p:spPr bwMode="auto">
            <a:xfrm rot="-998297">
              <a:off x="1795" y="1734"/>
              <a:ext cx="1698" cy="844"/>
            </a:xfrm>
            <a:prstGeom prst="ellipse">
              <a:avLst/>
            </a:prstGeom>
            <a:gradFill rotWithShape="0">
              <a:gsLst>
                <a:gs pos="0">
                  <a:srgbClr val="000000"/>
                </a:gs>
                <a:gs pos="50000">
                  <a:srgbClr val="C1C1C1"/>
                </a:gs>
                <a:gs pos="100000">
                  <a:srgbClr val="000000"/>
                </a:gs>
              </a:gsLst>
              <a:lin ang="0" scaled="1"/>
            </a:gra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35853" name="Text Box 13">
              <a:extLst>
                <a:ext uri="{FF2B5EF4-FFF2-40B4-BE49-F238E27FC236}">
                  <a16:creationId xmlns:a16="http://schemas.microsoft.com/office/drawing/2014/main" id="{C4E6E2B9-C4F0-4BC5-892A-BF5098000A5F}"/>
                </a:ext>
              </a:extLst>
            </p:cNvPr>
            <p:cNvSpPr txBox="1">
              <a:spLocks noChangeArrowheads="1"/>
            </p:cNvSpPr>
            <p:nvPr/>
          </p:nvSpPr>
          <p:spPr bwMode="auto">
            <a:xfrm>
              <a:off x="1260" y="1868"/>
              <a:ext cx="692"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solidFill>
                    <a:srgbClr val="FFFFFF"/>
                  </a:solidFill>
                  <a:latin typeface="楷体_GB2312" pitchFamily="49" charset="-122"/>
                  <a:ea typeface="楷体_GB2312" pitchFamily="49" charset="-122"/>
                </a:rPr>
                <a:t>可感知性</a:t>
              </a:r>
            </a:p>
          </p:txBody>
        </p:sp>
        <p:sp>
          <p:nvSpPr>
            <p:cNvPr id="35854" name="Text Box 14">
              <a:extLst>
                <a:ext uri="{FF2B5EF4-FFF2-40B4-BE49-F238E27FC236}">
                  <a16:creationId xmlns:a16="http://schemas.microsoft.com/office/drawing/2014/main" id="{448126F0-5526-4468-B077-6E575B370322}"/>
                </a:ext>
              </a:extLst>
            </p:cNvPr>
            <p:cNvSpPr txBox="1">
              <a:spLocks noChangeArrowheads="1"/>
            </p:cNvSpPr>
            <p:nvPr/>
          </p:nvSpPr>
          <p:spPr bwMode="auto">
            <a:xfrm>
              <a:off x="2532" y="1292"/>
              <a:ext cx="54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solidFill>
                    <a:srgbClr val="FFFFFF"/>
                  </a:solidFill>
                  <a:latin typeface="楷体_GB2312" pitchFamily="49" charset="-122"/>
                  <a:ea typeface="楷体_GB2312" pitchFamily="49" charset="-122"/>
                </a:rPr>
                <a:t>可靠性</a:t>
              </a:r>
            </a:p>
          </p:txBody>
        </p:sp>
        <p:sp>
          <p:nvSpPr>
            <p:cNvPr id="35855" name="Text Box 15">
              <a:extLst>
                <a:ext uri="{FF2B5EF4-FFF2-40B4-BE49-F238E27FC236}">
                  <a16:creationId xmlns:a16="http://schemas.microsoft.com/office/drawing/2014/main" id="{CF3760B6-4FFD-4404-8D1F-B3326967DAD8}"/>
                </a:ext>
              </a:extLst>
            </p:cNvPr>
            <p:cNvSpPr txBox="1">
              <a:spLocks noChangeArrowheads="1"/>
            </p:cNvSpPr>
            <p:nvPr/>
          </p:nvSpPr>
          <p:spPr bwMode="auto">
            <a:xfrm>
              <a:off x="3588" y="1580"/>
              <a:ext cx="54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solidFill>
                    <a:srgbClr val="FFFFFF"/>
                  </a:solidFill>
                  <a:latin typeface="楷体_GB2312" pitchFamily="49" charset="-122"/>
                  <a:ea typeface="楷体_GB2312" pitchFamily="49" charset="-122"/>
                </a:rPr>
                <a:t>反应性</a:t>
              </a:r>
            </a:p>
          </p:txBody>
        </p:sp>
        <p:sp>
          <p:nvSpPr>
            <p:cNvPr id="35856" name="Freeform 16">
              <a:extLst>
                <a:ext uri="{FF2B5EF4-FFF2-40B4-BE49-F238E27FC236}">
                  <a16:creationId xmlns:a16="http://schemas.microsoft.com/office/drawing/2014/main" id="{C4A1BCEA-125F-4991-82B9-C8B309B9FB32}"/>
                </a:ext>
              </a:extLst>
            </p:cNvPr>
            <p:cNvSpPr>
              <a:spLocks noChangeArrowheads="1"/>
            </p:cNvSpPr>
            <p:nvPr/>
          </p:nvSpPr>
          <p:spPr bwMode="auto">
            <a:xfrm>
              <a:off x="3888" y="1922"/>
              <a:ext cx="816" cy="1078"/>
            </a:xfrm>
            <a:custGeom>
              <a:avLst/>
              <a:gdLst>
                <a:gd name="T0" fmla="*/ 0 w 816"/>
                <a:gd name="T1" fmla="*/ 841 h 1078"/>
                <a:gd name="T2" fmla="*/ 784 w 816"/>
                <a:gd name="T3" fmla="*/ 0 h 1078"/>
                <a:gd name="T4" fmla="*/ 816 w 816"/>
                <a:gd name="T5" fmla="*/ 280 h 1078"/>
                <a:gd name="T6" fmla="*/ 544 w 816"/>
                <a:gd name="T7" fmla="*/ 672 h 1078"/>
                <a:gd name="T8" fmla="*/ 25 w 816"/>
                <a:gd name="T9" fmla="*/ 1078 h 1078"/>
                <a:gd name="T10" fmla="*/ 0 w 816"/>
                <a:gd name="T11" fmla="*/ 841 h 107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16" h="1078">
                  <a:moveTo>
                    <a:pt x="0" y="841"/>
                  </a:moveTo>
                  <a:lnTo>
                    <a:pt x="784" y="0"/>
                  </a:lnTo>
                  <a:lnTo>
                    <a:pt x="816" y="280"/>
                  </a:lnTo>
                  <a:cubicBezTo>
                    <a:pt x="776" y="392"/>
                    <a:pt x="676" y="539"/>
                    <a:pt x="544" y="672"/>
                  </a:cubicBezTo>
                  <a:cubicBezTo>
                    <a:pt x="412" y="805"/>
                    <a:pt x="116" y="1050"/>
                    <a:pt x="25" y="1078"/>
                  </a:cubicBezTo>
                  <a:cubicBezTo>
                    <a:pt x="7" y="1006"/>
                    <a:pt x="0" y="841"/>
                    <a:pt x="0" y="841"/>
                  </a:cubicBezTo>
                  <a:close/>
                </a:path>
              </a:pathLst>
            </a:custGeom>
            <a:gradFill rotWithShape="0">
              <a:gsLst>
                <a:gs pos="0">
                  <a:srgbClr val="B98BE8"/>
                </a:gs>
                <a:gs pos="100000">
                  <a:srgbClr val="6600CC"/>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57" name="Arc 17">
              <a:extLst>
                <a:ext uri="{FF2B5EF4-FFF2-40B4-BE49-F238E27FC236}">
                  <a16:creationId xmlns:a16="http://schemas.microsoft.com/office/drawing/2014/main" id="{7A23174A-EB18-46E5-83B6-AA623B471F95}"/>
                </a:ext>
              </a:extLst>
            </p:cNvPr>
            <p:cNvSpPr>
              <a:spLocks noChangeArrowheads="1"/>
            </p:cNvSpPr>
            <p:nvPr/>
          </p:nvSpPr>
          <p:spPr bwMode="auto">
            <a:xfrm rot="-1060795">
              <a:off x="2879" y="1926"/>
              <a:ext cx="1880" cy="848"/>
            </a:xfrm>
            <a:custGeom>
              <a:avLst/>
              <a:gdLst>
                <a:gd name="T0" fmla="*/ 0 w 20601"/>
                <a:gd name="T1" fmla="*/ 0 h 19523"/>
                <a:gd name="T2" fmla="*/ 0 w 20601"/>
                <a:gd name="T3" fmla="*/ 0 h 19523"/>
                <a:gd name="T4" fmla="*/ 0 w 20601"/>
                <a:gd name="T5" fmla="*/ 0 h 19523"/>
                <a:gd name="T6" fmla="*/ 0 w 20601"/>
                <a:gd name="T7" fmla="*/ 0 h 19523"/>
                <a:gd name="T8" fmla="*/ 0 w 20601"/>
                <a:gd name="T9" fmla="*/ 0 h 1952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0601" h="19523" fill="none">
                  <a:moveTo>
                    <a:pt x="20601" y="6492"/>
                  </a:moveTo>
                  <a:cubicBezTo>
                    <a:pt x="18793" y="12227"/>
                    <a:pt x="14677" y="16949"/>
                    <a:pt x="9241" y="19522"/>
                  </a:cubicBezTo>
                </a:path>
                <a:path w="20601" h="19523" stroke="0">
                  <a:moveTo>
                    <a:pt x="20601" y="6492"/>
                  </a:moveTo>
                  <a:cubicBezTo>
                    <a:pt x="18793" y="12227"/>
                    <a:pt x="14677" y="16949"/>
                    <a:pt x="9241" y="19522"/>
                  </a:cubicBezTo>
                  <a:lnTo>
                    <a:pt x="0" y="0"/>
                  </a:lnTo>
                  <a:lnTo>
                    <a:pt x="20601" y="6492"/>
                  </a:lnTo>
                  <a:close/>
                </a:path>
              </a:pathLst>
            </a:custGeom>
            <a:solidFill>
              <a:srgbClr val="CC99FF"/>
            </a:solidFill>
            <a:ln>
              <a:noFill/>
            </a:ln>
            <a:extLst>
              <a:ext uri="{91240B29-F687-4F45-9708-019B960494DF}">
                <a14:hiddenLine xmlns:a14="http://schemas.microsoft.com/office/drawing/2010/main" w="12700">
                  <a:solidFill>
                    <a:srgbClr val="000000"/>
                  </a:solidFill>
                  <a:round/>
                  <a:headEnd/>
                  <a:tailEnd/>
                </a14:hiddenLine>
              </a:ext>
            </a:extLst>
          </p:spPr>
          <p:txBody>
            <a:bodyPr/>
            <a:lstStyle/>
            <a:p>
              <a:endParaRPr lang="zh-CN" altLang="en-US"/>
            </a:p>
          </p:txBody>
        </p:sp>
        <p:sp>
          <p:nvSpPr>
            <p:cNvPr id="35858" name="Freeform 18">
              <a:extLst>
                <a:ext uri="{FF2B5EF4-FFF2-40B4-BE49-F238E27FC236}">
                  <a16:creationId xmlns:a16="http://schemas.microsoft.com/office/drawing/2014/main" id="{1CE17AEC-3261-4F2A-B618-5D2A3B3EFE26}"/>
                </a:ext>
              </a:extLst>
            </p:cNvPr>
            <p:cNvSpPr>
              <a:spLocks noChangeArrowheads="1"/>
            </p:cNvSpPr>
            <p:nvPr/>
          </p:nvSpPr>
          <p:spPr bwMode="auto">
            <a:xfrm>
              <a:off x="2817" y="2225"/>
              <a:ext cx="1108" cy="779"/>
            </a:xfrm>
            <a:custGeom>
              <a:avLst/>
              <a:gdLst>
                <a:gd name="T0" fmla="*/ 1071 w 1108"/>
                <a:gd name="T1" fmla="*/ 546 h 779"/>
                <a:gd name="T2" fmla="*/ 1108 w 1108"/>
                <a:gd name="T3" fmla="*/ 779 h 779"/>
                <a:gd name="T4" fmla="*/ 67 w 1108"/>
                <a:gd name="T5" fmla="*/ 168 h 779"/>
                <a:gd name="T6" fmla="*/ 0 w 1108"/>
                <a:gd name="T7" fmla="*/ 0 h 779"/>
                <a:gd name="T8" fmla="*/ 1071 w 1108"/>
                <a:gd name="T9" fmla="*/ 546 h 77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08" h="779">
                  <a:moveTo>
                    <a:pt x="1071" y="546"/>
                  </a:moveTo>
                  <a:lnTo>
                    <a:pt x="1108" y="779"/>
                  </a:lnTo>
                  <a:lnTo>
                    <a:pt x="67" y="168"/>
                  </a:lnTo>
                  <a:lnTo>
                    <a:pt x="0" y="0"/>
                  </a:lnTo>
                  <a:lnTo>
                    <a:pt x="1071" y="546"/>
                  </a:lnTo>
                  <a:close/>
                </a:path>
              </a:pathLst>
            </a:custGeom>
            <a:gradFill rotWithShape="1">
              <a:gsLst>
                <a:gs pos="0">
                  <a:srgbClr val="AF8ED4"/>
                </a:gs>
                <a:gs pos="100000">
                  <a:srgbClr val="5007A1"/>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59" name="Text Box 19">
              <a:extLst>
                <a:ext uri="{FF2B5EF4-FFF2-40B4-BE49-F238E27FC236}">
                  <a16:creationId xmlns:a16="http://schemas.microsoft.com/office/drawing/2014/main" id="{4FA1AF8A-9BC2-47DA-B336-04510DB28B07}"/>
                </a:ext>
              </a:extLst>
            </p:cNvPr>
            <p:cNvSpPr txBox="1">
              <a:spLocks noChangeArrowheads="1"/>
            </p:cNvSpPr>
            <p:nvPr/>
          </p:nvSpPr>
          <p:spPr bwMode="auto">
            <a:xfrm>
              <a:off x="3372" y="2204"/>
              <a:ext cx="980"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楷体_GB2312" pitchFamily="49" charset="-122"/>
                  <a:ea typeface="楷体_GB2312" pitchFamily="49" charset="-122"/>
                </a:rPr>
                <a:t>服务质量测定</a:t>
              </a:r>
            </a:p>
          </p:txBody>
        </p:sp>
        <p:sp>
          <p:nvSpPr>
            <p:cNvPr id="35860" name="Text Box 20">
              <a:extLst>
                <a:ext uri="{FF2B5EF4-FFF2-40B4-BE49-F238E27FC236}">
                  <a16:creationId xmlns:a16="http://schemas.microsoft.com/office/drawing/2014/main" id="{CEE37D9E-D5C6-44B2-A209-DC7F941E2036}"/>
                </a:ext>
              </a:extLst>
            </p:cNvPr>
            <p:cNvSpPr txBox="1">
              <a:spLocks noChangeArrowheads="1"/>
            </p:cNvSpPr>
            <p:nvPr/>
          </p:nvSpPr>
          <p:spPr bwMode="auto">
            <a:xfrm>
              <a:off x="2484" y="2684"/>
              <a:ext cx="548"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solidFill>
                    <a:schemeClr val="bg1"/>
                  </a:solidFill>
                  <a:latin typeface="楷体_GB2312" pitchFamily="49" charset="-122"/>
                  <a:ea typeface="楷体_GB2312" pitchFamily="49" charset="-122"/>
                </a:rPr>
                <a:t>移情性</a:t>
              </a:r>
            </a:p>
          </p:txBody>
        </p:sp>
        <p:sp>
          <p:nvSpPr>
            <p:cNvPr id="35861" name="Text Box 21">
              <a:extLst>
                <a:ext uri="{FF2B5EF4-FFF2-40B4-BE49-F238E27FC236}">
                  <a16:creationId xmlns:a16="http://schemas.microsoft.com/office/drawing/2014/main" id="{F1A358AA-7CD1-4A9A-A7FC-12AE350A18A9}"/>
                </a:ext>
              </a:extLst>
            </p:cNvPr>
            <p:cNvSpPr txBox="1">
              <a:spLocks noChangeArrowheads="1"/>
            </p:cNvSpPr>
            <p:nvPr/>
          </p:nvSpPr>
          <p:spPr bwMode="auto">
            <a:xfrm>
              <a:off x="1284" y="2588"/>
              <a:ext cx="548"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solidFill>
                    <a:schemeClr val="bg1"/>
                  </a:solidFill>
                  <a:latin typeface="楷体_GB2312" pitchFamily="49" charset="-122"/>
                  <a:ea typeface="楷体_GB2312" pitchFamily="49" charset="-122"/>
                </a:rPr>
                <a:t>保证性</a:t>
              </a:r>
            </a:p>
            <a:p>
              <a:pPr algn="ctr" eaLnBrk="1" hangingPunct="1">
                <a:buFont typeface="Arial" panose="020B0604020202020204" pitchFamily="34" charset="0"/>
                <a:buNone/>
              </a:pPr>
              <a:endParaRPr lang="en-US" altLang="zh-CN">
                <a:solidFill>
                  <a:schemeClr val="bg1"/>
                </a:solidFill>
                <a:latin typeface="楷体_GB2312" pitchFamily="49" charset="-122"/>
                <a:ea typeface="楷体_GB2312" pitchFamily="49" charset="-122"/>
              </a:endParaRPr>
            </a:p>
          </p:txBody>
        </p:sp>
        <p:sp>
          <p:nvSpPr>
            <p:cNvPr id="35862" name="Oval 22">
              <a:extLst>
                <a:ext uri="{FF2B5EF4-FFF2-40B4-BE49-F238E27FC236}">
                  <a16:creationId xmlns:a16="http://schemas.microsoft.com/office/drawing/2014/main" id="{AB8FDA16-D0E4-4E80-BB2A-C4FC08A8879B}"/>
                </a:ext>
              </a:extLst>
            </p:cNvPr>
            <p:cNvSpPr>
              <a:spLocks noChangeArrowheads="1"/>
            </p:cNvSpPr>
            <p:nvPr/>
          </p:nvSpPr>
          <p:spPr bwMode="auto">
            <a:xfrm rot="-998297">
              <a:off x="1859" y="1893"/>
              <a:ext cx="1629" cy="687"/>
            </a:xfrm>
            <a:prstGeom prst="ellipse">
              <a:avLst/>
            </a:prstGeom>
            <a:solidFill>
              <a:srgbClr val="FFFFFF"/>
            </a:solidFill>
            <a:ln>
              <a:noFill/>
            </a:ln>
            <a:extLst>
              <a:ext uri="{91240B29-F687-4F45-9708-019B960494DF}">
                <a14:hiddenLine xmlns:a14="http://schemas.microsoft.com/office/drawing/2010/main" w="12700">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35863" name="Freeform 23">
              <a:extLst>
                <a:ext uri="{FF2B5EF4-FFF2-40B4-BE49-F238E27FC236}">
                  <a16:creationId xmlns:a16="http://schemas.microsoft.com/office/drawing/2014/main" id="{11FC81D5-5489-4B54-A393-437831C2D40D}"/>
                </a:ext>
              </a:extLst>
            </p:cNvPr>
            <p:cNvSpPr>
              <a:spLocks noChangeArrowheads="1"/>
            </p:cNvSpPr>
            <p:nvPr/>
          </p:nvSpPr>
          <p:spPr bwMode="auto">
            <a:xfrm>
              <a:off x="2928" y="2474"/>
              <a:ext cx="808" cy="648"/>
            </a:xfrm>
            <a:custGeom>
              <a:avLst/>
              <a:gdLst>
                <a:gd name="T0" fmla="*/ 0 w 808"/>
                <a:gd name="T1" fmla="*/ 24 h 648"/>
                <a:gd name="T2" fmla="*/ 352 w 808"/>
                <a:gd name="T3" fmla="*/ 448 h 648"/>
                <a:gd name="T4" fmla="*/ 360 w 808"/>
                <a:gd name="T5" fmla="*/ 648 h 648"/>
                <a:gd name="T6" fmla="*/ 808 w 808"/>
                <a:gd name="T7" fmla="*/ 424 h 648"/>
                <a:gd name="T8" fmla="*/ 104 w 808"/>
                <a:gd name="T9" fmla="*/ 0 h 648"/>
                <a:gd name="T10" fmla="*/ 0 w 808"/>
                <a:gd name="T11" fmla="*/ 24 h 64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808" h="648">
                  <a:moveTo>
                    <a:pt x="0" y="24"/>
                  </a:moveTo>
                  <a:lnTo>
                    <a:pt x="352" y="448"/>
                  </a:lnTo>
                  <a:lnTo>
                    <a:pt x="360" y="648"/>
                  </a:lnTo>
                  <a:lnTo>
                    <a:pt x="808" y="424"/>
                  </a:lnTo>
                  <a:lnTo>
                    <a:pt x="104" y="0"/>
                  </a:lnTo>
                  <a:lnTo>
                    <a:pt x="0" y="24"/>
                  </a:lnTo>
                  <a:close/>
                </a:path>
              </a:pathLst>
            </a:custGeom>
            <a:solidFill>
              <a:srgbClr val="003399">
                <a:alpha val="49019"/>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5844" name="Rectangle 2">
            <a:extLst>
              <a:ext uri="{FF2B5EF4-FFF2-40B4-BE49-F238E27FC236}">
                <a16:creationId xmlns:a16="http://schemas.microsoft.com/office/drawing/2014/main" id="{BDD0A8FF-BE26-4AF8-9E4E-3ED473A32AC0}"/>
              </a:ext>
            </a:extLst>
          </p:cNvPr>
          <p:cNvSpPr>
            <a:spLocks noGrp="1" noChangeArrowheads="1"/>
          </p:cNvSpPr>
          <p:nvPr>
            <p:ph type="title"/>
          </p:nvPr>
        </p:nvSpPr>
        <p:spPr/>
        <p:txBody>
          <a:bodyPr/>
          <a:lstStyle/>
          <a:p>
            <a:pPr eaLnBrk="1" hangingPunct="1"/>
            <a:r>
              <a:rPr kumimoji="0" lang="en-US" altLang="zh-CN" dirty="0"/>
              <a:t>10.4  </a:t>
            </a:r>
            <a:r>
              <a:rPr kumimoji="0" lang="zh-CN" altLang="en-US" dirty="0"/>
              <a:t>服务与服务营销</a:t>
            </a:r>
          </a:p>
        </p:txBody>
      </p:sp>
      <p:pic>
        <p:nvPicPr>
          <p:cNvPr id="24" name="图片 23">
            <a:extLst>
              <a:ext uri="{FF2B5EF4-FFF2-40B4-BE49-F238E27FC236}">
                <a16:creationId xmlns:a16="http://schemas.microsoft.com/office/drawing/2014/main" id="{CE87CB6B-C794-4B4B-8778-C5397C4722C9}"/>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r="3659" b="14709"/>
          <a:stretch/>
        </p:blipFill>
        <p:spPr>
          <a:xfrm flipH="1">
            <a:off x="0" y="0"/>
            <a:ext cx="5649766" cy="6858000"/>
          </a:xfrm>
          <a:prstGeom prst="rect">
            <a:avLst/>
          </a:prstGeom>
        </p:spPr>
      </p:pic>
      <p:sp>
        <p:nvSpPr>
          <p:cNvPr id="3" name="文本框 2"/>
          <p:cNvSpPr txBox="1"/>
          <p:nvPr/>
        </p:nvSpPr>
        <p:spPr>
          <a:xfrm>
            <a:off x="3815298" y="2413337"/>
            <a:ext cx="3291863" cy="1015663"/>
          </a:xfrm>
          <a:prstGeom prst="rect">
            <a:avLst/>
          </a:prstGeom>
          <a:noFill/>
        </p:spPr>
        <p:txBody>
          <a:bodyPr wrap="none" rtlCol="0">
            <a:spAutoFit/>
            <a:scene3d>
              <a:camera prst="orthographicFront"/>
              <a:lightRig rig="threePt" dir="t"/>
            </a:scene3d>
            <a:sp3d contourW="12700"/>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rPr>
              <a:t>PART 01</a:t>
            </a:r>
            <a:endParaRPr kumimoji="0" lang="zh-CN" altLang="en-US"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endParaRPr>
          </a:p>
        </p:txBody>
      </p:sp>
      <p:sp>
        <p:nvSpPr>
          <p:cNvPr id="5" name="文本框 4"/>
          <p:cNvSpPr txBox="1"/>
          <p:nvPr/>
        </p:nvSpPr>
        <p:spPr>
          <a:xfrm>
            <a:off x="3815298" y="3531477"/>
            <a:ext cx="4476307" cy="523220"/>
          </a:xfrm>
          <a:prstGeom prst="rect">
            <a:avLst/>
          </a:prstGeom>
          <a:noFill/>
        </p:spPr>
        <p:txBody>
          <a:bodyPr wrap="square" rtlCol="0">
            <a:spAutoFit/>
            <a:scene3d>
              <a:camera prst="orthographicFront"/>
              <a:lightRig rig="threePt" dir="t"/>
            </a:scene3d>
            <a:sp3d contourW="12700"/>
          </a:bodyPr>
          <a:lstStyle/>
          <a:p>
            <a:pPr lvl="0" algn="ctr">
              <a:defRPr/>
            </a:pPr>
            <a:r>
              <a:rPr lang="zh-CN" altLang="en-US" sz="2800" b="1" dirty="0">
                <a:solidFill>
                  <a:schemeClr val="tx1">
                    <a:lumMod val="65000"/>
                    <a:lumOff val="35000"/>
                  </a:schemeClr>
                </a:solidFill>
              </a:rPr>
              <a:t>产品组合策略</a:t>
            </a:r>
          </a:p>
        </p:txBody>
      </p:sp>
      <p:pic>
        <p:nvPicPr>
          <p:cNvPr id="8" name="图片 7">
            <a:extLst>
              <a:ext uri="{FF2B5EF4-FFF2-40B4-BE49-F238E27FC236}">
                <a16:creationId xmlns:a16="http://schemas.microsoft.com/office/drawing/2014/main" id="{95FBB0F4-227F-42D1-B6D7-02C2B986BE65}"/>
              </a:ext>
            </a:extLst>
          </p:cNvPr>
          <p:cNvPicPr>
            <a:picLocks noChangeAspect="1"/>
          </p:cNvPicPr>
          <p:nvPr/>
        </p:nvPicPr>
        <p:blipFill rotWithShape="1">
          <a:blip r:embed="rId4">
            <a:extLst>
              <a:ext uri="{28A0092B-C50C-407E-A947-70E740481C1C}">
                <a14:useLocalDpi xmlns:a14="http://schemas.microsoft.com/office/drawing/2010/main" val="0"/>
              </a:ext>
            </a:extLst>
          </a:blip>
          <a:srcRect l="15976" r="36502"/>
          <a:stretch/>
        </p:blipFill>
        <p:spPr>
          <a:xfrm flipH="1">
            <a:off x="7712242" y="0"/>
            <a:ext cx="4479758" cy="6858000"/>
          </a:xfrm>
          <a:prstGeom prst="rect">
            <a:avLst/>
          </a:prstGeom>
          <a:effectLst/>
        </p:spPr>
      </p:pic>
      <p:sp>
        <p:nvSpPr>
          <p:cNvPr id="9" name="矩形 8">
            <a:extLst>
              <a:ext uri="{FF2B5EF4-FFF2-40B4-BE49-F238E27FC236}">
                <a16:creationId xmlns:a16="http://schemas.microsoft.com/office/drawing/2014/main" id="{ECB55EEE-EE22-4D65-B93F-EE05BACB7E1E}"/>
              </a:ext>
            </a:extLst>
          </p:cNvPr>
          <p:cNvSpPr/>
          <p:nvPr/>
        </p:nvSpPr>
        <p:spPr>
          <a:xfrm>
            <a:off x="7357701" y="-49924"/>
            <a:ext cx="4896304" cy="6858000"/>
          </a:xfrm>
          <a:prstGeom prst="rect">
            <a:avLst/>
          </a:prstGeom>
          <a:gradFill>
            <a:gsLst>
              <a:gs pos="0">
                <a:schemeClr val="bg1"/>
              </a:gs>
              <a:gs pos="100000">
                <a:schemeClr val="bg1">
                  <a:alpha val="3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254426224"/>
      </p:ext>
    </p:extLst>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3">
            <a:extLst>
              <a:ext uri="{FF2B5EF4-FFF2-40B4-BE49-F238E27FC236}">
                <a16:creationId xmlns:a16="http://schemas.microsoft.com/office/drawing/2014/main" id="{7EB61A26-9375-4775-8EBB-4A34B894AA3F}"/>
              </a:ext>
            </a:extLst>
          </p:cNvPr>
          <p:cNvSpPr>
            <a:spLocks noGrp="1" noChangeArrowheads="1"/>
          </p:cNvSpPr>
          <p:nvPr>
            <p:ph idx="1"/>
          </p:nvPr>
        </p:nvSpPr>
        <p:spPr>
          <a:xfrm>
            <a:off x="1530220" y="1196975"/>
            <a:ext cx="8534530" cy="4897438"/>
          </a:xfrm>
        </p:spPr>
        <p:txBody>
          <a:bodyPr/>
          <a:lstStyle/>
          <a:p>
            <a:pPr eaLnBrk="1" hangingPunct="1">
              <a:lnSpc>
                <a:spcPct val="90000"/>
              </a:lnSpc>
            </a:pPr>
            <a:r>
              <a:rPr kumimoji="0" lang="zh-CN" altLang="en-US" b="1" dirty="0"/>
              <a:t>提高服务质量的战略</a:t>
            </a:r>
            <a:endParaRPr lang="zh-CN" altLang="en-US" sz="2000" dirty="0">
              <a:latin typeface="宋体" panose="02010600030101010101" pitchFamily="2" charset="-122"/>
            </a:endParaRPr>
          </a:p>
          <a:p>
            <a:pPr eaLnBrk="1" hangingPunct="1">
              <a:lnSpc>
                <a:spcPct val="90000"/>
              </a:lnSpc>
              <a:buFont typeface="Wingdings" panose="05000000000000000000" pitchFamily="2" charset="2"/>
              <a:buNone/>
            </a:pPr>
            <a:r>
              <a:rPr lang="zh-CN" altLang="en-US" sz="2400" dirty="0">
                <a:solidFill>
                  <a:schemeClr val="accent2"/>
                </a:solidFill>
                <a:latin typeface="楷体_GB2312" pitchFamily="49" charset="-122"/>
                <a:ea typeface="楷体_GB2312" pitchFamily="49" charset="-122"/>
              </a:rPr>
              <a:t>   </a:t>
            </a:r>
            <a:endParaRPr lang="en-US" altLang="zh-CN" sz="2400" dirty="0">
              <a:solidFill>
                <a:schemeClr val="accent2"/>
              </a:solidFill>
              <a:latin typeface="楷体_GB2312" pitchFamily="49" charset="-122"/>
              <a:ea typeface="楷体_GB2312" pitchFamily="49" charset="-122"/>
            </a:endParaRPr>
          </a:p>
          <a:p>
            <a:pPr eaLnBrk="1" hangingPunct="1">
              <a:lnSpc>
                <a:spcPct val="90000"/>
              </a:lnSpc>
              <a:buFont typeface="Wingdings" panose="05000000000000000000" pitchFamily="2" charset="2"/>
              <a:buNone/>
            </a:pPr>
            <a:r>
              <a:rPr lang="en-US" altLang="zh-CN" sz="2400" dirty="0">
                <a:solidFill>
                  <a:schemeClr val="accent2"/>
                </a:solidFill>
                <a:latin typeface="微软雅黑" panose="020B0503020204020204" pitchFamily="34" charset="-122"/>
                <a:ea typeface="楷体_GB2312" pitchFamily="49" charset="-122"/>
              </a:rPr>
              <a:t>     </a:t>
            </a:r>
            <a:r>
              <a:rPr lang="en-US" altLang="zh-CN" sz="2000" dirty="0">
                <a:solidFill>
                  <a:schemeClr val="accent2"/>
                </a:solidFill>
                <a:latin typeface="微软雅黑" panose="020B0503020204020204" pitchFamily="34" charset="-122"/>
                <a:ea typeface="微软雅黑" panose="020B0503020204020204" pitchFamily="34" charset="-122"/>
              </a:rPr>
              <a:t>1</a:t>
            </a:r>
            <a:r>
              <a:rPr lang="zh-CN" altLang="en-US" sz="2000" dirty="0">
                <a:solidFill>
                  <a:schemeClr val="accent2"/>
                </a:solidFill>
                <a:latin typeface="微软雅黑" panose="020B0503020204020204" pitchFamily="34" charset="-122"/>
                <a:ea typeface="微软雅黑" panose="020B0503020204020204" pitchFamily="34" charset="-122"/>
              </a:rPr>
              <a:t>、定点超越</a:t>
            </a:r>
          </a:p>
          <a:p>
            <a:pPr marL="466725" lvl="1" indent="0" eaLnBrk="1" hangingPunct="1">
              <a:lnSpc>
                <a:spcPct val="90000"/>
              </a:lnSpc>
              <a:buNone/>
            </a:pPr>
            <a:r>
              <a:rPr lang="zh-CN" altLang="en-US" sz="2000" dirty="0">
                <a:latin typeface="微软雅黑" panose="020B0503020204020204" pitchFamily="34" charset="-122"/>
                <a:ea typeface="微软雅黑" panose="020B0503020204020204" pitchFamily="34" charset="-122"/>
              </a:rPr>
              <a:t>       定点超越法是指企业将自己的产品、服务和市场营销过程等同市场上的竞争对手尤其是最强的竞争对手的标准进行对比，在比较和检验的过程中逐步提高自身的水平。</a:t>
            </a:r>
          </a:p>
          <a:p>
            <a:pPr marL="466725" lvl="1" indent="0" eaLnBrk="1" hangingPunct="1">
              <a:lnSpc>
                <a:spcPct val="90000"/>
              </a:lnSpc>
              <a:buNone/>
            </a:pPr>
            <a:endParaRPr lang="zh-CN" altLang="en-US" sz="2000" dirty="0">
              <a:latin typeface="微软雅黑" panose="020B0503020204020204" pitchFamily="34" charset="-122"/>
              <a:ea typeface="微软雅黑" panose="020B0503020204020204" pitchFamily="34" charset="-122"/>
            </a:endParaRPr>
          </a:p>
          <a:p>
            <a:pPr eaLnBrk="1" hangingPunct="1">
              <a:lnSpc>
                <a:spcPct val="90000"/>
              </a:lnSpc>
              <a:buFont typeface="Wingdings" panose="05000000000000000000" pitchFamily="2" charset="2"/>
              <a:buNone/>
            </a:pPr>
            <a:r>
              <a:rPr lang="zh-CN" altLang="en-US" sz="2000" dirty="0">
                <a:solidFill>
                  <a:schemeClr val="accent2"/>
                </a:solidFill>
                <a:latin typeface="微软雅黑" panose="020B0503020204020204" pitchFamily="34" charset="-122"/>
                <a:ea typeface="微软雅黑" panose="020B0503020204020204" pitchFamily="34" charset="-122"/>
              </a:rPr>
              <a:t>      </a:t>
            </a:r>
            <a:r>
              <a:rPr lang="en-US" altLang="zh-CN" sz="2000" dirty="0">
                <a:solidFill>
                  <a:schemeClr val="accent2"/>
                </a:solidFill>
                <a:latin typeface="微软雅黑" panose="020B0503020204020204" pitchFamily="34" charset="-122"/>
                <a:ea typeface="微软雅黑" panose="020B0503020204020204" pitchFamily="34" charset="-122"/>
              </a:rPr>
              <a:t>2</a:t>
            </a:r>
            <a:r>
              <a:rPr lang="zh-CN" altLang="en-US" sz="2000" dirty="0">
                <a:solidFill>
                  <a:schemeClr val="accent2"/>
                </a:solidFill>
                <a:latin typeface="微软雅黑" panose="020B0503020204020204" pitchFamily="34" charset="-122"/>
                <a:ea typeface="微软雅黑" panose="020B0503020204020204" pitchFamily="34" charset="-122"/>
              </a:rPr>
              <a:t>、流程分析</a:t>
            </a:r>
          </a:p>
          <a:p>
            <a:pPr marL="466725" lvl="1" indent="0" eaLnBrk="1" hangingPunct="1">
              <a:lnSpc>
                <a:spcPct val="90000"/>
              </a:lnSpc>
              <a:buNone/>
            </a:pPr>
            <a:r>
              <a:rPr lang="zh-CN" altLang="en-US" sz="2000" dirty="0">
                <a:latin typeface="微软雅黑" panose="020B0503020204020204" pitchFamily="34" charset="-122"/>
                <a:ea typeface="微软雅黑" panose="020B0503020204020204" pitchFamily="34" charset="-122"/>
              </a:rPr>
              <a:t>       流程分析，又称服务过程分析，为企业有效地分析和理解这些因素提供了便利。流程分析是指通过分解组织系统和架构，鉴别顾客同服务人员的接触点并从这些接触点出发来改进企业服务质量的一种方法。</a:t>
            </a:r>
            <a:endParaRPr lang="en-US" altLang="zh-CN" sz="2000" dirty="0">
              <a:latin typeface="微软雅黑" panose="020B0503020204020204" pitchFamily="34" charset="-122"/>
              <a:ea typeface="微软雅黑" panose="020B0503020204020204" pitchFamily="34" charset="-122"/>
            </a:endParaRPr>
          </a:p>
          <a:p>
            <a:pPr marL="466725" lvl="1" indent="0" eaLnBrk="1" hangingPunct="1">
              <a:lnSpc>
                <a:spcPct val="90000"/>
              </a:lnSpc>
              <a:buNone/>
            </a:pPr>
            <a:endParaRPr lang="en-US" altLang="zh-CN" sz="2000" dirty="0">
              <a:solidFill>
                <a:schemeClr val="accent2"/>
              </a:solidFill>
              <a:latin typeface="微软雅黑" panose="020B0503020204020204" pitchFamily="34" charset="-122"/>
              <a:ea typeface="微软雅黑" panose="020B0503020204020204" pitchFamily="34" charset="-122"/>
            </a:endParaRPr>
          </a:p>
          <a:p>
            <a:pPr marL="466725" lvl="1" indent="0" eaLnBrk="1" hangingPunct="1">
              <a:lnSpc>
                <a:spcPct val="90000"/>
              </a:lnSpc>
              <a:buNone/>
            </a:pPr>
            <a:r>
              <a:rPr lang="en-US" altLang="zh-CN" sz="2000" dirty="0">
                <a:solidFill>
                  <a:schemeClr val="accent2"/>
                </a:solidFill>
                <a:latin typeface="微软雅黑" panose="020B0503020204020204" pitchFamily="34" charset="-122"/>
                <a:ea typeface="微软雅黑" panose="020B0503020204020204" pitchFamily="34" charset="-122"/>
              </a:rPr>
              <a:t>3</a:t>
            </a:r>
            <a:r>
              <a:rPr lang="zh-CN" altLang="en-US" sz="2000" dirty="0">
                <a:solidFill>
                  <a:schemeClr val="accent2"/>
                </a:solidFill>
                <a:latin typeface="微软雅黑" panose="020B0503020204020204" pitchFamily="34" charset="-122"/>
                <a:ea typeface="微软雅黑" panose="020B0503020204020204" pitchFamily="34" charset="-122"/>
              </a:rPr>
              <a:t>、服务传递三要素</a:t>
            </a:r>
            <a:endParaRPr lang="zh-CN" altLang="zh-CN" sz="2000" dirty="0">
              <a:solidFill>
                <a:schemeClr val="accent2"/>
              </a:solidFill>
              <a:latin typeface="微软雅黑" panose="020B0503020204020204" pitchFamily="34" charset="-122"/>
              <a:ea typeface="微软雅黑" panose="020B0503020204020204" pitchFamily="34" charset="-122"/>
            </a:endParaRPr>
          </a:p>
          <a:p>
            <a:pPr marL="466725" lvl="1" indent="0" eaLnBrk="1" hangingPunct="1">
              <a:lnSpc>
                <a:spcPct val="90000"/>
              </a:lnSpc>
              <a:buNone/>
            </a:pPr>
            <a:r>
              <a:rPr lang="en-US" altLang="zh-CN" sz="2000" dirty="0">
                <a:latin typeface="微软雅黑" panose="020B0503020204020204" pitchFamily="34" charset="-122"/>
                <a:ea typeface="微软雅黑" panose="020B0503020204020204" pitchFamily="34" charset="-122"/>
              </a:rPr>
              <a:t>      </a:t>
            </a:r>
            <a:r>
              <a:rPr lang="zh-CN" altLang="en-US" sz="2000" dirty="0">
                <a:latin typeface="微软雅黑" panose="020B0503020204020204" pitchFamily="34" charset="-122"/>
                <a:ea typeface="微软雅黑" panose="020B0503020204020204" pitchFamily="34" charset="-122"/>
              </a:rPr>
              <a:t>成功的服务传递有三个关键要素</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它们是被称为</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服务</a:t>
            </a:r>
            <a:r>
              <a:rPr lang="en-US" altLang="zh-CN" sz="2000" dirty="0">
                <a:latin typeface="微软雅黑" panose="020B0503020204020204" pitchFamily="34" charset="-122"/>
                <a:ea typeface="微软雅黑" panose="020B0503020204020204" pitchFamily="34" charset="-122"/>
              </a:rPr>
              <a:t>3S”</a:t>
            </a:r>
            <a:r>
              <a:rPr lang="zh-CN" altLang="en-US" sz="2000" dirty="0">
                <a:latin typeface="微软雅黑" panose="020B0503020204020204" pitchFamily="34" charset="-122"/>
                <a:ea typeface="微软雅黑" panose="020B0503020204020204" pitchFamily="34" charset="-122"/>
              </a:rPr>
              <a:t>的战略、制度和员工。</a:t>
            </a:r>
            <a:endParaRPr kumimoji="0" lang="en-US" altLang="zh-CN" sz="2000" dirty="0">
              <a:solidFill>
                <a:schemeClr val="accent2"/>
              </a:solidFill>
              <a:latin typeface="微软雅黑" panose="020B0503020204020204" pitchFamily="34" charset="-122"/>
              <a:ea typeface="微软雅黑" panose="020B0503020204020204" pitchFamily="34" charset="-122"/>
            </a:endParaRPr>
          </a:p>
          <a:p>
            <a:pPr marL="466725" lvl="1" indent="0" eaLnBrk="1" hangingPunct="1">
              <a:lnSpc>
                <a:spcPct val="90000"/>
              </a:lnSpc>
              <a:buNone/>
            </a:pPr>
            <a:endParaRPr lang="zh-CN" altLang="en-US" sz="1800" dirty="0">
              <a:latin typeface="楷体_GB2312" pitchFamily="49" charset="-122"/>
            </a:endParaRPr>
          </a:p>
        </p:txBody>
      </p:sp>
      <p:sp>
        <p:nvSpPr>
          <p:cNvPr id="36867" name="Rectangle 2">
            <a:extLst>
              <a:ext uri="{FF2B5EF4-FFF2-40B4-BE49-F238E27FC236}">
                <a16:creationId xmlns:a16="http://schemas.microsoft.com/office/drawing/2014/main" id="{878CABDA-CE63-45AF-8C5E-0750B9A4B02A}"/>
              </a:ext>
            </a:extLst>
          </p:cNvPr>
          <p:cNvSpPr>
            <a:spLocks noGrp="1" noChangeArrowheads="1"/>
          </p:cNvSpPr>
          <p:nvPr>
            <p:ph type="title"/>
          </p:nvPr>
        </p:nvSpPr>
        <p:spPr/>
        <p:txBody>
          <a:bodyPr/>
          <a:lstStyle/>
          <a:p>
            <a:pPr eaLnBrk="1" hangingPunct="1"/>
            <a:r>
              <a:rPr kumimoji="0" lang="en-US" altLang="zh-CN" dirty="0"/>
              <a:t>10.4  </a:t>
            </a:r>
            <a:r>
              <a:rPr kumimoji="0" lang="zh-CN" altLang="en-US" dirty="0"/>
              <a:t>服务与服务营销</a:t>
            </a:r>
          </a:p>
        </p:txBody>
      </p:sp>
      <p:pic>
        <p:nvPicPr>
          <p:cNvPr id="4" name="图片 3">
            <a:extLst>
              <a:ext uri="{FF2B5EF4-FFF2-40B4-BE49-F238E27FC236}">
                <a16:creationId xmlns:a16="http://schemas.microsoft.com/office/drawing/2014/main" id="{0131E6D8-9364-4C26-8EF0-6C3F7F481C1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r="3659" b="14709"/>
          <a:stretch/>
        </p:blipFill>
        <p:spPr>
          <a:xfrm flipH="1">
            <a:off x="0" y="0"/>
            <a:ext cx="5649766" cy="6858000"/>
          </a:xfrm>
          <a:prstGeom prst="rect">
            <a:avLst/>
          </a:prstGeom>
        </p:spPr>
      </p:pic>
      <p:sp>
        <p:nvSpPr>
          <p:cNvPr id="3" name="文本框 2"/>
          <p:cNvSpPr txBox="1"/>
          <p:nvPr/>
        </p:nvSpPr>
        <p:spPr>
          <a:xfrm>
            <a:off x="3815298" y="2413337"/>
            <a:ext cx="3291863" cy="1015663"/>
          </a:xfrm>
          <a:prstGeom prst="rect">
            <a:avLst/>
          </a:prstGeom>
          <a:noFill/>
        </p:spPr>
        <p:txBody>
          <a:bodyPr wrap="none" rtlCol="0">
            <a:spAutoFit/>
            <a:scene3d>
              <a:camera prst="orthographicFront"/>
              <a:lightRig rig="threePt" dir="t"/>
            </a:scene3d>
            <a:sp3d contourW="12700"/>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rPr>
              <a:t>PART 05</a:t>
            </a:r>
            <a:endParaRPr kumimoji="0" lang="zh-CN" altLang="en-US"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endParaRPr>
          </a:p>
        </p:txBody>
      </p:sp>
      <p:sp>
        <p:nvSpPr>
          <p:cNvPr id="5" name="文本框 4"/>
          <p:cNvSpPr txBox="1"/>
          <p:nvPr/>
        </p:nvSpPr>
        <p:spPr>
          <a:xfrm>
            <a:off x="3370225" y="3628214"/>
            <a:ext cx="4559082" cy="52322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品牌与品牌资产</a:t>
            </a:r>
          </a:p>
        </p:txBody>
      </p:sp>
      <p:pic>
        <p:nvPicPr>
          <p:cNvPr id="8" name="图片 7">
            <a:extLst>
              <a:ext uri="{FF2B5EF4-FFF2-40B4-BE49-F238E27FC236}">
                <a16:creationId xmlns:a16="http://schemas.microsoft.com/office/drawing/2014/main" id="{95FBB0F4-227F-42D1-B6D7-02C2B986BE65}"/>
              </a:ext>
            </a:extLst>
          </p:cNvPr>
          <p:cNvPicPr>
            <a:picLocks noChangeAspect="1"/>
          </p:cNvPicPr>
          <p:nvPr/>
        </p:nvPicPr>
        <p:blipFill rotWithShape="1">
          <a:blip r:embed="rId4">
            <a:extLst>
              <a:ext uri="{28A0092B-C50C-407E-A947-70E740481C1C}">
                <a14:useLocalDpi xmlns:a14="http://schemas.microsoft.com/office/drawing/2010/main" val="0"/>
              </a:ext>
            </a:extLst>
          </a:blip>
          <a:srcRect l="15976" r="36502"/>
          <a:stretch/>
        </p:blipFill>
        <p:spPr>
          <a:xfrm flipH="1">
            <a:off x="7712242" y="0"/>
            <a:ext cx="4479758" cy="6858000"/>
          </a:xfrm>
          <a:prstGeom prst="rect">
            <a:avLst/>
          </a:prstGeom>
          <a:effectLst/>
        </p:spPr>
      </p:pic>
      <p:sp>
        <p:nvSpPr>
          <p:cNvPr id="9" name="矩形 8">
            <a:extLst>
              <a:ext uri="{FF2B5EF4-FFF2-40B4-BE49-F238E27FC236}">
                <a16:creationId xmlns:a16="http://schemas.microsoft.com/office/drawing/2014/main" id="{ECB55EEE-EE22-4D65-B93F-EE05BACB7E1E}"/>
              </a:ext>
            </a:extLst>
          </p:cNvPr>
          <p:cNvSpPr/>
          <p:nvPr/>
        </p:nvSpPr>
        <p:spPr>
          <a:xfrm>
            <a:off x="8537510" y="-49924"/>
            <a:ext cx="3716494" cy="6858000"/>
          </a:xfrm>
          <a:prstGeom prst="rect">
            <a:avLst/>
          </a:prstGeom>
          <a:gradFill>
            <a:gsLst>
              <a:gs pos="0">
                <a:schemeClr val="bg1"/>
              </a:gs>
              <a:gs pos="100000">
                <a:schemeClr val="bg1">
                  <a:alpha val="3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2868772229"/>
      </p:ext>
    </p:extLst>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5D85EE80-D80A-48B1-A7B7-E641F592A1D4}"/>
              </a:ext>
            </a:extLst>
          </p:cNvPr>
          <p:cNvSpPr>
            <a:spLocks noGrp="1"/>
          </p:cNvSpPr>
          <p:nvPr>
            <p:ph type="title"/>
          </p:nvPr>
        </p:nvSpPr>
        <p:spPr/>
        <p:txBody>
          <a:bodyPr/>
          <a:lstStyle/>
          <a:p>
            <a:r>
              <a:rPr lang="en-US" altLang="zh-CN" dirty="0"/>
              <a:t>10.5 </a:t>
            </a:r>
            <a:r>
              <a:rPr lang="zh-CN" altLang="en-US" dirty="0"/>
              <a:t>品牌与品牌资产</a:t>
            </a:r>
          </a:p>
        </p:txBody>
      </p:sp>
      <p:sp>
        <p:nvSpPr>
          <p:cNvPr id="6" name="Rectangle 3">
            <a:extLst>
              <a:ext uri="{FF2B5EF4-FFF2-40B4-BE49-F238E27FC236}">
                <a16:creationId xmlns:a16="http://schemas.microsoft.com/office/drawing/2014/main" id="{7FA76363-CCED-4AB4-97D1-62A4E1AD6953}"/>
              </a:ext>
            </a:extLst>
          </p:cNvPr>
          <p:cNvSpPr>
            <a:spLocks noGrp="1" noChangeArrowheads="1"/>
          </p:cNvSpPr>
          <p:nvPr>
            <p:ph idx="1"/>
          </p:nvPr>
        </p:nvSpPr>
        <p:spPr>
          <a:xfrm>
            <a:off x="609600" y="1196975"/>
            <a:ext cx="10972800" cy="4929188"/>
          </a:xfrm>
        </p:spPr>
        <p:txBody>
          <a:bodyPr/>
          <a:lstStyle/>
          <a:p>
            <a:pPr eaLnBrk="1" hangingPunct="1"/>
            <a:r>
              <a:rPr kumimoji="0" lang="zh-CN" altLang="en-US" b="1" dirty="0">
                <a:latin typeface="微软雅黑" panose="020B0503020204020204" pitchFamily="34" charset="-122"/>
                <a:ea typeface="微软雅黑" panose="020B0503020204020204" pitchFamily="34" charset="-122"/>
              </a:rPr>
              <a:t>品牌的概念及整体含义</a:t>
            </a:r>
          </a:p>
          <a:p>
            <a:pPr eaLnBrk="1" hangingPunct="1"/>
            <a:endParaRPr kumimoji="0" lang="zh-CN" altLang="en-US" b="1" dirty="0"/>
          </a:p>
          <a:p>
            <a:pPr eaLnBrk="1" hangingPunct="1">
              <a:buFont typeface="Wingdings" panose="05000000000000000000" pitchFamily="2" charset="2"/>
              <a:buNone/>
            </a:pPr>
            <a:r>
              <a:rPr kumimoji="0" lang="zh-CN" altLang="en-US" sz="2400" dirty="0">
                <a:solidFill>
                  <a:schemeClr val="accent2"/>
                </a:solidFill>
                <a:latin typeface="楷体_GB2312" pitchFamily="49" charset="-122"/>
                <a:ea typeface="楷体_GB2312" pitchFamily="49" charset="-122"/>
              </a:rPr>
              <a:t>（一）品牌的概念</a:t>
            </a:r>
            <a:endParaRPr kumimoji="0" lang="en-US" altLang="zh-CN" sz="2400" dirty="0">
              <a:solidFill>
                <a:schemeClr val="accent2"/>
              </a:solidFill>
              <a:latin typeface="楷体_GB2312" pitchFamily="49" charset="-122"/>
              <a:ea typeface="楷体_GB2312" pitchFamily="49" charset="-122"/>
            </a:endParaRPr>
          </a:p>
          <a:p>
            <a:pPr eaLnBrk="1" hangingPunct="1">
              <a:buFont typeface="Wingdings" panose="05000000000000000000" pitchFamily="2" charset="2"/>
              <a:buNone/>
            </a:pPr>
            <a:endParaRPr lang="en-US" altLang="zh-CN" sz="2400" dirty="0">
              <a:solidFill>
                <a:schemeClr val="accent2"/>
              </a:solidFill>
              <a:latin typeface="楷体_GB2312" pitchFamily="49" charset="-122"/>
              <a:ea typeface="楷体_GB2312" pitchFamily="49" charset="-122"/>
            </a:endParaRPr>
          </a:p>
          <a:p>
            <a:pPr eaLnBrk="1" hangingPunct="1">
              <a:buFont typeface="Wingdings" panose="05000000000000000000" pitchFamily="2" charset="2"/>
              <a:buNone/>
            </a:pPr>
            <a:endParaRPr kumimoji="0" lang="zh-CN" altLang="en-US" sz="2400" dirty="0">
              <a:solidFill>
                <a:schemeClr val="accent2"/>
              </a:solidFill>
              <a:latin typeface="楷体_GB2312" pitchFamily="49" charset="-122"/>
              <a:ea typeface="楷体_GB2312" pitchFamily="49" charset="-122"/>
            </a:endParaRPr>
          </a:p>
        </p:txBody>
      </p:sp>
      <p:sp>
        <p:nvSpPr>
          <p:cNvPr id="7" name="Text Box 5">
            <a:extLst>
              <a:ext uri="{FF2B5EF4-FFF2-40B4-BE49-F238E27FC236}">
                <a16:creationId xmlns:a16="http://schemas.microsoft.com/office/drawing/2014/main" id="{512FD68E-0C29-4121-B4C2-801014808C0A}"/>
              </a:ext>
            </a:extLst>
          </p:cNvPr>
          <p:cNvSpPr txBox="1">
            <a:spLocks noChangeArrowheads="1"/>
          </p:cNvSpPr>
          <p:nvPr/>
        </p:nvSpPr>
        <p:spPr bwMode="auto">
          <a:xfrm>
            <a:off x="1495005" y="3429000"/>
            <a:ext cx="8280400" cy="1016000"/>
          </a:xfrm>
          <a:prstGeom prst="rect">
            <a:avLst/>
          </a:prstGeom>
          <a:gradFill rotWithShape="1">
            <a:gsLst>
              <a:gs pos="0">
                <a:srgbClr val="96AB94"/>
              </a:gs>
              <a:gs pos="8501">
                <a:srgbClr val="D4DEFF"/>
              </a:gs>
              <a:gs pos="23500">
                <a:srgbClr val="D4DEFF"/>
              </a:gs>
              <a:gs pos="50000">
                <a:srgbClr val="8488C4"/>
              </a:gs>
              <a:gs pos="76500">
                <a:srgbClr val="D4DEFF"/>
              </a:gs>
              <a:gs pos="91499">
                <a:srgbClr val="D4DEFF"/>
              </a:gs>
              <a:gs pos="100000">
                <a:srgbClr val="96AB94"/>
              </a:gs>
            </a:gsLst>
            <a:lin ang="2700000" scaled="1"/>
          </a:gradFill>
          <a:ln w="9525">
            <a:miter lim="800000"/>
            <a:headEnd/>
            <a:tailEnd/>
          </a:ln>
          <a:scene3d>
            <a:camera prst="legacyObliqueTopRight"/>
            <a:lightRig rig="legacyFlat3" dir="b"/>
          </a:scene3d>
          <a:sp3d extrusionH="430200" prstMaterial="legacyMatte">
            <a:bevelT w="13500" h="13500" prst="angle"/>
            <a:bevelB w="13500" h="13500" prst="angle"/>
            <a:extrusionClr>
              <a:srgbClr val="8488C4"/>
            </a:extrusionClr>
            <a:contourClr>
              <a:srgbClr val="96AB94"/>
            </a:contourClr>
          </a:sp3d>
        </p:spPr>
        <p:txBody>
          <a:bodyPr>
            <a:spAutoFit/>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2000" dirty="0">
                <a:latin typeface="楷体_GB2312" pitchFamily="49" charset="-122"/>
                <a:ea typeface="楷体_GB2312" pitchFamily="49" charset="-122"/>
              </a:rPr>
              <a:t>美国营销协会（</a:t>
            </a:r>
            <a:r>
              <a:rPr lang="en-US" altLang="zh-CN" sz="2000" dirty="0">
                <a:latin typeface="楷体_GB2312" pitchFamily="49" charset="-122"/>
                <a:ea typeface="楷体_GB2312" pitchFamily="49" charset="-122"/>
              </a:rPr>
              <a:t>AMA</a:t>
            </a:r>
            <a:r>
              <a:rPr lang="zh-CN" altLang="en-US" sz="2000" dirty="0">
                <a:latin typeface="楷体_GB2312" pitchFamily="49" charset="-122"/>
                <a:ea typeface="楷体_GB2312" pitchFamily="49" charset="-122"/>
              </a:rPr>
              <a:t>）对品牌的定义是：品牌是一种名称、术语、标记、符号或设计，或是它们的组合运用，其目的是借以辨认某个销舌者，或某群销售者的产品及服务，并使之与竞争对手的产品和服务区别开来。</a:t>
            </a:r>
          </a:p>
        </p:txBody>
      </p:sp>
    </p:spTree>
    <p:extLst>
      <p:ext uri="{BB962C8B-B14F-4D97-AF65-F5344CB8AC3E}">
        <p14:creationId xmlns:p14="http://schemas.microsoft.com/office/powerpoint/2010/main" val="1043105807"/>
      </p:ext>
    </p:extLst>
  </p:cSld>
  <p:clrMapOvr>
    <a:masterClrMapping/>
  </p:clrMapOvr>
  <p:transition>
    <p:strips dir="ru"/>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76BA1D3F-497E-43D9-B36D-F71598AA706A}"/>
              </a:ext>
            </a:extLst>
          </p:cNvPr>
          <p:cNvSpPr>
            <a:spLocks noGrp="1"/>
          </p:cNvSpPr>
          <p:nvPr>
            <p:ph type="title"/>
          </p:nvPr>
        </p:nvSpPr>
        <p:spPr/>
        <p:txBody>
          <a:bodyPr/>
          <a:lstStyle/>
          <a:p>
            <a:r>
              <a:rPr lang="en-US" altLang="zh-CN" dirty="0"/>
              <a:t>10.5 </a:t>
            </a:r>
            <a:r>
              <a:rPr lang="zh-CN" altLang="en-US" dirty="0"/>
              <a:t>品牌与品牌资产</a:t>
            </a:r>
          </a:p>
        </p:txBody>
      </p:sp>
      <p:sp>
        <p:nvSpPr>
          <p:cNvPr id="5" name="Rectangle 3">
            <a:extLst>
              <a:ext uri="{FF2B5EF4-FFF2-40B4-BE49-F238E27FC236}">
                <a16:creationId xmlns:a16="http://schemas.microsoft.com/office/drawing/2014/main" id="{6ECDA65F-D828-4849-B3EB-048E3680C2F0}"/>
              </a:ext>
            </a:extLst>
          </p:cNvPr>
          <p:cNvSpPr>
            <a:spLocks noGrp="1" noChangeArrowheads="1"/>
          </p:cNvSpPr>
          <p:nvPr>
            <p:ph idx="1"/>
          </p:nvPr>
        </p:nvSpPr>
        <p:spPr>
          <a:xfrm>
            <a:off x="609600" y="1196975"/>
            <a:ext cx="10972800" cy="4929188"/>
          </a:xfrm>
        </p:spPr>
        <p:txBody>
          <a:bodyPr/>
          <a:lstStyle/>
          <a:p>
            <a:pPr eaLnBrk="1" hangingPunct="1">
              <a:buFont typeface="Wingdings" panose="05000000000000000000" pitchFamily="2" charset="2"/>
              <a:buNone/>
            </a:pPr>
            <a:r>
              <a:rPr kumimoji="0" lang="en-US" altLang="zh-CN" sz="2400" dirty="0">
                <a:solidFill>
                  <a:schemeClr val="accent2"/>
                </a:solidFill>
                <a:latin typeface="楷体_GB2312" pitchFamily="49" charset="-122"/>
                <a:ea typeface="楷体_GB2312" pitchFamily="49" charset="-122"/>
              </a:rPr>
              <a:t> </a:t>
            </a:r>
            <a:r>
              <a:rPr kumimoji="0" lang="zh-CN" altLang="en-US" sz="2400" dirty="0">
                <a:solidFill>
                  <a:schemeClr val="accent2"/>
                </a:solidFill>
                <a:latin typeface="楷体_GB2312" pitchFamily="49" charset="-122"/>
                <a:ea typeface="楷体_GB2312" pitchFamily="49" charset="-122"/>
              </a:rPr>
              <a:t>（二）品牌的整体含义</a:t>
            </a:r>
          </a:p>
        </p:txBody>
      </p:sp>
      <p:grpSp>
        <p:nvGrpSpPr>
          <p:cNvPr id="6" name="Group 29">
            <a:extLst>
              <a:ext uri="{FF2B5EF4-FFF2-40B4-BE49-F238E27FC236}">
                <a16:creationId xmlns:a16="http://schemas.microsoft.com/office/drawing/2014/main" id="{DEAE7536-27FF-4FED-B25C-F163CC3E1CDE}"/>
              </a:ext>
            </a:extLst>
          </p:cNvPr>
          <p:cNvGrpSpPr>
            <a:grpSpLocks/>
          </p:cNvGrpSpPr>
          <p:nvPr/>
        </p:nvGrpSpPr>
        <p:grpSpPr bwMode="auto">
          <a:xfrm>
            <a:off x="2400300" y="2445722"/>
            <a:ext cx="7391400" cy="2890838"/>
            <a:chOff x="476" y="2064"/>
            <a:chExt cx="4656" cy="1821"/>
          </a:xfrm>
        </p:grpSpPr>
        <p:grpSp>
          <p:nvGrpSpPr>
            <p:cNvPr id="7" name="Group 5">
              <a:extLst>
                <a:ext uri="{FF2B5EF4-FFF2-40B4-BE49-F238E27FC236}">
                  <a16:creationId xmlns:a16="http://schemas.microsoft.com/office/drawing/2014/main" id="{AB92D8D1-3A9C-4C55-A6D1-1A92770318A5}"/>
                </a:ext>
              </a:extLst>
            </p:cNvPr>
            <p:cNvGrpSpPr>
              <a:grpSpLocks/>
            </p:cNvGrpSpPr>
            <p:nvPr/>
          </p:nvGrpSpPr>
          <p:grpSpPr bwMode="auto">
            <a:xfrm>
              <a:off x="1772" y="2064"/>
              <a:ext cx="2014" cy="1821"/>
              <a:chOff x="1872" y="1824"/>
              <a:chExt cx="2014" cy="1821"/>
            </a:xfrm>
          </p:grpSpPr>
          <p:sp>
            <p:nvSpPr>
              <p:cNvPr id="21" name="AutoShape 6">
                <a:extLst>
                  <a:ext uri="{FF2B5EF4-FFF2-40B4-BE49-F238E27FC236}">
                    <a16:creationId xmlns:a16="http://schemas.microsoft.com/office/drawing/2014/main" id="{FA66CBF5-CE99-4A87-92EA-9E3A49D5E614}"/>
                  </a:ext>
                </a:extLst>
              </p:cNvPr>
              <p:cNvSpPr>
                <a:spLocks noChangeArrowheads="1"/>
              </p:cNvSpPr>
              <p:nvPr/>
            </p:nvSpPr>
            <p:spPr bwMode="gray">
              <a:xfrm rot="16200000" flipH="1">
                <a:off x="1826" y="2527"/>
                <a:ext cx="309" cy="206"/>
              </a:xfrm>
              <a:prstGeom prst="upArrow">
                <a:avLst>
                  <a:gd name="adj1" fmla="val 51676"/>
                  <a:gd name="adj2" fmla="val 100000"/>
                </a:avLst>
              </a:prstGeom>
              <a:gradFill rotWithShape="1">
                <a:gsLst>
                  <a:gs pos="0">
                    <a:schemeClr val="tx2"/>
                  </a:gs>
                  <a:gs pos="100000">
                    <a:schemeClr val="tx2">
                      <a:gamma/>
                      <a:tint val="39216"/>
                      <a:invGamma/>
                    </a:schemeClr>
                  </a:gs>
                </a:gsLst>
                <a:lin ang="0" scaled="1"/>
              </a:gradFill>
              <a:ln w="9525" algn="ctr">
                <a:noFill/>
                <a:miter lim="800000"/>
              </a:ln>
              <a:effectLst/>
            </p:spPr>
            <p:txBody>
              <a:bodyPr wrap="none" anchor="ctr"/>
              <a:lstStyle/>
              <a:p>
                <a:pPr eaLnBrk="1" hangingPunct="1">
                  <a:defRPr/>
                </a:pPr>
                <a:endParaRPr lang="zh-CN" altLang="en-US">
                  <a:latin typeface="Arial" charset="0"/>
                </a:endParaRPr>
              </a:p>
            </p:txBody>
          </p:sp>
          <p:sp>
            <p:nvSpPr>
              <p:cNvPr id="22" name="AutoShape 7">
                <a:extLst>
                  <a:ext uri="{FF2B5EF4-FFF2-40B4-BE49-F238E27FC236}">
                    <a16:creationId xmlns:a16="http://schemas.microsoft.com/office/drawing/2014/main" id="{00A7072F-430D-4852-9296-175A2CD89F4F}"/>
                  </a:ext>
                </a:extLst>
              </p:cNvPr>
              <p:cNvSpPr>
                <a:spLocks noChangeArrowheads="1"/>
              </p:cNvSpPr>
              <p:nvPr/>
            </p:nvSpPr>
            <p:spPr bwMode="gray">
              <a:xfrm rot="5400000" flipH="1">
                <a:off x="3634" y="2493"/>
                <a:ext cx="309" cy="206"/>
              </a:xfrm>
              <a:prstGeom prst="upArrow">
                <a:avLst>
                  <a:gd name="adj1" fmla="val 51676"/>
                  <a:gd name="adj2" fmla="val 100000"/>
                </a:avLst>
              </a:prstGeom>
              <a:gradFill rotWithShape="1">
                <a:gsLst>
                  <a:gs pos="0">
                    <a:schemeClr val="tx2"/>
                  </a:gs>
                  <a:gs pos="100000">
                    <a:schemeClr val="tx2">
                      <a:gamma/>
                      <a:tint val="39216"/>
                      <a:invGamma/>
                    </a:schemeClr>
                  </a:gs>
                </a:gsLst>
                <a:lin ang="0" scaled="1"/>
              </a:gradFill>
              <a:ln w="9525" algn="ctr">
                <a:noFill/>
                <a:miter lim="800000"/>
              </a:ln>
              <a:effectLst/>
            </p:spPr>
            <p:txBody>
              <a:bodyPr wrap="none" anchor="ctr"/>
              <a:lstStyle/>
              <a:p>
                <a:pPr eaLnBrk="1" hangingPunct="1">
                  <a:defRPr/>
                </a:pPr>
                <a:endParaRPr lang="zh-CN" altLang="en-US">
                  <a:latin typeface="Arial" charset="0"/>
                </a:endParaRPr>
              </a:p>
            </p:txBody>
          </p:sp>
          <p:sp>
            <p:nvSpPr>
              <p:cNvPr id="23" name="AutoShape 8">
                <a:extLst>
                  <a:ext uri="{FF2B5EF4-FFF2-40B4-BE49-F238E27FC236}">
                    <a16:creationId xmlns:a16="http://schemas.microsoft.com/office/drawing/2014/main" id="{A22A46BE-DE4D-4B7B-8B8C-7B7435E00893}"/>
                  </a:ext>
                </a:extLst>
              </p:cNvPr>
              <p:cNvSpPr>
                <a:spLocks noChangeArrowheads="1"/>
              </p:cNvSpPr>
              <p:nvPr/>
            </p:nvSpPr>
            <p:spPr bwMode="gray">
              <a:xfrm rot="10800000" flipH="1">
                <a:off x="2725" y="3439"/>
                <a:ext cx="308" cy="206"/>
              </a:xfrm>
              <a:prstGeom prst="upArrow">
                <a:avLst>
                  <a:gd name="adj1" fmla="val 51676"/>
                  <a:gd name="adj2" fmla="val 100000"/>
                </a:avLst>
              </a:prstGeom>
              <a:gradFill rotWithShape="1">
                <a:gsLst>
                  <a:gs pos="0">
                    <a:schemeClr val="tx2"/>
                  </a:gs>
                  <a:gs pos="100000">
                    <a:schemeClr val="tx2">
                      <a:gamma/>
                      <a:tint val="39216"/>
                      <a:invGamma/>
                    </a:schemeClr>
                  </a:gs>
                </a:gsLst>
                <a:lin ang="0" scaled="1"/>
              </a:gradFill>
              <a:ln w="9525" algn="ctr">
                <a:noFill/>
                <a:miter lim="800000"/>
              </a:ln>
              <a:effectLst/>
            </p:spPr>
            <p:txBody>
              <a:bodyPr wrap="none" anchor="ctr"/>
              <a:lstStyle/>
              <a:p>
                <a:pPr eaLnBrk="1" hangingPunct="1">
                  <a:defRPr/>
                </a:pPr>
                <a:endParaRPr lang="zh-CN" altLang="en-US">
                  <a:latin typeface="Arial" charset="0"/>
                </a:endParaRPr>
              </a:p>
            </p:txBody>
          </p:sp>
          <p:sp>
            <p:nvSpPr>
              <p:cNvPr id="24" name="Oval 9">
                <a:extLst>
                  <a:ext uri="{FF2B5EF4-FFF2-40B4-BE49-F238E27FC236}">
                    <a16:creationId xmlns:a16="http://schemas.microsoft.com/office/drawing/2014/main" id="{70B5D399-9E0D-4FFD-8657-48438E7B9D30}"/>
                  </a:ext>
                </a:extLst>
              </p:cNvPr>
              <p:cNvSpPr>
                <a:spLocks noChangeArrowheads="1"/>
              </p:cNvSpPr>
              <p:nvPr/>
            </p:nvSpPr>
            <p:spPr bwMode="auto">
              <a:xfrm>
                <a:off x="2078" y="1824"/>
                <a:ext cx="1615" cy="1615"/>
              </a:xfrm>
              <a:prstGeom prst="ellipse">
                <a:avLst/>
              </a:prstGeom>
              <a:gradFill rotWithShape="1">
                <a:gsLst>
                  <a:gs pos="0">
                    <a:srgbClr val="767676"/>
                  </a:gs>
                  <a:gs pos="50000">
                    <a:srgbClr val="FFFFFF"/>
                  </a:gs>
                  <a:gs pos="100000">
                    <a:srgbClr val="767676"/>
                  </a:gs>
                </a:gsLst>
                <a:lin ang="5400000" scaled="1"/>
              </a:gradFill>
              <a:ln w="57150">
                <a:solidFill>
                  <a:schemeClr val="bg1"/>
                </a:solidFill>
                <a:round/>
                <a:headEnd/>
                <a:tailEnd/>
              </a:ln>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25" name="Oval 10">
                <a:extLst>
                  <a:ext uri="{FF2B5EF4-FFF2-40B4-BE49-F238E27FC236}">
                    <a16:creationId xmlns:a16="http://schemas.microsoft.com/office/drawing/2014/main" id="{592781AF-8E25-444C-B6CD-950DBE0F8788}"/>
                  </a:ext>
                </a:extLst>
              </p:cNvPr>
              <p:cNvSpPr>
                <a:spLocks noChangeArrowheads="1"/>
              </p:cNvSpPr>
              <p:nvPr/>
            </p:nvSpPr>
            <p:spPr bwMode="auto">
              <a:xfrm>
                <a:off x="2170" y="1915"/>
                <a:ext cx="1430" cy="1430"/>
              </a:xfrm>
              <a:prstGeom prst="ellipse">
                <a:avLst/>
              </a:prstGeom>
              <a:gradFill rotWithShape="1">
                <a:gsLst>
                  <a:gs pos="0">
                    <a:srgbClr val="A2A2A2"/>
                  </a:gs>
                  <a:gs pos="50000">
                    <a:srgbClr val="FFFFFF"/>
                  </a:gs>
                  <a:gs pos="100000">
                    <a:srgbClr val="A2A2A2"/>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26" name="Oval 11">
                <a:extLst>
                  <a:ext uri="{FF2B5EF4-FFF2-40B4-BE49-F238E27FC236}">
                    <a16:creationId xmlns:a16="http://schemas.microsoft.com/office/drawing/2014/main" id="{99CD6E5E-09B7-4643-9B78-DA3E628B503A}"/>
                  </a:ext>
                </a:extLst>
              </p:cNvPr>
              <p:cNvSpPr>
                <a:spLocks noChangeArrowheads="1"/>
              </p:cNvSpPr>
              <p:nvPr/>
            </p:nvSpPr>
            <p:spPr bwMode="gray">
              <a:xfrm>
                <a:off x="2254" y="2000"/>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ln>
              <a:effectLst/>
            </p:spPr>
            <p:txBody>
              <a:bodyPr wrap="none" anchor="ctr">
                <a:spAutoFit/>
              </a:bodyPr>
              <a:lstStyle/>
              <a:p>
                <a:pPr eaLnBrk="1" hangingPunct="1">
                  <a:defRPr/>
                </a:pPr>
                <a:endParaRPr lang="zh-CN" altLang="en-US">
                  <a:latin typeface="Arial" charset="0"/>
                </a:endParaRPr>
              </a:p>
            </p:txBody>
          </p:sp>
          <p:sp>
            <p:nvSpPr>
              <p:cNvPr id="27" name="Oval 12">
                <a:extLst>
                  <a:ext uri="{FF2B5EF4-FFF2-40B4-BE49-F238E27FC236}">
                    <a16:creationId xmlns:a16="http://schemas.microsoft.com/office/drawing/2014/main" id="{58C42584-3742-4893-91D9-AD58FDE04EA6}"/>
                  </a:ext>
                </a:extLst>
              </p:cNvPr>
              <p:cNvSpPr>
                <a:spLocks noChangeArrowheads="1"/>
              </p:cNvSpPr>
              <p:nvPr/>
            </p:nvSpPr>
            <p:spPr bwMode="auto">
              <a:xfrm>
                <a:off x="2254" y="2000"/>
                <a:ext cx="1262" cy="1264"/>
              </a:xfrm>
              <a:prstGeom prst="ellipse">
                <a:avLst/>
              </a:prstGeom>
              <a:gradFill rotWithShape="1">
                <a:gsLst>
                  <a:gs pos="0">
                    <a:srgbClr val="000000"/>
                  </a:gs>
                  <a:gs pos="100000">
                    <a:srgbClr val="FFCC00"/>
                  </a:gs>
                </a:gsLst>
                <a:lin ang="2700000" scaled="1"/>
              </a:gradFill>
              <a:ln>
                <a:noFill/>
              </a:ln>
              <a:extLst>
                <a:ext uri="{91240B29-F687-4F45-9708-019B960494DF}">
                  <a14:hiddenLine xmlns:a14="http://schemas.microsoft.com/office/drawing/2010/main" w="38100">
                    <a:solidFill>
                      <a:srgbClr val="000000"/>
                    </a:solidFill>
                    <a:round/>
                    <a:headEnd/>
                    <a:tailEnd/>
                  </a14:hiddenLine>
                </a:ext>
              </a:extLst>
            </p:spPr>
            <p:txBody>
              <a:bodyPr wrap="none"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28" name="Oval 13">
                <a:extLst>
                  <a:ext uri="{FF2B5EF4-FFF2-40B4-BE49-F238E27FC236}">
                    <a16:creationId xmlns:a16="http://schemas.microsoft.com/office/drawing/2014/main" id="{65A8D5A4-9EEF-443D-8CEC-C04EEAFA9656}"/>
                  </a:ext>
                </a:extLst>
              </p:cNvPr>
              <p:cNvSpPr>
                <a:spLocks noChangeArrowheads="1"/>
              </p:cNvSpPr>
              <p:nvPr/>
            </p:nvSpPr>
            <p:spPr bwMode="gray">
              <a:xfrm>
                <a:off x="2337" y="2083"/>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ln>
              <a:effectLst/>
            </p:spPr>
            <p:txBody>
              <a:bodyPr anchor="ctr">
                <a:spAutoFit/>
              </a:bodyPr>
              <a:lstStyle/>
              <a:p>
                <a:pPr eaLnBrk="1" hangingPunct="1">
                  <a:defRPr/>
                </a:pPr>
                <a:endParaRPr lang="zh-CN" altLang="en-US">
                  <a:latin typeface="Arial" charset="0"/>
                </a:endParaRPr>
              </a:p>
            </p:txBody>
          </p:sp>
          <p:sp>
            <p:nvSpPr>
              <p:cNvPr id="29" name="Oval 14">
                <a:extLst>
                  <a:ext uri="{FF2B5EF4-FFF2-40B4-BE49-F238E27FC236}">
                    <a16:creationId xmlns:a16="http://schemas.microsoft.com/office/drawing/2014/main" id="{153984EF-CF7F-4270-8C3A-8B9BBEDA2DF3}"/>
                  </a:ext>
                </a:extLst>
              </p:cNvPr>
              <p:cNvSpPr>
                <a:spLocks noChangeArrowheads="1"/>
              </p:cNvSpPr>
              <p:nvPr/>
            </p:nvSpPr>
            <p:spPr bwMode="auto">
              <a:xfrm>
                <a:off x="2337" y="2083"/>
                <a:ext cx="1096" cy="1098"/>
              </a:xfrm>
              <a:prstGeom prst="ellipse">
                <a:avLst/>
              </a:prstGeom>
              <a:gradFill rotWithShape="1">
                <a:gsLst>
                  <a:gs pos="0">
                    <a:srgbClr val="FFCC00"/>
                  </a:gs>
                  <a:gs pos="100000">
                    <a:srgbClr val="7C6300"/>
                  </a:gs>
                </a:gsLst>
                <a:lin ang="2700000" scaled="1"/>
              </a:gradFill>
              <a:ln>
                <a:noFill/>
              </a:ln>
              <a:extLst>
                <a:ext uri="{91240B29-F687-4F45-9708-019B960494DF}">
                  <a14:hiddenLine xmlns:a14="http://schemas.microsoft.com/office/drawing/2010/main" w="38100">
                    <a:solidFill>
                      <a:srgbClr val="000000"/>
                    </a:solidFill>
                    <a:round/>
                    <a:headEnd/>
                    <a:tailEnd/>
                  </a14:hiddenLine>
                </a:ext>
              </a:extLst>
            </p:spPr>
            <p:txBody>
              <a:bodyPr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grpSp>
        <p:sp>
          <p:nvSpPr>
            <p:cNvPr id="8" name="AutoShape 15">
              <a:extLst>
                <a:ext uri="{FF2B5EF4-FFF2-40B4-BE49-F238E27FC236}">
                  <a16:creationId xmlns:a16="http://schemas.microsoft.com/office/drawing/2014/main" id="{B0DE597C-C417-49D6-8A79-50570076564B}"/>
                </a:ext>
              </a:extLst>
            </p:cNvPr>
            <p:cNvSpPr>
              <a:spLocks noChangeArrowheads="1"/>
            </p:cNvSpPr>
            <p:nvPr/>
          </p:nvSpPr>
          <p:spPr bwMode="gray">
            <a:xfrm>
              <a:off x="476" y="3072"/>
              <a:ext cx="1152" cy="384"/>
            </a:xfrm>
            <a:prstGeom prst="can">
              <a:avLst>
                <a:gd name="adj" fmla="val 25000"/>
              </a:avLst>
            </a:prstGeom>
            <a:gradFill rotWithShape="1">
              <a:gsLst>
                <a:gs pos="0">
                  <a:schemeClr val="folHlink">
                    <a:gamma/>
                    <a:shade val="46275"/>
                    <a:invGamma/>
                  </a:schemeClr>
                </a:gs>
                <a:gs pos="50000">
                  <a:schemeClr val="folHlink"/>
                </a:gs>
                <a:gs pos="100000">
                  <a:schemeClr val="folHlink">
                    <a:gamma/>
                    <a:shade val="46275"/>
                    <a:invGamma/>
                  </a:schemeClr>
                </a:gs>
              </a:gsLst>
              <a:lin ang="0" scaled="1"/>
            </a:gradFill>
            <a:ln w="9525">
              <a:noFill/>
              <a:round/>
            </a:ln>
            <a:effectLst/>
          </p:spPr>
          <p:txBody>
            <a:bodyPr wrap="none" anchor="ctr"/>
            <a:lstStyle/>
            <a:p>
              <a:pPr eaLnBrk="1" hangingPunct="1">
                <a:defRPr/>
              </a:pPr>
              <a:endParaRPr lang="zh-CN" altLang="en-US">
                <a:latin typeface="Arial" charset="0"/>
              </a:endParaRPr>
            </a:p>
          </p:txBody>
        </p:sp>
        <p:sp>
          <p:nvSpPr>
            <p:cNvPr id="9" name="AutoShape 16">
              <a:extLst>
                <a:ext uri="{FF2B5EF4-FFF2-40B4-BE49-F238E27FC236}">
                  <a16:creationId xmlns:a16="http://schemas.microsoft.com/office/drawing/2014/main" id="{BA967C31-65B0-4C23-A526-4CA4E9DE62B2}"/>
                </a:ext>
              </a:extLst>
            </p:cNvPr>
            <p:cNvSpPr>
              <a:spLocks noChangeArrowheads="1"/>
            </p:cNvSpPr>
            <p:nvPr/>
          </p:nvSpPr>
          <p:spPr bwMode="gray">
            <a:xfrm>
              <a:off x="476" y="2736"/>
              <a:ext cx="1152" cy="384"/>
            </a:xfrm>
            <a:prstGeom prst="can">
              <a:avLst>
                <a:gd name="adj" fmla="val 25000"/>
              </a:avLst>
            </a:prstGeom>
            <a:gradFill rotWithShape="1">
              <a:gsLst>
                <a:gs pos="0">
                  <a:schemeClr val="folHlink">
                    <a:gamma/>
                    <a:shade val="46275"/>
                    <a:invGamma/>
                  </a:schemeClr>
                </a:gs>
                <a:gs pos="50000">
                  <a:schemeClr val="folHlink"/>
                </a:gs>
                <a:gs pos="100000">
                  <a:schemeClr val="folHlink">
                    <a:gamma/>
                    <a:shade val="46275"/>
                    <a:invGamma/>
                  </a:schemeClr>
                </a:gs>
              </a:gsLst>
              <a:lin ang="0" scaled="1"/>
            </a:gradFill>
            <a:ln w="9525">
              <a:noFill/>
              <a:round/>
            </a:ln>
            <a:effectLst/>
          </p:spPr>
          <p:txBody>
            <a:bodyPr wrap="none" anchor="ctr"/>
            <a:lstStyle/>
            <a:p>
              <a:pPr eaLnBrk="1" hangingPunct="1">
                <a:defRPr/>
              </a:pPr>
              <a:endParaRPr lang="zh-CN" altLang="en-US">
                <a:latin typeface="Arial" charset="0"/>
              </a:endParaRPr>
            </a:p>
          </p:txBody>
        </p:sp>
        <p:sp>
          <p:nvSpPr>
            <p:cNvPr id="10" name="AutoShape 17">
              <a:extLst>
                <a:ext uri="{FF2B5EF4-FFF2-40B4-BE49-F238E27FC236}">
                  <a16:creationId xmlns:a16="http://schemas.microsoft.com/office/drawing/2014/main" id="{A1601F48-AB3B-4AFC-AAF2-85390EA49670}"/>
                </a:ext>
              </a:extLst>
            </p:cNvPr>
            <p:cNvSpPr>
              <a:spLocks noChangeArrowheads="1"/>
            </p:cNvSpPr>
            <p:nvPr/>
          </p:nvSpPr>
          <p:spPr bwMode="gray">
            <a:xfrm>
              <a:off x="476" y="2400"/>
              <a:ext cx="1152" cy="384"/>
            </a:xfrm>
            <a:prstGeom prst="can">
              <a:avLst>
                <a:gd name="adj" fmla="val 25000"/>
              </a:avLst>
            </a:prstGeom>
            <a:gradFill rotWithShape="1">
              <a:gsLst>
                <a:gs pos="0">
                  <a:schemeClr val="folHlink">
                    <a:gamma/>
                    <a:shade val="46275"/>
                    <a:invGamma/>
                  </a:schemeClr>
                </a:gs>
                <a:gs pos="50000">
                  <a:schemeClr val="folHlink"/>
                </a:gs>
                <a:gs pos="100000">
                  <a:schemeClr val="folHlink">
                    <a:gamma/>
                    <a:shade val="46275"/>
                    <a:invGamma/>
                  </a:schemeClr>
                </a:gs>
              </a:gsLst>
              <a:lin ang="0" scaled="1"/>
            </a:gradFill>
            <a:ln w="9525">
              <a:noFill/>
              <a:round/>
            </a:ln>
            <a:effectLst/>
          </p:spPr>
          <p:txBody>
            <a:bodyPr wrap="none" anchor="ctr"/>
            <a:lstStyle/>
            <a:p>
              <a:pPr eaLnBrk="1" hangingPunct="1">
                <a:defRPr/>
              </a:pPr>
              <a:endParaRPr lang="zh-CN" altLang="en-US">
                <a:latin typeface="Arial" charset="0"/>
              </a:endParaRPr>
            </a:p>
          </p:txBody>
        </p:sp>
        <p:sp>
          <p:nvSpPr>
            <p:cNvPr id="11" name="AutoShape 18">
              <a:extLst>
                <a:ext uri="{FF2B5EF4-FFF2-40B4-BE49-F238E27FC236}">
                  <a16:creationId xmlns:a16="http://schemas.microsoft.com/office/drawing/2014/main" id="{5248BF49-FE22-4E5E-8789-F7105EE09E03}"/>
                </a:ext>
              </a:extLst>
            </p:cNvPr>
            <p:cNvSpPr>
              <a:spLocks noChangeArrowheads="1"/>
            </p:cNvSpPr>
            <p:nvPr/>
          </p:nvSpPr>
          <p:spPr bwMode="gray">
            <a:xfrm>
              <a:off x="3932" y="3072"/>
              <a:ext cx="1200" cy="384"/>
            </a:xfrm>
            <a:prstGeom prst="can">
              <a:avLst>
                <a:gd name="adj" fmla="val 25000"/>
              </a:avLst>
            </a:prstGeom>
            <a:gradFill rotWithShape="1">
              <a:gsLst>
                <a:gs pos="0">
                  <a:schemeClr val="accent1">
                    <a:gamma/>
                    <a:shade val="46275"/>
                    <a:invGamma/>
                  </a:schemeClr>
                </a:gs>
                <a:gs pos="50000">
                  <a:schemeClr val="accent1"/>
                </a:gs>
                <a:gs pos="100000">
                  <a:schemeClr val="accent1">
                    <a:gamma/>
                    <a:shade val="46275"/>
                    <a:invGamma/>
                  </a:schemeClr>
                </a:gs>
              </a:gsLst>
              <a:lin ang="0" scaled="1"/>
            </a:gradFill>
            <a:ln w="9525">
              <a:noFill/>
              <a:round/>
            </a:ln>
            <a:effectLst/>
          </p:spPr>
          <p:txBody>
            <a:bodyPr wrap="none" anchor="ctr"/>
            <a:lstStyle/>
            <a:p>
              <a:pPr eaLnBrk="1" hangingPunct="1">
                <a:defRPr/>
              </a:pPr>
              <a:endParaRPr lang="zh-CN" altLang="en-US">
                <a:latin typeface="Arial" charset="0"/>
              </a:endParaRPr>
            </a:p>
          </p:txBody>
        </p:sp>
        <p:sp>
          <p:nvSpPr>
            <p:cNvPr id="12" name="AutoShape 19">
              <a:extLst>
                <a:ext uri="{FF2B5EF4-FFF2-40B4-BE49-F238E27FC236}">
                  <a16:creationId xmlns:a16="http://schemas.microsoft.com/office/drawing/2014/main" id="{0ABA54BE-A385-4398-94FD-47FD8C8FEA1A}"/>
                </a:ext>
              </a:extLst>
            </p:cNvPr>
            <p:cNvSpPr>
              <a:spLocks noChangeArrowheads="1"/>
            </p:cNvSpPr>
            <p:nvPr/>
          </p:nvSpPr>
          <p:spPr bwMode="gray">
            <a:xfrm>
              <a:off x="3932" y="2736"/>
              <a:ext cx="1200" cy="384"/>
            </a:xfrm>
            <a:prstGeom prst="can">
              <a:avLst>
                <a:gd name="adj" fmla="val 25000"/>
              </a:avLst>
            </a:prstGeom>
            <a:gradFill rotWithShape="1">
              <a:gsLst>
                <a:gs pos="0">
                  <a:schemeClr val="accent1">
                    <a:gamma/>
                    <a:shade val="46275"/>
                    <a:invGamma/>
                  </a:schemeClr>
                </a:gs>
                <a:gs pos="50000">
                  <a:schemeClr val="accent1"/>
                </a:gs>
                <a:gs pos="100000">
                  <a:schemeClr val="accent1">
                    <a:gamma/>
                    <a:shade val="46275"/>
                    <a:invGamma/>
                  </a:schemeClr>
                </a:gs>
              </a:gsLst>
              <a:lin ang="0" scaled="1"/>
            </a:gradFill>
            <a:ln w="9525">
              <a:noFill/>
              <a:round/>
            </a:ln>
            <a:effectLst/>
          </p:spPr>
          <p:txBody>
            <a:bodyPr wrap="none" anchor="ctr"/>
            <a:lstStyle/>
            <a:p>
              <a:pPr eaLnBrk="1" hangingPunct="1">
                <a:defRPr/>
              </a:pPr>
              <a:endParaRPr lang="zh-CN" altLang="en-US">
                <a:latin typeface="Arial" charset="0"/>
              </a:endParaRPr>
            </a:p>
          </p:txBody>
        </p:sp>
        <p:sp>
          <p:nvSpPr>
            <p:cNvPr id="13" name="AutoShape 20">
              <a:extLst>
                <a:ext uri="{FF2B5EF4-FFF2-40B4-BE49-F238E27FC236}">
                  <a16:creationId xmlns:a16="http://schemas.microsoft.com/office/drawing/2014/main" id="{56DE9BD8-F9DF-4BC7-B07E-4CA666128664}"/>
                </a:ext>
              </a:extLst>
            </p:cNvPr>
            <p:cNvSpPr>
              <a:spLocks noChangeArrowheads="1"/>
            </p:cNvSpPr>
            <p:nvPr/>
          </p:nvSpPr>
          <p:spPr bwMode="gray">
            <a:xfrm>
              <a:off x="3932" y="2400"/>
              <a:ext cx="1200" cy="384"/>
            </a:xfrm>
            <a:prstGeom prst="can">
              <a:avLst>
                <a:gd name="adj" fmla="val 25000"/>
              </a:avLst>
            </a:prstGeom>
            <a:gradFill rotWithShape="1">
              <a:gsLst>
                <a:gs pos="0">
                  <a:schemeClr val="accent1">
                    <a:gamma/>
                    <a:shade val="46275"/>
                    <a:invGamma/>
                  </a:schemeClr>
                </a:gs>
                <a:gs pos="50000">
                  <a:schemeClr val="accent1"/>
                </a:gs>
                <a:gs pos="100000">
                  <a:schemeClr val="accent1">
                    <a:gamma/>
                    <a:shade val="46275"/>
                    <a:invGamma/>
                  </a:schemeClr>
                </a:gs>
              </a:gsLst>
              <a:lin ang="0" scaled="1"/>
            </a:gradFill>
            <a:ln w="9525">
              <a:noFill/>
              <a:round/>
            </a:ln>
            <a:effectLst/>
          </p:spPr>
          <p:txBody>
            <a:bodyPr wrap="none" anchor="ctr"/>
            <a:lstStyle/>
            <a:p>
              <a:pPr eaLnBrk="1" hangingPunct="1">
                <a:defRPr/>
              </a:pPr>
              <a:endParaRPr lang="zh-CN" altLang="en-US">
                <a:latin typeface="Arial" charset="0"/>
              </a:endParaRPr>
            </a:p>
          </p:txBody>
        </p:sp>
        <p:sp>
          <p:nvSpPr>
            <p:cNvPr id="14" name="Text Box 21">
              <a:extLst>
                <a:ext uri="{FF2B5EF4-FFF2-40B4-BE49-F238E27FC236}">
                  <a16:creationId xmlns:a16="http://schemas.microsoft.com/office/drawing/2014/main" id="{7A921788-DAE9-4BC5-A51E-0E5B4D3770A0}"/>
                </a:ext>
              </a:extLst>
            </p:cNvPr>
            <p:cNvSpPr txBox="1">
              <a:spLocks noChangeArrowheads="1"/>
            </p:cNvSpPr>
            <p:nvPr/>
          </p:nvSpPr>
          <p:spPr bwMode="auto">
            <a:xfrm>
              <a:off x="2169" y="2757"/>
              <a:ext cx="1243" cy="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sz="2000" b="1" dirty="0">
                  <a:solidFill>
                    <a:schemeClr val="bg1"/>
                  </a:solidFill>
                  <a:latin typeface="Arial" panose="020B0604020202020204" pitchFamily="34" charset="0"/>
                </a:rPr>
                <a:t>品牌的整体含义</a:t>
              </a:r>
            </a:p>
            <a:p>
              <a:pPr algn="ctr">
                <a:buFont typeface="Arial" panose="020B0604020202020204" pitchFamily="34" charset="0"/>
                <a:buNone/>
              </a:pPr>
              <a:r>
                <a:rPr lang="zh-CN" altLang="en-US" sz="2000" b="1" dirty="0">
                  <a:solidFill>
                    <a:schemeClr val="bg1"/>
                  </a:solidFill>
                  <a:latin typeface="Arial" panose="020B0604020202020204" pitchFamily="34" charset="0"/>
                </a:rPr>
                <a:t>的六个层次 </a:t>
              </a:r>
            </a:p>
          </p:txBody>
        </p:sp>
        <p:sp>
          <p:nvSpPr>
            <p:cNvPr id="15" name="Text Box 23">
              <a:extLst>
                <a:ext uri="{FF2B5EF4-FFF2-40B4-BE49-F238E27FC236}">
                  <a16:creationId xmlns:a16="http://schemas.microsoft.com/office/drawing/2014/main" id="{41A6ABB5-015E-44C0-AE8E-4AC98FCD9AC3}"/>
                </a:ext>
              </a:extLst>
            </p:cNvPr>
            <p:cNvSpPr txBox="1">
              <a:spLocks noChangeArrowheads="1"/>
            </p:cNvSpPr>
            <p:nvPr/>
          </p:nvSpPr>
          <p:spPr bwMode="auto">
            <a:xfrm>
              <a:off x="808" y="2490"/>
              <a:ext cx="40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a:solidFill>
                    <a:schemeClr val="bg1"/>
                  </a:solidFill>
                  <a:latin typeface="Arial" panose="020B0604020202020204" pitchFamily="34" charset="0"/>
                </a:rPr>
                <a:t>属性</a:t>
              </a:r>
            </a:p>
          </p:txBody>
        </p:sp>
        <p:sp>
          <p:nvSpPr>
            <p:cNvPr id="16" name="Text Box 24">
              <a:extLst>
                <a:ext uri="{FF2B5EF4-FFF2-40B4-BE49-F238E27FC236}">
                  <a16:creationId xmlns:a16="http://schemas.microsoft.com/office/drawing/2014/main" id="{9663BF26-D848-415B-872D-3DA24E531EDF}"/>
                </a:ext>
              </a:extLst>
            </p:cNvPr>
            <p:cNvSpPr txBox="1">
              <a:spLocks noChangeArrowheads="1"/>
            </p:cNvSpPr>
            <p:nvPr/>
          </p:nvSpPr>
          <p:spPr bwMode="auto">
            <a:xfrm>
              <a:off x="808" y="2826"/>
              <a:ext cx="40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a:solidFill>
                    <a:schemeClr val="bg1"/>
                  </a:solidFill>
                  <a:latin typeface="Arial" panose="020B0604020202020204" pitchFamily="34" charset="0"/>
                </a:rPr>
                <a:t>利益</a:t>
              </a:r>
            </a:p>
          </p:txBody>
        </p:sp>
        <p:sp>
          <p:nvSpPr>
            <p:cNvPr id="17" name="Text Box 25">
              <a:extLst>
                <a:ext uri="{FF2B5EF4-FFF2-40B4-BE49-F238E27FC236}">
                  <a16:creationId xmlns:a16="http://schemas.microsoft.com/office/drawing/2014/main" id="{3C84095B-D7AC-4893-B577-80B4D1FD7853}"/>
                </a:ext>
              </a:extLst>
            </p:cNvPr>
            <p:cNvSpPr txBox="1">
              <a:spLocks noChangeArrowheads="1"/>
            </p:cNvSpPr>
            <p:nvPr/>
          </p:nvSpPr>
          <p:spPr bwMode="auto">
            <a:xfrm>
              <a:off x="808" y="3162"/>
              <a:ext cx="40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a:solidFill>
                    <a:schemeClr val="bg1"/>
                  </a:solidFill>
                  <a:latin typeface="Arial" panose="020B0604020202020204" pitchFamily="34" charset="0"/>
                </a:rPr>
                <a:t>价值</a:t>
              </a:r>
            </a:p>
          </p:txBody>
        </p:sp>
        <p:sp>
          <p:nvSpPr>
            <p:cNvPr id="18" name="Text Box 26">
              <a:extLst>
                <a:ext uri="{FF2B5EF4-FFF2-40B4-BE49-F238E27FC236}">
                  <a16:creationId xmlns:a16="http://schemas.microsoft.com/office/drawing/2014/main" id="{97C7FC3C-AD33-47F6-9BE1-B3FA96B650C6}"/>
                </a:ext>
              </a:extLst>
            </p:cNvPr>
            <p:cNvSpPr txBox="1">
              <a:spLocks noChangeArrowheads="1"/>
            </p:cNvSpPr>
            <p:nvPr/>
          </p:nvSpPr>
          <p:spPr bwMode="auto">
            <a:xfrm>
              <a:off x="4348" y="2490"/>
              <a:ext cx="40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a:solidFill>
                    <a:schemeClr val="bg1"/>
                  </a:solidFill>
                  <a:latin typeface="Arial" panose="020B0604020202020204" pitchFamily="34" charset="0"/>
                </a:rPr>
                <a:t>文化</a:t>
              </a:r>
            </a:p>
          </p:txBody>
        </p:sp>
        <p:sp>
          <p:nvSpPr>
            <p:cNvPr id="19" name="Text Box 27">
              <a:extLst>
                <a:ext uri="{FF2B5EF4-FFF2-40B4-BE49-F238E27FC236}">
                  <a16:creationId xmlns:a16="http://schemas.microsoft.com/office/drawing/2014/main" id="{6AFE439D-01C1-4B44-8BB3-251EEE8A485B}"/>
                </a:ext>
              </a:extLst>
            </p:cNvPr>
            <p:cNvSpPr txBox="1">
              <a:spLocks noChangeArrowheads="1"/>
            </p:cNvSpPr>
            <p:nvPr/>
          </p:nvSpPr>
          <p:spPr bwMode="auto">
            <a:xfrm>
              <a:off x="4348" y="2826"/>
              <a:ext cx="40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a:solidFill>
                    <a:schemeClr val="bg1"/>
                  </a:solidFill>
                  <a:latin typeface="Arial" panose="020B0604020202020204" pitchFamily="34" charset="0"/>
                </a:rPr>
                <a:t>个性</a:t>
              </a:r>
            </a:p>
          </p:txBody>
        </p:sp>
        <p:sp>
          <p:nvSpPr>
            <p:cNvPr id="20" name="Text Box 28">
              <a:extLst>
                <a:ext uri="{FF2B5EF4-FFF2-40B4-BE49-F238E27FC236}">
                  <a16:creationId xmlns:a16="http://schemas.microsoft.com/office/drawing/2014/main" id="{12F6E11E-1DC5-478F-8459-8DC3CF044F1E}"/>
                </a:ext>
              </a:extLst>
            </p:cNvPr>
            <p:cNvSpPr txBox="1">
              <a:spLocks noChangeArrowheads="1"/>
            </p:cNvSpPr>
            <p:nvPr/>
          </p:nvSpPr>
          <p:spPr bwMode="auto">
            <a:xfrm>
              <a:off x="4348" y="3162"/>
              <a:ext cx="40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a:solidFill>
                    <a:schemeClr val="bg1"/>
                  </a:solidFill>
                  <a:latin typeface="Arial" panose="020B0604020202020204" pitchFamily="34" charset="0"/>
                </a:rPr>
                <a:t>用户</a:t>
              </a:r>
            </a:p>
          </p:txBody>
        </p:sp>
      </p:grpSp>
    </p:spTree>
    <p:extLst>
      <p:ext uri="{BB962C8B-B14F-4D97-AF65-F5344CB8AC3E}">
        <p14:creationId xmlns:p14="http://schemas.microsoft.com/office/powerpoint/2010/main" val="1072847932"/>
      </p:ext>
    </p:extLst>
  </p:cSld>
  <p:clrMapOvr>
    <a:masterClrMapping/>
  </p:clrMapOvr>
  <p:transition>
    <p:strips dir="ru"/>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6B26829E-F37A-4FF7-B56F-6C1FE2DA777A}"/>
              </a:ext>
            </a:extLst>
          </p:cNvPr>
          <p:cNvSpPr>
            <a:spLocks noGrp="1"/>
          </p:cNvSpPr>
          <p:nvPr>
            <p:ph type="title"/>
          </p:nvPr>
        </p:nvSpPr>
        <p:spPr/>
        <p:txBody>
          <a:bodyPr/>
          <a:lstStyle/>
          <a:p>
            <a:r>
              <a:rPr lang="en-US" altLang="zh-CN" dirty="0"/>
              <a:t>10.5 </a:t>
            </a:r>
            <a:r>
              <a:rPr lang="zh-CN" altLang="en-US" dirty="0"/>
              <a:t>品牌与品牌资产</a:t>
            </a:r>
          </a:p>
        </p:txBody>
      </p:sp>
      <p:sp>
        <p:nvSpPr>
          <p:cNvPr id="5" name="Rectangle 3">
            <a:extLst>
              <a:ext uri="{FF2B5EF4-FFF2-40B4-BE49-F238E27FC236}">
                <a16:creationId xmlns:a16="http://schemas.microsoft.com/office/drawing/2014/main" id="{76C7CBC5-9B72-49BA-964C-BEC0AC74B96A}"/>
              </a:ext>
            </a:extLst>
          </p:cNvPr>
          <p:cNvSpPr>
            <a:spLocks noGrp="1" noChangeArrowheads="1"/>
          </p:cNvSpPr>
          <p:nvPr>
            <p:ph idx="1"/>
          </p:nvPr>
        </p:nvSpPr>
        <p:spPr>
          <a:xfrm>
            <a:off x="609600" y="1196975"/>
            <a:ext cx="10972800" cy="4929188"/>
          </a:xfrm>
        </p:spPr>
        <p:txBody>
          <a:bodyPr/>
          <a:lstStyle/>
          <a:p>
            <a:pPr eaLnBrk="1" hangingPunct="1"/>
            <a:r>
              <a:rPr kumimoji="0" lang="zh-CN" altLang="en-US" sz="3400" b="1" dirty="0"/>
              <a:t>品牌的作用</a:t>
            </a:r>
          </a:p>
          <a:p>
            <a:pPr eaLnBrk="1" hangingPunct="1">
              <a:buFont typeface="Wingdings" panose="05000000000000000000" pitchFamily="2" charset="2"/>
              <a:buNone/>
            </a:pPr>
            <a:r>
              <a:rPr kumimoji="0" lang="zh-CN" altLang="en-US" sz="2400" dirty="0"/>
              <a:t>  </a:t>
            </a:r>
            <a:r>
              <a:rPr kumimoji="0" lang="zh-CN" altLang="en-US" sz="2400" dirty="0">
                <a:solidFill>
                  <a:schemeClr val="accent2"/>
                </a:solidFill>
                <a:latin typeface="楷体_GB2312" pitchFamily="49" charset="-122"/>
                <a:ea typeface="楷体_GB2312" pitchFamily="49" charset="-122"/>
              </a:rPr>
              <a:t>（一）品牌对消费者的作用</a:t>
            </a:r>
          </a:p>
        </p:txBody>
      </p:sp>
      <p:grpSp>
        <p:nvGrpSpPr>
          <p:cNvPr id="6" name="Group 10">
            <a:extLst>
              <a:ext uri="{FF2B5EF4-FFF2-40B4-BE49-F238E27FC236}">
                <a16:creationId xmlns:a16="http://schemas.microsoft.com/office/drawing/2014/main" id="{498624FA-78DD-450F-96D5-01EB654A27F3}"/>
              </a:ext>
            </a:extLst>
          </p:cNvPr>
          <p:cNvGrpSpPr>
            <a:grpSpLocks/>
          </p:cNvGrpSpPr>
          <p:nvPr/>
        </p:nvGrpSpPr>
        <p:grpSpPr bwMode="auto">
          <a:xfrm>
            <a:off x="1929395" y="2341984"/>
            <a:ext cx="7989045" cy="4208106"/>
            <a:chOff x="339" y="1661"/>
            <a:chExt cx="4808" cy="2041"/>
          </a:xfrm>
        </p:grpSpPr>
        <p:sp>
          <p:nvSpPr>
            <p:cNvPr id="7" name="Rectangle 6">
              <a:extLst>
                <a:ext uri="{FF2B5EF4-FFF2-40B4-BE49-F238E27FC236}">
                  <a16:creationId xmlns:a16="http://schemas.microsoft.com/office/drawing/2014/main" id="{E0EFB5CF-C304-45E9-974A-9FB35C12F4F3}"/>
                </a:ext>
              </a:extLst>
            </p:cNvPr>
            <p:cNvSpPr>
              <a:spLocks noChangeArrowheads="1"/>
            </p:cNvSpPr>
            <p:nvPr/>
          </p:nvSpPr>
          <p:spPr bwMode="auto">
            <a:xfrm>
              <a:off x="339" y="2035"/>
              <a:ext cx="4718" cy="226"/>
            </a:xfrm>
            <a:prstGeom prst="rect">
              <a:avLst/>
            </a:prstGeom>
            <a:solidFill>
              <a:srgbClr val="006666">
                <a:alpha val="70195"/>
              </a:srgbClr>
            </a:solidFill>
            <a:ln w="9525">
              <a:solidFill>
                <a:schemeClr val="tx1"/>
              </a:solidFill>
              <a:miter lim="800000"/>
              <a:headEnd/>
              <a:tailEnd/>
            </a:ln>
            <a:effectLst>
              <a:outerShdw blurRad="63500" dist="107763" dir="18900000" algn="ctr" rotWithShape="0">
                <a:schemeClr val="accent2">
                  <a:alpha val="50000"/>
                </a:schemeClr>
              </a:outerShdw>
            </a:effectLst>
          </p:spPr>
          <p:txBody>
            <a:bodyPr wrap="none" anchor="ct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defRPr/>
              </a:pPr>
              <a:r>
                <a:rPr kumimoji="0" lang="en-US" altLang="zh-CN" sz="1600" dirty="0">
                  <a:solidFill>
                    <a:schemeClr val="bg1"/>
                  </a:solidFill>
                  <a:latin typeface="楷体_GB2312" pitchFamily="49" charset="-122"/>
                  <a:ea typeface="楷体_GB2312" pitchFamily="49" charset="-122"/>
                </a:rPr>
                <a:t>2</a:t>
              </a:r>
              <a:r>
                <a:rPr kumimoji="0" lang="zh-CN" altLang="en-US" sz="1600" dirty="0">
                  <a:solidFill>
                    <a:schemeClr val="bg1"/>
                  </a:solidFill>
                  <a:latin typeface="楷体_GB2312" pitchFamily="49" charset="-122"/>
                  <a:ea typeface="楷体_GB2312" pitchFamily="49" charset="-122"/>
                </a:rPr>
                <a:t>、借助品牌，消费者可以得到相应的服务便利，如更换零部件、维修服务等</a:t>
              </a:r>
            </a:p>
          </p:txBody>
        </p:sp>
        <p:sp>
          <p:nvSpPr>
            <p:cNvPr id="8" name="Rectangle 7">
              <a:extLst>
                <a:ext uri="{FF2B5EF4-FFF2-40B4-BE49-F238E27FC236}">
                  <a16:creationId xmlns:a16="http://schemas.microsoft.com/office/drawing/2014/main" id="{B87641AF-7F2E-4633-AA04-99B1F15B00B6}"/>
                </a:ext>
              </a:extLst>
            </p:cNvPr>
            <p:cNvSpPr>
              <a:spLocks noChangeArrowheads="1"/>
            </p:cNvSpPr>
            <p:nvPr/>
          </p:nvSpPr>
          <p:spPr bwMode="auto">
            <a:xfrm>
              <a:off x="339" y="2409"/>
              <a:ext cx="4808" cy="363"/>
            </a:xfrm>
            <a:prstGeom prst="rect">
              <a:avLst/>
            </a:prstGeom>
            <a:solidFill>
              <a:srgbClr val="006666">
                <a:alpha val="70195"/>
              </a:srgbClr>
            </a:solidFill>
            <a:ln w="9525">
              <a:solidFill>
                <a:schemeClr val="tx1"/>
              </a:solidFill>
              <a:miter lim="800000"/>
              <a:headEnd/>
              <a:tailEnd/>
            </a:ln>
            <a:effectLst>
              <a:outerShdw blurRad="63500" dist="107763" dir="18900000" algn="ctr" rotWithShape="0">
                <a:schemeClr val="accent2">
                  <a:alpha val="50000"/>
                </a:schemeClr>
              </a:outerShdw>
            </a:effectLst>
          </p:spPr>
          <p:txBody>
            <a:bodyPr wrap="none" anchor="ct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defRPr/>
              </a:pPr>
              <a:r>
                <a:rPr kumimoji="0" lang="en-US" altLang="zh-CN" sz="1600" dirty="0">
                  <a:solidFill>
                    <a:schemeClr val="bg1"/>
                  </a:solidFill>
                  <a:latin typeface="楷体_GB2312" pitchFamily="49" charset="-122"/>
                  <a:ea typeface="楷体_GB2312" pitchFamily="49" charset="-122"/>
                </a:rPr>
                <a:t>      3</a:t>
              </a:r>
              <a:r>
                <a:rPr kumimoji="0" lang="zh-CN" altLang="en-US" sz="1600" dirty="0">
                  <a:solidFill>
                    <a:schemeClr val="bg1"/>
                  </a:solidFill>
                  <a:latin typeface="楷体_GB2312" pitchFamily="49" charset="-122"/>
                  <a:ea typeface="楷体_GB2312" pitchFamily="49" charset="-122"/>
                </a:rPr>
                <a:t>、品牌有利于消费者权益的保护，如选购时避免上当受骗，出现问题时便于索赔和</a:t>
              </a:r>
            </a:p>
            <a:p>
              <a:pPr eaLnBrk="1" hangingPunct="1">
                <a:buFont typeface="Arial" panose="020B0604020202020204" pitchFamily="34" charset="0"/>
                <a:buNone/>
                <a:defRPr/>
              </a:pPr>
              <a:r>
                <a:rPr kumimoji="0" lang="zh-CN" altLang="en-US" sz="1600" dirty="0">
                  <a:solidFill>
                    <a:schemeClr val="bg1"/>
                  </a:solidFill>
                  <a:latin typeface="楷体_GB2312" pitchFamily="49" charset="-122"/>
                  <a:ea typeface="楷体_GB2312" pitchFamily="49" charset="-122"/>
                </a:rPr>
                <a:t>更换等</a:t>
              </a:r>
            </a:p>
          </p:txBody>
        </p:sp>
        <p:sp>
          <p:nvSpPr>
            <p:cNvPr id="9" name="Rectangle 8">
              <a:extLst>
                <a:ext uri="{FF2B5EF4-FFF2-40B4-BE49-F238E27FC236}">
                  <a16:creationId xmlns:a16="http://schemas.microsoft.com/office/drawing/2014/main" id="{E687820B-259D-42BA-98A2-5C1619AEACE9}"/>
                </a:ext>
              </a:extLst>
            </p:cNvPr>
            <p:cNvSpPr>
              <a:spLocks noChangeArrowheads="1"/>
            </p:cNvSpPr>
            <p:nvPr/>
          </p:nvSpPr>
          <p:spPr bwMode="auto">
            <a:xfrm>
              <a:off x="339" y="2920"/>
              <a:ext cx="4718" cy="226"/>
            </a:xfrm>
            <a:prstGeom prst="rect">
              <a:avLst/>
            </a:prstGeom>
            <a:solidFill>
              <a:srgbClr val="006666">
                <a:alpha val="70195"/>
              </a:srgbClr>
            </a:solidFill>
            <a:ln w="9525">
              <a:solidFill>
                <a:schemeClr val="tx1"/>
              </a:solidFill>
              <a:miter lim="800000"/>
              <a:headEnd/>
              <a:tailEnd/>
            </a:ln>
            <a:effectLst>
              <a:outerShdw blurRad="63500" dist="107763" dir="18900000" algn="ctr" rotWithShape="0">
                <a:schemeClr val="accent2">
                  <a:alpha val="50000"/>
                </a:schemeClr>
              </a:outerShdw>
            </a:effectLst>
          </p:spPr>
          <p:txBody>
            <a:bodyPr wrap="none" anchor="ct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algn="ctr" eaLnBrk="1" hangingPunct="1">
                <a:spcBef>
                  <a:spcPct val="20000"/>
                </a:spcBef>
                <a:buClr>
                  <a:schemeClr val="accent2"/>
                </a:buClr>
                <a:buFont typeface="Wingdings" panose="05000000000000000000" pitchFamily="2" charset="2"/>
                <a:buNone/>
                <a:defRPr/>
              </a:pPr>
              <a:r>
                <a:rPr kumimoji="0" lang="en-US" altLang="zh-CN" sz="1600">
                  <a:solidFill>
                    <a:schemeClr val="bg1"/>
                  </a:solidFill>
                  <a:latin typeface="楷体_GB2312" pitchFamily="49" charset="-122"/>
                  <a:ea typeface="楷体_GB2312" pitchFamily="49" charset="-122"/>
                </a:rPr>
                <a:t> 4</a:t>
              </a:r>
              <a:r>
                <a:rPr kumimoji="0" lang="zh-CN" altLang="en-US" sz="1600">
                  <a:solidFill>
                    <a:schemeClr val="bg1"/>
                  </a:solidFill>
                  <a:latin typeface="楷体_GB2312" pitchFamily="49" charset="-122"/>
                  <a:ea typeface="楷体_GB2312" pitchFamily="49" charset="-122"/>
                </a:rPr>
                <a:t>、有助于消费者避免购买风险，降低购买成本，从而更有利于消费者选购商品</a:t>
              </a:r>
              <a:endParaRPr kumimoji="0" lang="zh-CN" altLang="en-US" sz="1600">
                <a:solidFill>
                  <a:schemeClr val="bg1"/>
                </a:solidFill>
                <a:latin typeface="Arial" panose="020B0604020202020204" pitchFamily="34" charset="0"/>
              </a:endParaRPr>
            </a:p>
          </p:txBody>
        </p:sp>
        <p:sp>
          <p:nvSpPr>
            <p:cNvPr id="10" name="Rectangle 9">
              <a:extLst>
                <a:ext uri="{FF2B5EF4-FFF2-40B4-BE49-F238E27FC236}">
                  <a16:creationId xmlns:a16="http://schemas.microsoft.com/office/drawing/2014/main" id="{131ED2B2-ECAD-4779-AD72-5ADFFDF3F5D1}"/>
                </a:ext>
              </a:extLst>
            </p:cNvPr>
            <p:cNvSpPr>
              <a:spLocks noChangeArrowheads="1"/>
            </p:cNvSpPr>
            <p:nvPr/>
          </p:nvSpPr>
          <p:spPr bwMode="auto">
            <a:xfrm>
              <a:off x="339" y="3294"/>
              <a:ext cx="4718" cy="408"/>
            </a:xfrm>
            <a:prstGeom prst="rect">
              <a:avLst/>
            </a:prstGeom>
            <a:solidFill>
              <a:srgbClr val="006666">
                <a:alpha val="70195"/>
              </a:srgbClr>
            </a:solidFill>
            <a:ln w="9525">
              <a:solidFill>
                <a:schemeClr val="tx1"/>
              </a:solidFill>
              <a:miter lim="800000"/>
              <a:headEnd/>
              <a:tailEnd/>
            </a:ln>
            <a:effectLst>
              <a:outerShdw blurRad="63500" dist="107763" dir="18900000" algn="ctr" rotWithShape="0">
                <a:schemeClr val="accent2">
                  <a:alpha val="50000"/>
                </a:schemeClr>
              </a:outerShdw>
            </a:effectLst>
          </p:spPr>
          <p:txBody>
            <a:bodyPr wrap="none" anchor="ct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spcBef>
                  <a:spcPct val="20000"/>
                </a:spcBef>
                <a:buClr>
                  <a:schemeClr val="accent2"/>
                </a:buClr>
                <a:buFont typeface="Wingdings" panose="05000000000000000000" pitchFamily="2" charset="2"/>
                <a:buNone/>
                <a:defRPr/>
              </a:pPr>
              <a:r>
                <a:rPr kumimoji="0" lang="en-US" altLang="zh-CN" sz="1600" dirty="0">
                  <a:solidFill>
                    <a:schemeClr val="bg1"/>
                  </a:solidFill>
                  <a:latin typeface="楷体_GB2312" pitchFamily="49" charset="-122"/>
                  <a:ea typeface="楷体_GB2312" pitchFamily="49" charset="-122"/>
                </a:rPr>
                <a:t>      5</a:t>
              </a:r>
              <a:r>
                <a:rPr kumimoji="0" lang="zh-CN" altLang="en-US" sz="1600" dirty="0">
                  <a:solidFill>
                    <a:schemeClr val="bg1"/>
                  </a:solidFill>
                  <a:latin typeface="楷体_GB2312" pitchFamily="49" charset="-122"/>
                  <a:ea typeface="楷体_GB2312" pitchFamily="49" charset="-122"/>
                </a:rPr>
                <a:t>、好的品牌对消费者具有很强的吸引力，有利于消费者形成品牌偏好，满足消费</a:t>
              </a:r>
            </a:p>
            <a:p>
              <a:pPr eaLnBrk="1" hangingPunct="1">
                <a:spcBef>
                  <a:spcPct val="20000"/>
                </a:spcBef>
                <a:buClr>
                  <a:schemeClr val="accent2"/>
                </a:buClr>
                <a:buFont typeface="Wingdings" panose="05000000000000000000" pitchFamily="2" charset="2"/>
                <a:buNone/>
                <a:defRPr/>
              </a:pPr>
              <a:r>
                <a:rPr kumimoji="0" lang="zh-CN" altLang="en-US" sz="1600" dirty="0">
                  <a:solidFill>
                    <a:schemeClr val="bg1"/>
                  </a:solidFill>
                  <a:latin typeface="楷体_GB2312" pitchFamily="49" charset="-122"/>
                  <a:ea typeface="楷体_GB2312" pitchFamily="49" charset="-122"/>
                </a:rPr>
                <a:t>者的精神需求</a:t>
              </a:r>
              <a:endParaRPr kumimoji="0" lang="zh-CN" altLang="en-US" sz="1600" dirty="0">
                <a:solidFill>
                  <a:schemeClr val="bg1"/>
                </a:solidFill>
                <a:latin typeface="Arial" panose="020B0604020202020204" pitchFamily="34" charset="0"/>
              </a:endParaRPr>
            </a:p>
          </p:txBody>
        </p:sp>
        <p:sp>
          <p:nvSpPr>
            <p:cNvPr id="11" name="Rectangle 5">
              <a:extLst>
                <a:ext uri="{FF2B5EF4-FFF2-40B4-BE49-F238E27FC236}">
                  <a16:creationId xmlns:a16="http://schemas.microsoft.com/office/drawing/2014/main" id="{5465C2BA-F28E-479B-8D6C-9B77DE6B6EDC}"/>
                </a:ext>
              </a:extLst>
            </p:cNvPr>
            <p:cNvSpPr>
              <a:spLocks noChangeArrowheads="1"/>
            </p:cNvSpPr>
            <p:nvPr/>
          </p:nvSpPr>
          <p:spPr bwMode="auto">
            <a:xfrm>
              <a:off x="339" y="1661"/>
              <a:ext cx="4718" cy="226"/>
            </a:xfrm>
            <a:prstGeom prst="rect">
              <a:avLst/>
            </a:prstGeom>
            <a:solidFill>
              <a:srgbClr val="006666">
                <a:alpha val="70195"/>
              </a:srgbClr>
            </a:solidFill>
            <a:ln w="9525">
              <a:solidFill>
                <a:schemeClr val="tx1"/>
              </a:solidFill>
              <a:miter lim="800000"/>
              <a:headEnd/>
              <a:tailEnd/>
            </a:ln>
            <a:effectLst>
              <a:outerShdw blurRad="63500" dist="107763" dir="18900000" algn="ctr" rotWithShape="0">
                <a:schemeClr val="accent2">
                  <a:alpha val="50000"/>
                </a:schemeClr>
              </a:outerShdw>
            </a:effectLst>
          </p:spPr>
          <p:txBody>
            <a:bodyPr wrap="none" anchor="ct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algn="ctr" eaLnBrk="1" hangingPunct="1">
                <a:spcBef>
                  <a:spcPct val="20000"/>
                </a:spcBef>
                <a:buClr>
                  <a:schemeClr val="accent2"/>
                </a:buClr>
                <a:buFont typeface="Wingdings" panose="05000000000000000000" pitchFamily="2" charset="2"/>
                <a:buNone/>
                <a:defRPr/>
              </a:pPr>
              <a:r>
                <a:rPr kumimoji="0" lang="en-US" altLang="zh-CN" sz="1600" dirty="0">
                  <a:solidFill>
                    <a:schemeClr val="bg1"/>
                  </a:solidFill>
                  <a:latin typeface="楷体_GB2312" pitchFamily="49" charset="-122"/>
                  <a:ea typeface="楷体_GB2312" pitchFamily="49" charset="-122"/>
                </a:rPr>
                <a:t>1</a:t>
              </a:r>
              <a:r>
                <a:rPr kumimoji="0" lang="zh-CN" altLang="en-US" sz="1600" dirty="0">
                  <a:solidFill>
                    <a:schemeClr val="bg1"/>
                  </a:solidFill>
                  <a:latin typeface="楷体_GB2312" pitchFamily="49" charset="-122"/>
                  <a:ea typeface="楷体_GB2312" pitchFamily="49" charset="-122"/>
                </a:rPr>
                <a:t>、有助于消费者识别产品的来源或产品制造厂家，更有效地选择和购买商品</a:t>
              </a:r>
              <a:endParaRPr kumimoji="0" lang="zh-CN" altLang="en-US" sz="1600" dirty="0">
                <a:solidFill>
                  <a:schemeClr val="bg1"/>
                </a:solidFill>
                <a:latin typeface="Arial" panose="020B0604020202020204" pitchFamily="34" charset="0"/>
              </a:endParaRPr>
            </a:p>
          </p:txBody>
        </p:sp>
      </p:grpSp>
    </p:spTree>
    <p:extLst>
      <p:ext uri="{BB962C8B-B14F-4D97-AF65-F5344CB8AC3E}">
        <p14:creationId xmlns:p14="http://schemas.microsoft.com/office/powerpoint/2010/main" val="3834339632"/>
      </p:ext>
    </p:extLst>
  </p:cSld>
  <p:clrMapOvr>
    <a:masterClrMapping/>
  </p:clrMapOvr>
  <p:transition>
    <p:strips dir="ru"/>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A4FFD9A3-1660-4517-A126-8B3847F74A90}"/>
              </a:ext>
            </a:extLst>
          </p:cNvPr>
          <p:cNvSpPr>
            <a:spLocks noGrp="1"/>
          </p:cNvSpPr>
          <p:nvPr>
            <p:ph type="title"/>
          </p:nvPr>
        </p:nvSpPr>
        <p:spPr/>
        <p:txBody>
          <a:bodyPr/>
          <a:lstStyle/>
          <a:p>
            <a:r>
              <a:rPr lang="en-US" altLang="zh-CN" dirty="0"/>
              <a:t>10.5 </a:t>
            </a:r>
            <a:r>
              <a:rPr lang="zh-CN" altLang="en-US" dirty="0"/>
              <a:t>品牌与品牌资产</a:t>
            </a:r>
          </a:p>
        </p:txBody>
      </p:sp>
      <p:sp>
        <p:nvSpPr>
          <p:cNvPr id="5" name="Rectangle 3">
            <a:extLst>
              <a:ext uri="{FF2B5EF4-FFF2-40B4-BE49-F238E27FC236}">
                <a16:creationId xmlns:a16="http://schemas.microsoft.com/office/drawing/2014/main" id="{4E5A0FC6-2032-48A3-A917-4F09EEEC1B22}"/>
              </a:ext>
            </a:extLst>
          </p:cNvPr>
          <p:cNvSpPr>
            <a:spLocks noGrp="1" noChangeArrowheads="1"/>
          </p:cNvSpPr>
          <p:nvPr>
            <p:ph idx="1"/>
          </p:nvPr>
        </p:nvSpPr>
        <p:spPr>
          <a:xfrm>
            <a:off x="609600" y="1196975"/>
            <a:ext cx="10972800" cy="4929188"/>
          </a:xfrm>
        </p:spPr>
        <p:txBody>
          <a:bodyPr/>
          <a:lstStyle/>
          <a:p>
            <a:pPr eaLnBrk="1" hangingPunct="1">
              <a:buFont typeface="Wingdings" panose="05000000000000000000" pitchFamily="2" charset="2"/>
              <a:buNone/>
            </a:pPr>
            <a:r>
              <a:rPr kumimoji="0" lang="zh-CN" altLang="en-US" sz="2400" dirty="0">
                <a:solidFill>
                  <a:schemeClr val="accent2"/>
                </a:solidFill>
                <a:latin typeface="楷体_GB2312" pitchFamily="49" charset="-122"/>
                <a:ea typeface="楷体_GB2312" pitchFamily="49" charset="-122"/>
              </a:rPr>
              <a:t>（二）品牌对生产者的作用</a:t>
            </a:r>
          </a:p>
        </p:txBody>
      </p:sp>
      <p:sp>
        <p:nvSpPr>
          <p:cNvPr id="6" name="Text Box 5">
            <a:extLst>
              <a:ext uri="{FF2B5EF4-FFF2-40B4-BE49-F238E27FC236}">
                <a16:creationId xmlns:a16="http://schemas.microsoft.com/office/drawing/2014/main" id="{C5CA7DA4-B997-4785-9228-3E3E7B9401EA}"/>
              </a:ext>
            </a:extLst>
          </p:cNvPr>
          <p:cNvSpPr txBox="1">
            <a:spLocks noChangeArrowheads="1"/>
          </p:cNvSpPr>
          <p:nvPr/>
        </p:nvSpPr>
        <p:spPr bwMode="auto">
          <a:xfrm>
            <a:off x="1331913" y="2060575"/>
            <a:ext cx="6478587" cy="366713"/>
          </a:xfrm>
          <a:prstGeom prst="rect">
            <a:avLst/>
          </a:prstGeom>
          <a:solidFill>
            <a:schemeClr val="hlink">
              <a:alpha val="79999"/>
            </a:schemeClr>
          </a:solidFill>
          <a:ln w="9525">
            <a:miter lim="800000"/>
            <a:headEnd/>
            <a:tailEnd/>
          </a:ln>
          <a:scene3d>
            <a:camera prst="legacyObliqueTopRight"/>
            <a:lightRig rig="legacyFlat3" dir="b"/>
          </a:scene3d>
          <a:sp3d extrusionH="430200" prstMaterial="legacyMatte">
            <a:bevelT w="13500" h="13500" prst="angle"/>
            <a:bevelB w="13500" h="13500" prst="angle"/>
            <a:extrusionClr>
              <a:schemeClr val="hlink"/>
            </a:extrusionClr>
            <a:contourClr>
              <a:schemeClr val="hlink"/>
            </a:contourClr>
          </a:sp3d>
        </p:spPr>
        <p:txBody>
          <a:bodyP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en-US" altLang="zh-CN" dirty="0">
                <a:solidFill>
                  <a:schemeClr val="bg1"/>
                </a:solidFill>
                <a:latin typeface="楷体_GB2312" pitchFamily="49" charset="-122"/>
                <a:ea typeface="楷体_GB2312" pitchFamily="49" charset="-122"/>
              </a:rPr>
              <a:t>1</a:t>
            </a:r>
            <a:r>
              <a:rPr lang="zh-CN" altLang="en-US" dirty="0">
                <a:solidFill>
                  <a:schemeClr val="bg1"/>
                </a:solidFill>
                <a:latin typeface="楷体_GB2312" pitchFamily="49" charset="-122"/>
                <a:ea typeface="楷体_GB2312" pitchFamily="49" charset="-122"/>
              </a:rPr>
              <a:t>、有助于产品的销售和占领市场</a:t>
            </a:r>
          </a:p>
        </p:txBody>
      </p:sp>
      <p:sp>
        <p:nvSpPr>
          <p:cNvPr id="7" name="Text Box 6">
            <a:extLst>
              <a:ext uri="{FF2B5EF4-FFF2-40B4-BE49-F238E27FC236}">
                <a16:creationId xmlns:a16="http://schemas.microsoft.com/office/drawing/2014/main" id="{249ADCAA-5291-4346-A280-02956050D686}"/>
              </a:ext>
            </a:extLst>
          </p:cNvPr>
          <p:cNvSpPr txBox="1">
            <a:spLocks noChangeArrowheads="1"/>
          </p:cNvSpPr>
          <p:nvPr/>
        </p:nvSpPr>
        <p:spPr bwMode="auto">
          <a:xfrm>
            <a:off x="1331913" y="2716213"/>
            <a:ext cx="6478587" cy="641350"/>
          </a:xfrm>
          <a:prstGeom prst="rect">
            <a:avLst/>
          </a:prstGeom>
          <a:solidFill>
            <a:schemeClr val="hlink">
              <a:alpha val="79999"/>
            </a:schemeClr>
          </a:solidFill>
          <a:ln w="9525">
            <a:miter lim="800000"/>
            <a:headEnd/>
            <a:tailEnd/>
          </a:ln>
          <a:scene3d>
            <a:camera prst="legacyObliqueTopRight"/>
            <a:lightRig rig="legacyFlat3" dir="b"/>
          </a:scene3d>
          <a:sp3d extrusionH="430200" prstMaterial="legacyMatte">
            <a:bevelT w="13500" h="13500" prst="angle"/>
            <a:bevelB w="13500" h="13500" prst="angle"/>
            <a:extrusionClr>
              <a:schemeClr val="hlink"/>
            </a:extrusionClr>
            <a:contourClr>
              <a:schemeClr val="hlink"/>
            </a:contourClr>
          </a:sp3d>
        </p:spPr>
        <p:txBody>
          <a:bodyP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en-US" altLang="zh-CN" dirty="0">
                <a:solidFill>
                  <a:schemeClr val="bg1"/>
                </a:solidFill>
                <a:latin typeface="楷体_GB2312" pitchFamily="49" charset="-122"/>
                <a:ea typeface="楷体_GB2312" pitchFamily="49" charset="-122"/>
              </a:rPr>
              <a:t>2</a:t>
            </a:r>
            <a:r>
              <a:rPr lang="zh-CN" altLang="en-US" dirty="0">
                <a:solidFill>
                  <a:schemeClr val="bg1"/>
                </a:solidFill>
                <a:latin typeface="楷体_GB2312" pitchFamily="49" charset="-122"/>
                <a:ea typeface="楷体_GB2312" pitchFamily="49" charset="-122"/>
              </a:rPr>
              <a:t>、有助于稳定产品的价格，减少价格弹性，增强对动态市场的适应性，减少未来的经营风险</a:t>
            </a:r>
          </a:p>
        </p:txBody>
      </p:sp>
      <p:sp>
        <p:nvSpPr>
          <p:cNvPr id="8" name="Text Box 7">
            <a:extLst>
              <a:ext uri="{FF2B5EF4-FFF2-40B4-BE49-F238E27FC236}">
                <a16:creationId xmlns:a16="http://schemas.microsoft.com/office/drawing/2014/main" id="{F98683B2-C3FA-45B7-9EB6-B9B44FF6F5C9}"/>
              </a:ext>
            </a:extLst>
          </p:cNvPr>
          <p:cNvSpPr txBox="1">
            <a:spLocks noChangeArrowheads="1"/>
          </p:cNvSpPr>
          <p:nvPr/>
        </p:nvSpPr>
        <p:spPr bwMode="auto">
          <a:xfrm>
            <a:off x="1331913" y="3638550"/>
            <a:ext cx="6478587" cy="366713"/>
          </a:xfrm>
          <a:prstGeom prst="rect">
            <a:avLst/>
          </a:prstGeom>
          <a:solidFill>
            <a:schemeClr val="hlink">
              <a:alpha val="79999"/>
            </a:schemeClr>
          </a:solidFill>
          <a:ln w="9525">
            <a:miter lim="800000"/>
            <a:headEnd/>
            <a:tailEnd/>
          </a:ln>
          <a:scene3d>
            <a:camera prst="legacyObliqueTopRight"/>
            <a:lightRig rig="legacyFlat3" dir="b"/>
          </a:scene3d>
          <a:sp3d extrusionH="430200" prstMaterial="legacyMatte">
            <a:bevelT w="13500" h="13500" prst="angle"/>
            <a:bevelB w="13500" h="13500" prst="angle"/>
            <a:extrusionClr>
              <a:schemeClr val="hlink"/>
            </a:extrusionClr>
            <a:contourClr>
              <a:schemeClr val="hlink"/>
            </a:contourClr>
          </a:sp3d>
        </p:spPr>
        <p:txBody>
          <a:bodyP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en-US" altLang="zh-CN" dirty="0">
                <a:solidFill>
                  <a:schemeClr val="bg1"/>
                </a:solidFill>
                <a:latin typeface="楷体_GB2312" pitchFamily="49" charset="-122"/>
                <a:ea typeface="楷体_GB2312" pitchFamily="49" charset="-122"/>
              </a:rPr>
              <a:t>3</a:t>
            </a:r>
            <a:r>
              <a:rPr lang="zh-CN" altLang="en-US" dirty="0">
                <a:solidFill>
                  <a:schemeClr val="bg1"/>
                </a:solidFill>
                <a:latin typeface="楷体_GB2312" pitchFamily="49" charset="-122"/>
                <a:ea typeface="楷体_GB2312" pitchFamily="49" charset="-122"/>
              </a:rPr>
              <a:t>、有助于市场细分，进而进行市场定位</a:t>
            </a:r>
          </a:p>
        </p:txBody>
      </p:sp>
      <p:sp>
        <p:nvSpPr>
          <p:cNvPr id="9" name="Text Box 8">
            <a:extLst>
              <a:ext uri="{FF2B5EF4-FFF2-40B4-BE49-F238E27FC236}">
                <a16:creationId xmlns:a16="http://schemas.microsoft.com/office/drawing/2014/main" id="{8E19E864-B22A-4607-993C-5ED884983298}"/>
              </a:ext>
            </a:extLst>
          </p:cNvPr>
          <p:cNvSpPr txBox="1">
            <a:spLocks noChangeArrowheads="1"/>
          </p:cNvSpPr>
          <p:nvPr/>
        </p:nvSpPr>
        <p:spPr bwMode="auto">
          <a:xfrm>
            <a:off x="1331913" y="4357688"/>
            <a:ext cx="6478587" cy="366712"/>
          </a:xfrm>
          <a:prstGeom prst="rect">
            <a:avLst/>
          </a:prstGeom>
          <a:solidFill>
            <a:schemeClr val="hlink">
              <a:alpha val="79999"/>
            </a:schemeClr>
          </a:solidFill>
          <a:ln w="9525">
            <a:miter lim="800000"/>
            <a:headEnd/>
            <a:tailEnd/>
          </a:ln>
          <a:scene3d>
            <a:camera prst="legacyObliqueTopRight"/>
            <a:lightRig rig="legacyFlat3" dir="b"/>
          </a:scene3d>
          <a:sp3d extrusionH="430200" prstMaterial="legacyMatte">
            <a:bevelT w="13500" h="13500" prst="angle"/>
            <a:bevelB w="13500" h="13500" prst="angle"/>
            <a:extrusionClr>
              <a:schemeClr val="hlink"/>
            </a:extrusionClr>
            <a:contourClr>
              <a:schemeClr val="hlink"/>
            </a:contourClr>
          </a:sp3d>
        </p:spPr>
        <p:txBody>
          <a:bodyP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en-US" altLang="zh-CN" dirty="0">
                <a:solidFill>
                  <a:schemeClr val="bg1"/>
                </a:solidFill>
                <a:latin typeface="楷体_GB2312" pitchFamily="49" charset="-122"/>
                <a:ea typeface="楷体_GB2312" pitchFamily="49" charset="-122"/>
              </a:rPr>
              <a:t>4</a:t>
            </a:r>
            <a:r>
              <a:rPr lang="zh-CN" altLang="en-US" dirty="0">
                <a:solidFill>
                  <a:schemeClr val="bg1"/>
                </a:solidFill>
                <a:latin typeface="楷体_GB2312" pitchFamily="49" charset="-122"/>
                <a:ea typeface="楷体_GB2312" pitchFamily="49" charset="-122"/>
              </a:rPr>
              <a:t>、有助于新产品开发，节约新产品市场投入成本</a:t>
            </a:r>
          </a:p>
        </p:txBody>
      </p:sp>
      <p:sp>
        <p:nvSpPr>
          <p:cNvPr id="10" name="Text Box 9">
            <a:extLst>
              <a:ext uri="{FF2B5EF4-FFF2-40B4-BE49-F238E27FC236}">
                <a16:creationId xmlns:a16="http://schemas.microsoft.com/office/drawing/2014/main" id="{80F491A6-AB91-4741-BC05-73DE3808E00A}"/>
              </a:ext>
            </a:extLst>
          </p:cNvPr>
          <p:cNvSpPr txBox="1">
            <a:spLocks noChangeArrowheads="1"/>
          </p:cNvSpPr>
          <p:nvPr/>
        </p:nvSpPr>
        <p:spPr bwMode="auto">
          <a:xfrm>
            <a:off x="1331913" y="5006975"/>
            <a:ext cx="6478587" cy="366713"/>
          </a:xfrm>
          <a:prstGeom prst="rect">
            <a:avLst/>
          </a:prstGeom>
          <a:solidFill>
            <a:schemeClr val="hlink">
              <a:alpha val="79999"/>
            </a:schemeClr>
          </a:solidFill>
          <a:ln w="9525">
            <a:miter lim="800000"/>
            <a:headEnd/>
            <a:tailEnd/>
          </a:ln>
          <a:scene3d>
            <a:camera prst="legacyObliqueTopRight"/>
            <a:lightRig rig="legacyFlat3" dir="b"/>
          </a:scene3d>
          <a:sp3d extrusionH="430200" prstMaterial="legacyMatte">
            <a:bevelT w="13500" h="13500" prst="angle"/>
            <a:bevelB w="13500" h="13500" prst="angle"/>
            <a:extrusionClr>
              <a:schemeClr val="hlink"/>
            </a:extrusionClr>
            <a:contourClr>
              <a:schemeClr val="hlink"/>
            </a:contourClr>
          </a:sp3d>
        </p:spPr>
        <p:txBody>
          <a:bodyP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en-US" altLang="zh-CN" dirty="0">
                <a:solidFill>
                  <a:schemeClr val="bg1"/>
                </a:solidFill>
                <a:latin typeface="楷体_GB2312" pitchFamily="49" charset="-122"/>
                <a:ea typeface="楷体_GB2312" pitchFamily="49" charset="-122"/>
              </a:rPr>
              <a:t>5</a:t>
            </a:r>
            <a:r>
              <a:rPr lang="zh-CN" altLang="en-US" dirty="0">
                <a:solidFill>
                  <a:schemeClr val="bg1"/>
                </a:solidFill>
                <a:latin typeface="楷体_GB2312" pitchFamily="49" charset="-122"/>
                <a:ea typeface="楷体_GB2312" pitchFamily="49" charset="-122"/>
              </a:rPr>
              <a:t>、有助于企业抵御竞争者的攻击，保持竞争优势</a:t>
            </a:r>
          </a:p>
        </p:txBody>
      </p:sp>
    </p:spTree>
    <p:extLst>
      <p:ext uri="{BB962C8B-B14F-4D97-AF65-F5344CB8AC3E}">
        <p14:creationId xmlns:p14="http://schemas.microsoft.com/office/powerpoint/2010/main" val="1664020991"/>
      </p:ext>
    </p:extLst>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0" presetClass="entr" presetSubtype="0" fill="hold" grpId="0" nodeType="click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1"/>
                                          </p:val>
                                        </p:tav>
                                        <p:tav tm="100000">
                                          <p:val>
                                            <p:strVal val="#ppt_x"/>
                                          </p:val>
                                        </p:tav>
                                      </p:tavLst>
                                    </p:anim>
                                    <p:anim calcmode="lin" valueType="num">
                                      <p:cBhvr>
                                        <p:cTn id="9" dur="1000" fill="hold"/>
                                        <p:tgtEl>
                                          <p:spTgt spid="6"/>
                                        </p:tgtEl>
                                        <p:attrNameLst>
                                          <p:attrName>ppt_y</p:attrName>
                                        </p:attrNameLst>
                                      </p:cBhvr>
                                      <p:tavLst>
                                        <p:tav tm="0">
                                          <p:val>
                                            <p:strVal val="#ppt_y"/>
                                          </p:val>
                                        </p:tav>
                                        <p:tav tm="100000">
                                          <p:val>
                                            <p:strVal val="#ppt_y"/>
                                          </p:val>
                                        </p:tav>
                                      </p:tavLst>
                                    </p:anim>
                                  </p:childTnLst>
                                </p:cTn>
                              </p:par>
                              <p:par>
                                <p:cTn id="10" presetID="40" presetClass="entr" presetSubtype="0" fill="hold" grpId="0" nodeType="withEffect">
                                  <p:stCondLst>
                                    <p:cond delay="0"/>
                                  </p:stCondLst>
                                  <p:iterate type="lt">
                                    <p:tmPct val="10000"/>
                                  </p:iterate>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1"/>
                                          </p:val>
                                        </p:tav>
                                        <p:tav tm="100000">
                                          <p:val>
                                            <p:strVal val="#ppt_x"/>
                                          </p:val>
                                        </p:tav>
                                      </p:tavLst>
                                    </p:anim>
                                    <p:anim calcmode="lin" valueType="num">
                                      <p:cBhvr>
                                        <p:cTn id="14" dur="1000" fill="hold"/>
                                        <p:tgtEl>
                                          <p:spTgt spid="7"/>
                                        </p:tgtEl>
                                        <p:attrNameLst>
                                          <p:attrName>ppt_y</p:attrName>
                                        </p:attrNameLst>
                                      </p:cBhvr>
                                      <p:tavLst>
                                        <p:tav tm="0">
                                          <p:val>
                                            <p:strVal val="#ppt_y"/>
                                          </p:val>
                                        </p:tav>
                                        <p:tav tm="100000">
                                          <p:val>
                                            <p:strVal val="#ppt_y"/>
                                          </p:val>
                                        </p:tav>
                                      </p:tavLst>
                                    </p:anim>
                                  </p:childTnLst>
                                </p:cTn>
                              </p:par>
                              <p:par>
                                <p:cTn id="15" presetID="40" presetClass="entr" presetSubtype="0" fill="hold" grpId="0" nodeType="withEffect">
                                  <p:stCondLst>
                                    <p:cond delay="0"/>
                                  </p:stCondLst>
                                  <p:iterate type="lt">
                                    <p:tmPct val="10000"/>
                                  </p:iterate>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1"/>
                                          </p:val>
                                        </p:tav>
                                        <p:tav tm="100000">
                                          <p:val>
                                            <p:strVal val="#ppt_x"/>
                                          </p:val>
                                        </p:tav>
                                      </p:tavLst>
                                    </p:anim>
                                    <p:anim calcmode="lin" valueType="num">
                                      <p:cBhvr>
                                        <p:cTn id="19" dur="1000" fill="hold"/>
                                        <p:tgtEl>
                                          <p:spTgt spid="8"/>
                                        </p:tgtEl>
                                        <p:attrNameLst>
                                          <p:attrName>ppt_y</p:attrName>
                                        </p:attrNameLst>
                                      </p:cBhvr>
                                      <p:tavLst>
                                        <p:tav tm="0">
                                          <p:val>
                                            <p:strVal val="#ppt_y"/>
                                          </p:val>
                                        </p:tav>
                                        <p:tav tm="100000">
                                          <p:val>
                                            <p:strVal val="#ppt_y"/>
                                          </p:val>
                                        </p:tav>
                                      </p:tavLst>
                                    </p:anim>
                                  </p:childTnLst>
                                </p:cTn>
                              </p:par>
                              <p:par>
                                <p:cTn id="20" presetID="40" presetClass="entr" presetSubtype="0" fill="hold" grpId="0" nodeType="withEffect">
                                  <p:stCondLst>
                                    <p:cond delay="0"/>
                                  </p:stCondLst>
                                  <p:iterate type="lt">
                                    <p:tmPct val="10000"/>
                                  </p:iterate>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1"/>
                                          </p:val>
                                        </p:tav>
                                        <p:tav tm="100000">
                                          <p:val>
                                            <p:strVal val="#ppt_x"/>
                                          </p:val>
                                        </p:tav>
                                      </p:tavLst>
                                    </p:anim>
                                    <p:anim calcmode="lin" valueType="num">
                                      <p:cBhvr>
                                        <p:cTn id="24" dur="1000" fill="hold"/>
                                        <p:tgtEl>
                                          <p:spTgt spid="9"/>
                                        </p:tgtEl>
                                        <p:attrNameLst>
                                          <p:attrName>ppt_y</p:attrName>
                                        </p:attrNameLst>
                                      </p:cBhvr>
                                      <p:tavLst>
                                        <p:tav tm="0">
                                          <p:val>
                                            <p:strVal val="#ppt_y"/>
                                          </p:val>
                                        </p:tav>
                                        <p:tav tm="100000">
                                          <p:val>
                                            <p:strVal val="#ppt_y"/>
                                          </p:val>
                                        </p:tav>
                                      </p:tavLst>
                                    </p:anim>
                                  </p:childTnLst>
                                </p:cTn>
                              </p:par>
                              <p:par>
                                <p:cTn id="25" presetID="40" presetClass="entr" presetSubtype="0" fill="hold" grpId="0" nodeType="withEffect">
                                  <p:stCondLst>
                                    <p:cond delay="0"/>
                                  </p:stCondLst>
                                  <p:iterate type="lt">
                                    <p:tmPct val="10000"/>
                                  </p:iterate>
                                  <p:childTnLst>
                                    <p:set>
                                      <p:cBhvr>
                                        <p:cTn id="26" dur="1" fill="hold">
                                          <p:stCondLst>
                                            <p:cond delay="0"/>
                                          </p:stCondLst>
                                        </p:cTn>
                                        <p:tgtEl>
                                          <p:spTgt spid="10"/>
                                        </p:tgtEl>
                                        <p:attrNameLst>
                                          <p:attrName>style.visibility</p:attrName>
                                        </p:attrNameLst>
                                      </p:cBhvr>
                                      <p:to>
                                        <p:strVal val="visible"/>
                                      </p:to>
                                    </p:set>
                                    <p:animEffect transition="in" filter="fade">
                                      <p:cBhvr>
                                        <p:cTn id="27" dur="1000"/>
                                        <p:tgtEl>
                                          <p:spTgt spid="10"/>
                                        </p:tgtEl>
                                      </p:cBhvr>
                                    </p:animEffect>
                                    <p:anim calcmode="lin" valueType="num">
                                      <p:cBhvr>
                                        <p:cTn id="28" dur="1000" fill="hold"/>
                                        <p:tgtEl>
                                          <p:spTgt spid="10"/>
                                        </p:tgtEl>
                                        <p:attrNameLst>
                                          <p:attrName>ppt_x</p:attrName>
                                        </p:attrNameLst>
                                      </p:cBhvr>
                                      <p:tavLst>
                                        <p:tav tm="0">
                                          <p:val>
                                            <p:strVal val="#ppt_x-.1"/>
                                          </p:val>
                                        </p:tav>
                                        <p:tav tm="100000">
                                          <p:val>
                                            <p:strVal val="#ppt_x"/>
                                          </p:val>
                                        </p:tav>
                                      </p:tavLst>
                                    </p:anim>
                                    <p:anim calcmode="lin" valueType="num">
                                      <p:cBhvr>
                                        <p:cTn id="29" dur="10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76D3D707-1D9F-4293-9A19-99992BB1FDCF}"/>
              </a:ext>
            </a:extLst>
          </p:cNvPr>
          <p:cNvSpPr>
            <a:spLocks noGrp="1"/>
          </p:cNvSpPr>
          <p:nvPr>
            <p:ph type="title"/>
          </p:nvPr>
        </p:nvSpPr>
        <p:spPr/>
        <p:txBody>
          <a:bodyPr/>
          <a:lstStyle/>
          <a:p>
            <a:r>
              <a:rPr lang="en-US" altLang="zh-CN" dirty="0"/>
              <a:t>10.5 </a:t>
            </a:r>
            <a:r>
              <a:rPr lang="zh-CN" altLang="en-US" dirty="0"/>
              <a:t>品牌与品牌资产</a:t>
            </a:r>
          </a:p>
        </p:txBody>
      </p:sp>
      <p:sp>
        <p:nvSpPr>
          <p:cNvPr id="5" name="Rectangle 3">
            <a:extLst>
              <a:ext uri="{FF2B5EF4-FFF2-40B4-BE49-F238E27FC236}">
                <a16:creationId xmlns:a16="http://schemas.microsoft.com/office/drawing/2014/main" id="{1E16EFF9-4DAB-4F01-9F6F-AF87F5ACA7BD}"/>
              </a:ext>
            </a:extLst>
          </p:cNvPr>
          <p:cNvSpPr>
            <a:spLocks noGrp="1" noChangeArrowheads="1"/>
          </p:cNvSpPr>
          <p:nvPr>
            <p:ph idx="1"/>
          </p:nvPr>
        </p:nvSpPr>
        <p:spPr>
          <a:xfrm>
            <a:off x="609600" y="1196975"/>
            <a:ext cx="10972800" cy="4929188"/>
          </a:xfrm>
        </p:spPr>
        <p:txBody>
          <a:bodyPr/>
          <a:lstStyle/>
          <a:p>
            <a:pPr eaLnBrk="1" hangingPunct="1"/>
            <a:r>
              <a:rPr kumimoji="0" lang="zh-CN" altLang="en-US" b="1" dirty="0"/>
              <a:t>品牌定位含义</a:t>
            </a:r>
          </a:p>
          <a:p>
            <a:pPr eaLnBrk="1" hangingPunct="1">
              <a:buFont typeface="Wingdings" panose="05000000000000000000" pitchFamily="2" charset="2"/>
              <a:buNone/>
            </a:pPr>
            <a:r>
              <a:rPr kumimoji="0" lang="zh-CN" altLang="en-US" sz="2400" dirty="0">
                <a:latin typeface="宋体" panose="02010600030101010101" pitchFamily="2" charset="-122"/>
              </a:rPr>
              <a:t>　 </a:t>
            </a:r>
            <a:endParaRPr kumimoji="0" lang="en-US" altLang="zh-CN" sz="2400" dirty="0">
              <a:latin typeface="宋体" panose="02010600030101010101" pitchFamily="2" charset="-122"/>
            </a:endParaRPr>
          </a:p>
          <a:p>
            <a:pPr eaLnBrk="1" hangingPunct="1">
              <a:buFont typeface="Wingdings" panose="05000000000000000000" pitchFamily="2" charset="2"/>
              <a:buNone/>
            </a:pPr>
            <a:r>
              <a:rPr lang="en-US" altLang="zh-CN" sz="2400" dirty="0">
                <a:latin typeface="宋体" panose="02010600030101010101" pitchFamily="2" charset="-122"/>
                <a:ea typeface="楷体_GB2312" pitchFamily="49" charset="-122"/>
              </a:rPr>
              <a:t>   </a:t>
            </a:r>
            <a:r>
              <a:rPr kumimoji="0" lang="zh-CN" altLang="en-US" sz="2400" dirty="0">
                <a:latin typeface="楷体_GB2312" pitchFamily="49" charset="-122"/>
                <a:ea typeface="楷体_GB2312" pitchFamily="49" charset="-122"/>
              </a:rPr>
              <a:t>品牌定位是指建立一个与满足目标市场需要有关的独特品牌形象的过程。</a:t>
            </a:r>
            <a:r>
              <a:rPr kumimoji="0" lang="zh-CN" altLang="en-US" sz="2400" dirty="0">
                <a:latin typeface="宋体" panose="02010600030101010101" pitchFamily="2" charset="-122"/>
              </a:rPr>
              <a:t>　</a:t>
            </a:r>
          </a:p>
        </p:txBody>
      </p:sp>
      <p:sp>
        <p:nvSpPr>
          <p:cNvPr id="6" name="AutoShape 5">
            <a:extLst>
              <a:ext uri="{FF2B5EF4-FFF2-40B4-BE49-F238E27FC236}">
                <a16:creationId xmlns:a16="http://schemas.microsoft.com/office/drawing/2014/main" id="{93D18644-126C-4E13-A686-A3103184D8C9}"/>
              </a:ext>
            </a:extLst>
          </p:cNvPr>
          <p:cNvSpPr>
            <a:spLocks noChangeArrowheads="1"/>
          </p:cNvSpPr>
          <p:nvPr/>
        </p:nvSpPr>
        <p:spPr bwMode="auto">
          <a:xfrm>
            <a:off x="1343608" y="3036888"/>
            <a:ext cx="8537510" cy="2412980"/>
          </a:xfrm>
          <a:prstGeom prst="horizontalScroll">
            <a:avLst>
              <a:gd name="adj" fmla="val 12500"/>
            </a:avLst>
          </a:prstGeom>
          <a:solidFill>
            <a:srgbClr val="6600CC">
              <a:alpha val="43137"/>
            </a:srgbClr>
          </a:solidFill>
          <a:ln>
            <a:noFill/>
          </a:ln>
          <a:effectLst>
            <a:outerShdw blurRad="63500" dist="107763" dir="8100000" algn="ctr" rotWithShape="0">
              <a:schemeClr val="bg2">
                <a:alpha val="50000"/>
              </a:schemeClr>
            </a:outerShdw>
          </a:effectLst>
        </p:spPr>
        <p:txBody>
          <a:bodyPr wrap="square">
            <a:spAutoFit/>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defRPr/>
            </a:pPr>
            <a:r>
              <a:rPr kumimoji="0" lang="zh-CN" altLang="en-US" sz="2800" dirty="0">
                <a:latin typeface="Arial" panose="020B0604020202020204" pitchFamily="34" charset="0"/>
                <a:ea typeface="楷体_GB2312" pitchFamily="49" charset="-122"/>
              </a:rPr>
              <a:t>品牌定位和产品定位同样基于鲜明的竞争导向，但两者之间也有不同之处。品牌包含产品，又不等同于产品，品牌在产品之上附加了联想、价值。因此，品牌定位更多地偏向传播的角度。</a:t>
            </a:r>
          </a:p>
        </p:txBody>
      </p:sp>
    </p:spTree>
    <p:extLst>
      <p:ext uri="{BB962C8B-B14F-4D97-AF65-F5344CB8AC3E}">
        <p14:creationId xmlns:p14="http://schemas.microsoft.com/office/powerpoint/2010/main" val="1144096682"/>
      </p:ext>
    </p:extLst>
  </p:cSld>
  <p:clrMapOvr>
    <a:masterClrMapping/>
  </p:clrMapOvr>
  <p:transition>
    <p:strips dir="ru"/>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3">
            <a:extLst>
              <a:ext uri="{FF2B5EF4-FFF2-40B4-BE49-F238E27FC236}">
                <a16:creationId xmlns:a16="http://schemas.microsoft.com/office/drawing/2014/main" id="{34ECE034-5C94-45A3-85A2-EC9680C797B7}"/>
              </a:ext>
            </a:extLst>
          </p:cNvPr>
          <p:cNvSpPr>
            <a:spLocks noGrp="1" noChangeArrowheads="1"/>
          </p:cNvSpPr>
          <p:nvPr>
            <p:ph idx="1"/>
          </p:nvPr>
        </p:nvSpPr>
        <p:spPr>
          <a:xfrm>
            <a:off x="1992313" y="1196976"/>
            <a:ext cx="8001000" cy="576263"/>
          </a:xfrm>
        </p:spPr>
        <p:txBody>
          <a:bodyPr/>
          <a:lstStyle/>
          <a:p>
            <a:pPr eaLnBrk="1" hangingPunct="1">
              <a:lnSpc>
                <a:spcPct val="90000"/>
              </a:lnSpc>
            </a:pPr>
            <a:r>
              <a:rPr kumimoji="0" lang="zh-CN" altLang="en-US" b="1" dirty="0"/>
              <a:t>品牌的定位策略</a:t>
            </a:r>
            <a:r>
              <a:rPr lang="zh-CN" altLang="en-US" sz="3300" dirty="0"/>
              <a:t> </a:t>
            </a:r>
            <a:endParaRPr lang="zh-CN" altLang="en-US" sz="2000" dirty="0">
              <a:ea typeface="楷体_GB2312" pitchFamily="49" charset="-122"/>
            </a:endParaRPr>
          </a:p>
        </p:txBody>
      </p:sp>
      <p:sp>
        <p:nvSpPr>
          <p:cNvPr id="32773" name="Rectangle 5">
            <a:extLst>
              <a:ext uri="{FF2B5EF4-FFF2-40B4-BE49-F238E27FC236}">
                <a16:creationId xmlns:a16="http://schemas.microsoft.com/office/drawing/2014/main" id="{DBEDB186-6900-43C5-A8C1-415EEBCA7E2D}"/>
              </a:ext>
            </a:extLst>
          </p:cNvPr>
          <p:cNvSpPr>
            <a:spLocks noChangeArrowheads="1"/>
          </p:cNvSpPr>
          <p:nvPr/>
        </p:nvSpPr>
        <p:spPr bwMode="auto">
          <a:xfrm>
            <a:off x="4872039" y="2098676"/>
            <a:ext cx="2447925" cy="466725"/>
          </a:xfrm>
          <a:prstGeom prst="rect">
            <a:avLst/>
          </a:prstGeom>
          <a:solidFill>
            <a:srgbClr val="66CCFF">
              <a:alpha val="79999"/>
            </a:srgbClr>
          </a:solidFill>
          <a:ln w="9525">
            <a:miter lim="800000"/>
            <a:headEnd/>
            <a:tailEnd/>
          </a:ln>
          <a:scene3d>
            <a:camera prst="legacyObliqueTopRight"/>
            <a:lightRig rig="legacyFlat3" dir="b"/>
          </a:scene3d>
          <a:sp3d extrusionH="430200" prstMaterial="legacyMatte">
            <a:bevelT w="13500" h="13500" prst="angle"/>
            <a:bevelB w="13500" h="13500" prst="angle"/>
            <a:extrusionClr>
              <a:srgbClr val="66CCFF"/>
            </a:extrusionClr>
            <a:contourClr>
              <a:srgbClr val="66CCFF"/>
            </a:contourClr>
          </a:sp3d>
        </p:spPr>
        <p:txBody>
          <a:bodyPr wrap="none" anchor="ct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90000"/>
              </a:lnSpc>
              <a:spcBef>
                <a:spcPct val="20000"/>
              </a:spcBef>
              <a:buClr>
                <a:schemeClr val="accent2"/>
              </a:buClr>
              <a:buFont typeface="Wingdings" panose="05000000000000000000" pitchFamily="2" charset="2"/>
              <a:buNone/>
            </a:pPr>
            <a:r>
              <a:rPr lang="zh-CN" altLang="en-US" dirty="0">
                <a:latin typeface="楷体_GB2312" pitchFamily="49" charset="-122"/>
                <a:ea typeface="楷体_GB2312" pitchFamily="49" charset="-122"/>
              </a:rPr>
              <a:t>属性定位策略</a:t>
            </a:r>
          </a:p>
        </p:txBody>
      </p:sp>
      <p:sp>
        <p:nvSpPr>
          <p:cNvPr id="32774" name="Rectangle 6">
            <a:extLst>
              <a:ext uri="{FF2B5EF4-FFF2-40B4-BE49-F238E27FC236}">
                <a16:creationId xmlns:a16="http://schemas.microsoft.com/office/drawing/2014/main" id="{C16DC509-6E09-41CC-8ED1-7F9C7BC3B86D}"/>
              </a:ext>
            </a:extLst>
          </p:cNvPr>
          <p:cNvSpPr>
            <a:spLocks noChangeArrowheads="1"/>
          </p:cNvSpPr>
          <p:nvPr/>
        </p:nvSpPr>
        <p:spPr bwMode="auto">
          <a:xfrm>
            <a:off x="7319964" y="3105151"/>
            <a:ext cx="2447925" cy="466725"/>
          </a:xfrm>
          <a:prstGeom prst="rect">
            <a:avLst/>
          </a:prstGeom>
          <a:solidFill>
            <a:srgbClr val="66CCFF">
              <a:alpha val="79999"/>
            </a:srgbClr>
          </a:solidFill>
          <a:ln w="9525">
            <a:miter lim="800000"/>
            <a:headEnd/>
            <a:tailEnd/>
          </a:ln>
          <a:scene3d>
            <a:camera prst="legacyObliqueTopRight"/>
            <a:lightRig rig="legacyFlat3" dir="b"/>
          </a:scene3d>
          <a:sp3d extrusionH="430200" prstMaterial="legacyMatte">
            <a:bevelT w="13500" h="13500" prst="angle"/>
            <a:bevelB w="13500" h="13500" prst="angle"/>
            <a:extrusionClr>
              <a:srgbClr val="66CCFF"/>
            </a:extrusionClr>
            <a:contourClr>
              <a:srgbClr val="66CCFF"/>
            </a:contourClr>
          </a:sp3d>
        </p:spPr>
        <p:txBody>
          <a:bodyPr wrap="none" anchor="ct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楷体_GB2312" pitchFamily="49" charset="-122"/>
                <a:ea typeface="楷体_GB2312" pitchFamily="49" charset="-122"/>
              </a:rPr>
              <a:t>利益定位策略</a:t>
            </a:r>
          </a:p>
        </p:txBody>
      </p:sp>
      <p:sp>
        <p:nvSpPr>
          <p:cNvPr id="32775" name="Rectangle 7">
            <a:extLst>
              <a:ext uri="{FF2B5EF4-FFF2-40B4-BE49-F238E27FC236}">
                <a16:creationId xmlns:a16="http://schemas.microsoft.com/office/drawing/2014/main" id="{1188F330-CC1E-409F-92FD-7CA55C20E99A}"/>
              </a:ext>
            </a:extLst>
          </p:cNvPr>
          <p:cNvSpPr>
            <a:spLocks noChangeArrowheads="1"/>
          </p:cNvSpPr>
          <p:nvPr/>
        </p:nvSpPr>
        <p:spPr bwMode="auto">
          <a:xfrm>
            <a:off x="7716839" y="4329114"/>
            <a:ext cx="2447925" cy="466725"/>
          </a:xfrm>
          <a:prstGeom prst="rect">
            <a:avLst/>
          </a:prstGeom>
          <a:solidFill>
            <a:srgbClr val="66CCFF">
              <a:alpha val="79999"/>
            </a:srgbClr>
          </a:solidFill>
          <a:ln w="9525">
            <a:miter lim="800000"/>
            <a:headEnd/>
            <a:tailEnd/>
          </a:ln>
          <a:scene3d>
            <a:camera prst="legacyObliqueTopRight"/>
            <a:lightRig rig="legacyFlat3" dir="b"/>
          </a:scene3d>
          <a:sp3d extrusionH="430200" prstMaterial="legacyMatte">
            <a:bevelT w="13500" h="13500" prst="angle"/>
            <a:bevelB w="13500" h="13500" prst="angle"/>
            <a:extrusionClr>
              <a:srgbClr val="66CCFF"/>
            </a:extrusionClr>
            <a:contourClr>
              <a:srgbClr val="66CCFF"/>
            </a:contourClr>
          </a:sp3d>
        </p:spPr>
        <p:txBody>
          <a:bodyPr wrap="none" anchor="ct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lnSpc>
                <a:spcPct val="90000"/>
              </a:lnSpc>
              <a:spcBef>
                <a:spcPct val="20000"/>
              </a:spcBef>
              <a:buClr>
                <a:schemeClr val="accent2"/>
              </a:buClr>
              <a:buFont typeface="Wingdings" panose="05000000000000000000" pitchFamily="2" charset="2"/>
              <a:buNone/>
            </a:pPr>
            <a:r>
              <a:rPr lang="zh-CN" altLang="en-US">
                <a:latin typeface="楷体_GB2312" pitchFamily="49" charset="-122"/>
                <a:ea typeface="楷体_GB2312" pitchFamily="49" charset="-122"/>
              </a:rPr>
              <a:t>用途定位策略</a:t>
            </a:r>
          </a:p>
        </p:txBody>
      </p:sp>
      <p:sp>
        <p:nvSpPr>
          <p:cNvPr id="32776" name="Rectangle 8">
            <a:extLst>
              <a:ext uri="{FF2B5EF4-FFF2-40B4-BE49-F238E27FC236}">
                <a16:creationId xmlns:a16="http://schemas.microsoft.com/office/drawing/2014/main" id="{80726810-9353-44A1-B163-736C046B96E0}"/>
              </a:ext>
            </a:extLst>
          </p:cNvPr>
          <p:cNvSpPr>
            <a:spLocks noChangeArrowheads="1"/>
          </p:cNvSpPr>
          <p:nvPr/>
        </p:nvSpPr>
        <p:spPr bwMode="auto">
          <a:xfrm>
            <a:off x="6564314" y="5300664"/>
            <a:ext cx="2447925" cy="466725"/>
          </a:xfrm>
          <a:prstGeom prst="rect">
            <a:avLst/>
          </a:prstGeom>
          <a:solidFill>
            <a:srgbClr val="66CCFF">
              <a:alpha val="79999"/>
            </a:srgbClr>
          </a:solidFill>
          <a:ln w="9525">
            <a:miter lim="800000"/>
            <a:headEnd/>
            <a:tailEnd/>
          </a:ln>
          <a:scene3d>
            <a:camera prst="legacyObliqueTopRight"/>
            <a:lightRig rig="legacyFlat3" dir="b"/>
          </a:scene3d>
          <a:sp3d extrusionH="430200" prstMaterial="legacyMatte">
            <a:bevelT w="13500" h="13500" prst="angle"/>
            <a:bevelB w="13500" h="13500" prst="angle"/>
            <a:extrusionClr>
              <a:srgbClr val="66CCFF"/>
            </a:extrusionClr>
            <a:contourClr>
              <a:srgbClr val="66CCFF"/>
            </a:contourClr>
          </a:sp3d>
        </p:spPr>
        <p:txBody>
          <a:bodyPr wrap="none" anchor="ct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楷体_GB2312" pitchFamily="49" charset="-122"/>
                <a:ea typeface="楷体_GB2312" pitchFamily="49" charset="-122"/>
              </a:rPr>
              <a:t>用户定位策略</a:t>
            </a:r>
          </a:p>
        </p:txBody>
      </p:sp>
      <p:sp>
        <p:nvSpPr>
          <p:cNvPr id="32777" name="Rectangle 9">
            <a:extLst>
              <a:ext uri="{FF2B5EF4-FFF2-40B4-BE49-F238E27FC236}">
                <a16:creationId xmlns:a16="http://schemas.microsoft.com/office/drawing/2014/main" id="{94AC9DE4-707A-4F08-9E5F-5746EE08F7BE}"/>
              </a:ext>
            </a:extLst>
          </p:cNvPr>
          <p:cNvSpPr>
            <a:spLocks noChangeArrowheads="1"/>
          </p:cNvSpPr>
          <p:nvPr/>
        </p:nvSpPr>
        <p:spPr bwMode="auto">
          <a:xfrm>
            <a:off x="3216276" y="5338764"/>
            <a:ext cx="2447925" cy="466725"/>
          </a:xfrm>
          <a:prstGeom prst="rect">
            <a:avLst/>
          </a:prstGeom>
          <a:solidFill>
            <a:srgbClr val="66CCFF">
              <a:alpha val="79999"/>
            </a:srgbClr>
          </a:solidFill>
          <a:ln w="9525">
            <a:miter lim="800000"/>
            <a:headEnd/>
            <a:tailEnd/>
          </a:ln>
          <a:scene3d>
            <a:camera prst="legacyObliqueTopRight"/>
            <a:lightRig rig="legacyFlat3" dir="b"/>
          </a:scene3d>
          <a:sp3d extrusionH="430200" prstMaterial="legacyMatte">
            <a:bevelT w="13500" h="13500" prst="angle"/>
            <a:bevelB w="13500" h="13500" prst="angle"/>
            <a:extrusionClr>
              <a:srgbClr val="66CCFF"/>
            </a:extrusionClr>
            <a:contourClr>
              <a:srgbClr val="66CCFF"/>
            </a:contourClr>
          </a:sp3d>
        </p:spPr>
        <p:txBody>
          <a:bodyPr wrap="none" anchor="ct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20000"/>
              </a:spcBef>
              <a:buClr>
                <a:schemeClr val="accent2"/>
              </a:buClr>
              <a:buFont typeface="Wingdings" panose="05000000000000000000" pitchFamily="2" charset="2"/>
              <a:buNone/>
            </a:pPr>
            <a:r>
              <a:rPr lang="zh-CN" altLang="en-US">
                <a:latin typeface="楷体_GB2312" pitchFamily="49" charset="-122"/>
                <a:ea typeface="楷体_GB2312" pitchFamily="49" charset="-122"/>
              </a:rPr>
              <a:t>竞争者定位策略</a:t>
            </a:r>
          </a:p>
        </p:txBody>
      </p:sp>
      <p:sp>
        <p:nvSpPr>
          <p:cNvPr id="32778" name="Rectangle 10">
            <a:extLst>
              <a:ext uri="{FF2B5EF4-FFF2-40B4-BE49-F238E27FC236}">
                <a16:creationId xmlns:a16="http://schemas.microsoft.com/office/drawing/2014/main" id="{6C879AE4-5AF1-4F99-814D-9CBAC2380C90}"/>
              </a:ext>
            </a:extLst>
          </p:cNvPr>
          <p:cNvSpPr>
            <a:spLocks noChangeArrowheads="1"/>
          </p:cNvSpPr>
          <p:nvPr/>
        </p:nvSpPr>
        <p:spPr bwMode="auto">
          <a:xfrm>
            <a:off x="1992314" y="4257676"/>
            <a:ext cx="2447925" cy="466725"/>
          </a:xfrm>
          <a:prstGeom prst="rect">
            <a:avLst/>
          </a:prstGeom>
          <a:solidFill>
            <a:srgbClr val="66CCFF">
              <a:alpha val="79999"/>
            </a:srgbClr>
          </a:solidFill>
          <a:ln w="9525">
            <a:miter lim="800000"/>
            <a:headEnd/>
            <a:tailEnd/>
          </a:ln>
          <a:scene3d>
            <a:camera prst="legacyObliqueTopRight"/>
            <a:lightRig rig="legacyFlat3" dir="b"/>
          </a:scene3d>
          <a:sp3d extrusionH="430200" prstMaterial="legacyMatte">
            <a:bevelT w="13500" h="13500" prst="angle"/>
            <a:bevelB w="13500" h="13500" prst="angle"/>
            <a:extrusionClr>
              <a:srgbClr val="66CCFF"/>
            </a:extrusionClr>
            <a:contourClr>
              <a:srgbClr val="66CCFF"/>
            </a:contourClr>
          </a:sp3d>
        </p:spPr>
        <p:txBody>
          <a:bodyPr wrap="none" anchor="ct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楷体_GB2312" pitchFamily="49" charset="-122"/>
                <a:ea typeface="楷体_GB2312" pitchFamily="49" charset="-122"/>
              </a:rPr>
              <a:t>质量价格组合定位</a:t>
            </a:r>
          </a:p>
        </p:txBody>
      </p:sp>
      <p:sp>
        <p:nvSpPr>
          <p:cNvPr id="32779" name="Rectangle 11">
            <a:extLst>
              <a:ext uri="{FF2B5EF4-FFF2-40B4-BE49-F238E27FC236}">
                <a16:creationId xmlns:a16="http://schemas.microsoft.com/office/drawing/2014/main" id="{37347C0E-2A2C-4DBA-96B9-AE5FDB1A36C5}"/>
              </a:ext>
            </a:extLst>
          </p:cNvPr>
          <p:cNvSpPr>
            <a:spLocks noChangeArrowheads="1"/>
          </p:cNvSpPr>
          <p:nvPr/>
        </p:nvSpPr>
        <p:spPr bwMode="auto">
          <a:xfrm>
            <a:off x="2640014" y="3068639"/>
            <a:ext cx="2447925" cy="466725"/>
          </a:xfrm>
          <a:prstGeom prst="rect">
            <a:avLst/>
          </a:prstGeom>
          <a:solidFill>
            <a:srgbClr val="66CCFF">
              <a:alpha val="79999"/>
            </a:srgbClr>
          </a:solidFill>
          <a:ln w="9525">
            <a:miter lim="800000"/>
            <a:headEnd/>
            <a:tailEnd/>
          </a:ln>
          <a:scene3d>
            <a:camera prst="legacyObliqueTopRight"/>
            <a:lightRig rig="legacyFlat3" dir="b"/>
          </a:scene3d>
          <a:sp3d extrusionH="430200" prstMaterial="legacyMatte">
            <a:bevelT w="13500" h="13500" prst="angle"/>
            <a:bevelB w="13500" h="13500" prst="angle"/>
            <a:extrusionClr>
              <a:srgbClr val="66CCFF"/>
            </a:extrusionClr>
            <a:contourClr>
              <a:srgbClr val="66CCFF"/>
            </a:contourClr>
          </a:sp3d>
        </p:spPr>
        <p:txBody>
          <a:bodyPr wrap="none" anchor="ctr">
            <a:flatTx/>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buFont typeface="Arial" panose="020B0604020202020204" pitchFamily="34" charset="0"/>
              <a:buNone/>
            </a:pPr>
            <a:r>
              <a:rPr lang="zh-CN" altLang="en-US">
                <a:latin typeface="楷体_GB2312" pitchFamily="49" charset="-122"/>
                <a:ea typeface="楷体_GB2312" pitchFamily="49" charset="-122"/>
              </a:rPr>
              <a:t>生活方式定位</a:t>
            </a:r>
          </a:p>
        </p:txBody>
      </p:sp>
      <p:sp>
        <p:nvSpPr>
          <p:cNvPr id="14346" name="Line 12">
            <a:extLst>
              <a:ext uri="{FF2B5EF4-FFF2-40B4-BE49-F238E27FC236}">
                <a16:creationId xmlns:a16="http://schemas.microsoft.com/office/drawing/2014/main" id="{6EB2FFD8-50EA-42DF-A80D-A67A666821CF}"/>
              </a:ext>
            </a:extLst>
          </p:cNvPr>
          <p:cNvSpPr>
            <a:spLocks noChangeShapeType="1"/>
          </p:cNvSpPr>
          <p:nvPr/>
        </p:nvSpPr>
        <p:spPr bwMode="auto">
          <a:xfrm>
            <a:off x="6167438" y="2565400"/>
            <a:ext cx="36512" cy="1187450"/>
          </a:xfrm>
          <a:prstGeom prst="line">
            <a:avLst/>
          </a:prstGeom>
          <a:noFill/>
          <a:ln w="28575">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347" name="Line 13">
            <a:extLst>
              <a:ext uri="{FF2B5EF4-FFF2-40B4-BE49-F238E27FC236}">
                <a16:creationId xmlns:a16="http://schemas.microsoft.com/office/drawing/2014/main" id="{DE5AEBC1-F204-4A7B-B0AA-D5CA26071EE3}"/>
              </a:ext>
            </a:extLst>
          </p:cNvPr>
          <p:cNvSpPr>
            <a:spLocks noChangeShapeType="1"/>
          </p:cNvSpPr>
          <p:nvPr/>
        </p:nvSpPr>
        <p:spPr bwMode="auto">
          <a:xfrm>
            <a:off x="5232401" y="3213100"/>
            <a:ext cx="2447925" cy="1295400"/>
          </a:xfrm>
          <a:prstGeom prst="line">
            <a:avLst/>
          </a:prstGeom>
          <a:noFill/>
          <a:ln w="28575">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348" name="Line 14">
            <a:extLst>
              <a:ext uri="{FF2B5EF4-FFF2-40B4-BE49-F238E27FC236}">
                <a16:creationId xmlns:a16="http://schemas.microsoft.com/office/drawing/2014/main" id="{A9815775-999A-431F-A554-25FBB94DAC1B}"/>
              </a:ext>
            </a:extLst>
          </p:cNvPr>
          <p:cNvSpPr>
            <a:spLocks noChangeShapeType="1"/>
          </p:cNvSpPr>
          <p:nvPr/>
        </p:nvSpPr>
        <p:spPr bwMode="auto">
          <a:xfrm flipH="1">
            <a:off x="4403726" y="3752851"/>
            <a:ext cx="1800225" cy="1439863"/>
          </a:xfrm>
          <a:prstGeom prst="line">
            <a:avLst/>
          </a:prstGeom>
          <a:noFill/>
          <a:ln w="28575">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349" name="Line 15">
            <a:extLst>
              <a:ext uri="{FF2B5EF4-FFF2-40B4-BE49-F238E27FC236}">
                <a16:creationId xmlns:a16="http://schemas.microsoft.com/office/drawing/2014/main" id="{384759A4-22C7-4BAB-8269-0098967C454E}"/>
              </a:ext>
            </a:extLst>
          </p:cNvPr>
          <p:cNvSpPr>
            <a:spLocks noChangeShapeType="1"/>
          </p:cNvSpPr>
          <p:nvPr/>
        </p:nvSpPr>
        <p:spPr bwMode="auto">
          <a:xfrm>
            <a:off x="6132513" y="3681414"/>
            <a:ext cx="1331912" cy="1476375"/>
          </a:xfrm>
          <a:prstGeom prst="line">
            <a:avLst/>
          </a:prstGeom>
          <a:noFill/>
          <a:ln w="28575">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350" name="Line 16">
            <a:extLst>
              <a:ext uri="{FF2B5EF4-FFF2-40B4-BE49-F238E27FC236}">
                <a16:creationId xmlns:a16="http://schemas.microsoft.com/office/drawing/2014/main" id="{E45B5750-2E6F-4D3F-A107-8E9767B18645}"/>
              </a:ext>
            </a:extLst>
          </p:cNvPr>
          <p:cNvSpPr>
            <a:spLocks noChangeShapeType="1"/>
          </p:cNvSpPr>
          <p:nvPr/>
        </p:nvSpPr>
        <p:spPr bwMode="auto">
          <a:xfrm flipH="1">
            <a:off x="4583113" y="3321051"/>
            <a:ext cx="2736850" cy="1044575"/>
          </a:xfrm>
          <a:prstGeom prst="line">
            <a:avLst/>
          </a:prstGeom>
          <a:noFill/>
          <a:ln w="28575">
            <a:solidFill>
              <a:schemeClr val="hlink"/>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351" name="Rectangle 19">
            <a:extLst>
              <a:ext uri="{FF2B5EF4-FFF2-40B4-BE49-F238E27FC236}">
                <a16:creationId xmlns:a16="http://schemas.microsoft.com/office/drawing/2014/main" id="{349C7B7D-52F0-4080-BA08-ECA739AC5CB2}"/>
              </a:ext>
            </a:extLst>
          </p:cNvPr>
          <p:cNvSpPr>
            <a:spLocks noGrp="1" noChangeArrowheads="1"/>
          </p:cNvSpPr>
          <p:nvPr>
            <p:ph type="title"/>
          </p:nvPr>
        </p:nvSpPr>
        <p:spPr/>
        <p:txBody>
          <a:bodyPr/>
          <a:lstStyle/>
          <a:p>
            <a:pPr eaLnBrk="1" hangingPunct="1"/>
            <a:r>
              <a:rPr kumimoji="0" lang="en-US" altLang="zh-CN" dirty="0"/>
              <a:t>10.5  </a:t>
            </a:r>
            <a:r>
              <a:rPr kumimoji="0" lang="zh-CN" altLang="en-US" dirty="0"/>
              <a:t>品牌与品牌资产</a:t>
            </a:r>
          </a:p>
        </p:txBody>
      </p:sp>
    </p:spTree>
  </p:cSld>
  <p:clrMapOvr>
    <a:masterClrMapping/>
  </p:clrMapOvr>
  <p:transition>
    <p:strips dir="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32773"/>
                                        </p:tgtEl>
                                        <p:attrNameLst>
                                          <p:attrName>style.visibility</p:attrName>
                                        </p:attrNameLst>
                                      </p:cBhvr>
                                      <p:to>
                                        <p:strVal val="visible"/>
                                      </p:to>
                                    </p:set>
                                    <p:animEffect transition="in" filter="slide(fromLeft)">
                                      <p:cBhvr>
                                        <p:cTn id="7" dur="1000"/>
                                        <p:tgtEl>
                                          <p:spTgt spid="3277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32774"/>
                                        </p:tgtEl>
                                        <p:attrNameLst>
                                          <p:attrName>style.visibility</p:attrName>
                                        </p:attrNameLst>
                                      </p:cBhvr>
                                      <p:to>
                                        <p:strVal val="visible"/>
                                      </p:to>
                                    </p:set>
                                    <p:animEffect transition="in" filter="slide(fromLeft)">
                                      <p:cBhvr>
                                        <p:cTn id="12" dur="1000"/>
                                        <p:tgtEl>
                                          <p:spTgt spid="3277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2" presetClass="entr" presetSubtype="8" fill="hold" grpId="0" nodeType="clickEffect">
                                  <p:stCondLst>
                                    <p:cond delay="0"/>
                                  </p:stCondLst>
                                  <p:childTnLst>
                                    <p:set>
                                      <p:cBhvr>
                                        <p:cTn id="16" dur="1" fill="hold">
                                          <p:stCondLst>
                                            <p:cond delay="0"/>
                                          </p:stCondLst>
                                        </p:cTn>
                                        <p:tgtEl>
                                          <p:spTgt spid="32775"/>
                                        </p:tgtEl>
                                        <p:attrNameLst>
                                          <p:attrName>style.visibility</p:attrName>
                                        </p:attrNameLst>
                                      </p:cBhvr>
                                      <p:to>
                                        <p:strVal val="visible"/>
                                      </p:to>
                                    </p:set>
                                    <p:animEffect transition="in" filter="slide(fromLeft)">
                                      <p:cBhvr>
                                        <p:cTn id="17" dur="1000"/>
                                        <p:tgtEl>
                                          <p:spTgt spid="3277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2" presetClass="entr" presetSubtype="8" fill="hold" grpId="0" nodeType="clickEffect">
                                  <p:stCondLst>
                                    <p:cond delay="0"/>
                                  </p:stCondLst>
                                  <p:childTnLst>
                                    <p:set>
                                      <p:cBhvr>
                                        <p:cTn id="21" dur="1" fill="hold">
                                          <p:stCondLst>
                                            <p:cond delay="0"/>
                                          </p:stCondLst>
                                        </p:cTn>
                                        <p:tgtEl>
                                          <p:spTgt spid="32776"/>
                                        </p:tgtEl>
                                        <p:attrNameLst>
                                          <p:attrName>style.visibility</p:attrName>
                                        </p:attrNameLst>
                                      </p:cBhvr>
                                      <p:to>
                                        <p:strVal val="visible"/>
                                      </p:to>
                                    </p:set>
                                    <p:animEffect transition="in" filter="slide(fromLeft)">
                                      <p:cBhvr>
                                        <p:cTn id="22" dur="1000"/>
                                        <p:tgtEl>
                                          <p:spTgt spid="3277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2" presetClass="entr" presetSubtype="8" fill="hold" grpId="0" nodeType="clickEffect">
                                  <p:stCondLst>
                                    <p:cond delay="0"/>
                                  </p:stCondLst>
                                  <p:childTnLst>
                                    <p:set>
                                      <p:cBhvr>
                                        <p:cTn id="26" dur="1" fill="hold">
                                          <p:stCondLst>
                                            <p:cond delay="0"/>
                                          </p:stCondLst>
                                        </p:cTn>
                                        <p:tgtEl>
                                          <p:spTgt spid="32777"/>
                                        </p:tgtEl>
                                        <p:attrNameLst>
                                          <p:attrName>style.visibility</p:attrName>
                                        </p:attrNameLst>
                                      </p:cBhvr>
                                      <p:to>
                                        <p:strVal val="visible"/>
                                      </p:to>
                                    </p:set>
                                    <p:animEffect transition="in" filter="slide(fromLeft)">
                                      <p:cBhvr>
                                        <p:cTn id="27" dur="1000"/>
                                        <p:tgtEl>
                                          <p:spTgt spid="3277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2" presetClass="entr" presetSubtype="8" fill="hold" grpId="0" nodeType="clickEffect">
                                  <p:stCondLst>
                                    <p:cond delay="0"/>
                                  </p:stCondLst>
                                  <p:childTnLst>
                                    <p:set>
                                      <p:cBhvr>
                                        <p:cTn id="31" dur="1" fill="hold">
                                          <p:stCondLst>
                                            <p:cond delay="0"/>
                                          </p:stCondLst>
                                        </p:cTn>
                                        <p:tgtEl>
                                          <p:spTgt spid="32778"/>
                                        </p:tgtEl>
                                        <p:attrNameLst>
                                          <p:attrName>style.visibility</p:attrName>
                                        </p:attrNameLst>
                                      </p:cBhvr>
                                      <p:to>
                                        <p:strVal val="visible"/>
                                      </p:to>
                                    </p:set>
                                    <p:animEffect transition="in" filter="slide(fromLeft)">
                                      <p:cBhvr>
                                        <p:cTn id="32" dur="1000"/>
                                        <p:tgtEl>
                                          <p:spTgt spid="32778"/>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2" presetClass="entr" presetSubtype="8" fill="hold" grpId="0" nodeType="clickEffect">
                                  <p:stCondLst>
                                    <p:cond delay="0"/>
                                  </p:stCondLst>
                                  <p:childTnLst>
                                    <p:set>
                                      <p:cBhvr>
                                        <p:cTn id="36" dur="1" fill="hold">
                                          <p:stCondLst>
                                            <p:cond delay="0"/>
                                          </p:stCondLst>
                                        </p:cTn>
                                        <p:tgtEl>
                                          <p:spTgt spid="32779"/>
                                        </p:tgtEl>
                                        <p:attrNameLst>
                                          <p:attrName>style.visibility</p:attrName>
                                        </p:attrNameLst>
                                      </p:cBhvr>
                                      <p:to>
                                        <p:strVal val="visible"/>
                                      </p:to>
                                    </p:set>
                                    <p:animEffect transition="in" filter="slide(fromLeft)">
                                      <p:cBhvr>
                                        <p:cTn id="37" dur="1000"/>
                                        <p:tgtEl>
                                          <p:spTgt spid="327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773" grpId="0" animBg="1"/>
      <p:bldP spid="32774" grpId="0" animBg="1"/>
      <p:bldP spid="32775" grpId="0" animBg="1"/>
      <p:bldP spid="32776" grpId="0" animBg="1"/>
      <p:bldP spid="32777" grpId="0" animBg="1"/>
      <p:bldP spid="32778" grpId="0" animBg="1"/>
      <p:bldP spid="32779"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7953A9D2-E7F5-4D24-A2C2-2CC589A6BA95}"/>
              </a:ext>
            </a:extLst>
          </p:cNvPr>
          <p:cNvSpPr>
            <a:spLocks noGrp="1"/>
          </p:cNvSpPr>
          <p:nvPr>
            <p:ph type="title"/>
          </p:nvPr>
        </p:nvSpPr>
        <p:spPr/>
        <p:txBody>
          <a:bodyPr/>
          <a:lstStyle/>
          <a:p>
            <a:r>
              <a:rPr lang="en-US" altLang="zh-CN" dirty="0"/>
              <a:t>10.5 </a:t>
            </a:r>
            <a:r>
              <a:rPr lang="zh-CN" altLang="en-US" dirty="0"/>
              <a:t>品牌与品牌资产</a:t>
            </a:r>
          </a:p>
        </p:txBody>
      </p:sp>
      <p:sp>
        <p:nvSpPr>
          <p:cNvPr id="6" name="Rectangle 3">
            <a:extLst>
              <a:ext uri="{FF2B5EF4-FFF2-40B4-BE49-F238E27FC236}">
                <a16:creationId xmlns:a16="http://schemas.microsoft.com/office/drawing/2014/main" id="{4EFD6EFC-C063-4A29-942F-53A7FDF46F8D}"/>
              </a:ext>
            </a:extLst>
          </p:cNvPr>
          <p:cNvSpPr>
            <a:spLocks noGrp="1" noChangeArrowheads="1"/>
          </p:cNvSpPr>
          <p:nvPr>
            <p:ph idx="1"/>
          </p:nvPr>
        </p:nvSpPr>
        <p:spPr>
          <a:xfrm>
            <a:off x="609600" y="1196975"/>
            <a:ext cx="10972800" cy="4929188"/>
          </a:xfrm>
        </p:spPr>
        <p:txBody>
          <a:bodyPr/>
          <a:lstStyle/>
          <a:p>
            <a:pPr eaLnBrk="1" hangingPunct="1">
              <a:lnSpc>
                <a:spcPct val="90000"/>
              </a:lnSpc>
            </a:pPr>
            <a:r>
              <a:rPr kumimoji="0" lang="zh-CN" altLang="en-US" b="1" dirty="0"/>
              <a:t>品牌定位的实施</a:t>
            </a:r>
            <a:endParaRPr kumimoji="0" lang="en-US" altLang="zh-CN" b="1" dirty="0"/>
          </a:p>
          <a:p>
            <a:pPr lvl="1" eaLnBrk="1" hangingPunct="1">
              <a:lnSpc>
                <a:spcPct val="150000"/>
              </a:lnSpc>
            </a:pPr>
            <a:endParaRPr kumimoji="0" lang="en-US" altLang="zh-CN" dirty="0">
              <a:latin typeface="微软雅黑" panose="020B0503020204020204" pitchFamily="34" charset="-122"/>
              <a:ea typeface="微软雅黑" panose="020B0503020204020204" pitchFamily="34" charset="-122"/>
            </a:endParaRPr>
          </a:p>
          <a:p>
            <a:pPr lvl="1" eaLnBrk="1" hangingPunct="1">
              <a:lnSpc>
                <a:spcPct val="150000"/>
              </a:lnSpc>
            </a:pPr>
            <a:r>
              <a:rPr kumimoji="0" lang="zh-CN" altLang="en-US" dirty="0">
                <a:latin typeface="微软雅黑" panose="020B0503020204020204" pitchFamily="34" charset="-122"/>
                <a:ea typeface="微软雅黑" panose="020B0503020204020204" pitchFamily="34" charset="-122"/>
              </a:rPr>
              <a:t>基于产品属性对品牌进行定位</a:t>
            </a:r>
            <a:r>
              <a:rPr kumimoji="0" lang="en-US" altLang="zh-CN" dirty="0">
                <a:latin typeface="微软雅黑" panose="020B0503020204020204" pitchFamily="34" charset="-122"/>
                <a:ea typeface="微软雅黑" panose="020B0503020204020204" pitchFamily="34" charset="-122"/>
              </a:rPr>
              <a:t>,</a:t>
            </a:r>
            <a:r>
              <a:rPr kumimoji="0" lang="zh-CN" altLang="en-US" dirty="0">
                <a:latin typeface="微软雅黑" panose="020B0503020204020204" pitchFamily="34" charset="-122"/>
                <a:ea typeface="微软雅黑" panose="020B0503020204020204" pitchFamily="34" charset="-122"/>
              </a:rPr>
              <a:t>这是品牌定位的最低层次。</a:t>
            </a:r>
            <a:endParaRPr kumimoji="0" lang="en-US" altLang="zh-CN" dirty="0">
              <a:latin typeface="微软雅黑" panose="020B0503020204020204" pitchFamily="34" charset="-122"/>
              <a:ea typeface="微软雅黑" panose="020B0503020204020204" pitchFamily="34" charset="-122"/>
            </a:endParaRPr>
          </a:p>
          <a:p>
            <a:pPr lvl="1" eaLnBrk="1" hangingPunct="1">
              <a:lnSpc>
                <a:spcPct val="150000"/>
              </a:lnSpc>
            </a:pPr>
            <a:r>
              <a:rPr kumimoji="0" lang="zh-CN" altLang="en-US" dirty="0">
                <a:latin typeface="微软雅黑" panose="020B0503020204020204" pitchFamily="34" charset="-122"/>
                <a:ea typeface="微软雅黑" panose="020B0503020204020204" pitchFamily="34" charset="-122"/>
              </a:rPr>
              <a:t>品牌名称与某种顾客渴求的利益联系起来进行品牌定位。</a:t>
            </a:r>
          </a:p>
          <a:p>
            <a:pPr lvl="1" eaLnBrk="1" hangingPunct="1">
              <a:lnSpc>
                <a:spcPct val="150000"/>
              </a:lnSpc>
            </a:pPr>
            <a:r>
              <a:rPr kumimoji="0" lang="zh-CN" altLang="en-US" dirty="0">
                <a:latin typeface="微软雅黑" panose="020B0503020204020204" pitchFamily="34" charset="-122"/>
                <a:ea typeface="微软雅黑" panose="020B0503020204020204" pitchFamily="34" charset="-122"/>
              </a:rPr>
              <a:t>超越产品属性或产品利益</a:t>
            </a:r>
            <a:r>
              <a:rPr kumimoji="0" lang="en-US" altLang="zh-CN" dirty="0">
                <a:latin typeface="微软雅黑" panose="020B0503020204020204" pitchFamily="34" charset="-122"/>
                <a:ea typeface="微软雅黑" panose="020B0503020204020204" pitchFamily="34" charset="-122"/>
              </a:rPr>
              <a:t>,</a:t>
            </a:r>
            <a:r>
              <a:rPr kumimoji="0" lang="zh-CN" altLang="en-US" dirty="0">
                <a:latin typeface="微软雅黑" panose="020B0503020204020204" pitchFamily="34" charset="-122"/>
                <a:ea typeface="微软雅黑" panose="020B0503020204020204" pitchFamily="34" charset="-122"/>
              </a:rPr>
              <a:t>从信念和价值的层面上进行更强有力的品牌定位</a:t>
            </a:r>
            <a:r>
              <a:rPr kumimoji="0" lang="en-US" altLang="zh-CN" dirty="0">
                <a:latin typeface="微软雅黑" panose="020B0503020204020204" pitchFamily="34" charset="-122"/>
                <a:ea typeface="微软雅黑" panose="020B0503020204020204" pitchFamily="34" charset="-122"/>
              </a:rPr>
              <a:t>,</a:t>
            </a:r>
            <a:r>
              <a:rPr kumimoji="0" lang="zh-CN" altLang="en-US" dirty="0">
                <a:latin typeface="微软雅黑" panose="020B0503020204020204" pitchFamily="34" charset="-122"/>
                <a:ea typeface="微软雅黑" panose="020B0503020204020204" pitchFamily="34" charset="-122"/>
              </a:rPr>
              <a:t>在更高的情感层次上锁定顾客。这是最高层次的品牌定位。</a:t>
            </a:r>
          </a:p>
        </p:txBody>
      </p:sp>
    </p:spTree>
    <p:extLst>
      <p:ext uri="{BB962C8B-B14F-4D97-AF65-F5344CB8AC3E}">
        <p14:creationId xmlns:p14="http://schemas.microsoft.com/office/powerpoint/2010/main" val="3535770597"/>
      </p:ext>
    </p:extLst>
  </p:cSld>
  <p:clrMapOvr>
    <a:masterClrMapping/>
  </p:clrMapOvr>
  <p:transition>
    <p:strips dir="ru"/>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3399200B-B9C7-497F-8DBD-5FA281614F7B}"/>
              </a:ext>
            </a:extLst>
          </p:cNvPr>
          <p:cNvSpPr>
            <a:spLocks noGrp="1"/>
          </p:cNvSpPr>
          <p:nvPr>
            <p:ph type="title"/>
          </p:nvPr>
        </p:nvSpPr>
        <p:spPr/>
        <p:txBody>
          <a:bodyPr/>
          <a:lstStyle/>
          <a:p>
            <a:r>
              <a:rPr lang="en-US" altLang="zh-CN" dirty="0"/>
              <a:t>10.5 </a:t>
            </a:r>
            <a:r>
              <a:rPr lang="zh-CN" altLang="en-US" dirty="0"/>
              <a:t>品牌与品牌资产</a:t>
            </a:r>
          </a:p>
        </p:txBody>
      </p:sp>
      <p:sp>
        <p:nvSpPr>
          <p:cNvPr id="5" name="Rectangle 3">
            <a:extLst>
              <a:ext uri="{FF2B5EF4-FFF2-40B4-BE49-F238E27FC236}">
                <a16:creationId xmlns:a16="http://schemas.microsoft.com/office/drawing/2014/main" id="{190737C2-D3F8-4C44-9999-94D724594609}"/>
              </a:ext>
            </a:extLst>
          </p:cNvPr>
          <p:cNvSpPr>
            <a:spLocks noGrp="1" noChangeArrowheads="1"/>
          </p:cNvSpPr>
          <p:nvPr>
            <p:ph idx="1"/>
          </p:nvPr>
        </p:nvSpPr>
        <p:spPr>
          <a:xfrm>
            <a:off x="609600" y="1196975"/>
            <a:ext cx="10972800" cy="4929188"/>
          </a:xfrm>
        </p:spPr>
        <p:txBody>
          <a:bodyPr/>
          <a:lstStyle/>
          <a:p>
            <a:pPr eaLnBrk="1" hangingPunct="1"/>
            <a:r>
              <a:rPr kumimoji="0" lang="zh-CN" altLang="en-US" b="1" dirty="0"/>
              <a:t>品牌资产的构成</a:t>
            </a:r>
          </a:p>
        </p:txBody>
      </p:sp>
      <p:pic>
        <p:nvPicPr>
          <p:cNvPr id="6" name="Picture 4" descr="图12－1">
            <a:extLst>
              <a:ext uri="{FF2B5EF4-FFF2-40B4-BE49-F238E27FC236}">
                <a16:creationId xmlns:a16="http://schemas.microsoft.com/office/drawing/2014/main" id="{7A3A7C62-433E-4C2C-8589-C174F63D1D7F}"/>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330612" y="2015413"/>
            <a:ext cx="6913562" cy="42413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07476"/>
      </p:ext>
    </p:extLst>
  </p:cSld>
  <p:clrMapOvr>
    <a:masterClrMapping/>
  </p:clrMapOvr>
  <p:transition>
    <p:strips dir="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3432804" y="260364"/>
            <a:ext cx="4787465" cy="769441"/>
          </a:xfrm>
          <a:prstGeom prst="rect">
            <a:avLst/>
          </a:prstGeom>
          <a:noFill/>
        </p:spPr>
        <p:txBody>
          <a:bodyPr wrap="square" rtlCol="0">
            <a:spAutoFit/>
          </a:bodyPr>
          <a:lstStyle/>
          <a:p>
            <a:pPr fontAlgn="base" latinLnBrk="1">
              <a:spcBef>
                <a:spcPct val="0"/>
              </a:spcBef>
              <a:spcAft>
                <a:spcPct val="0"/>
              </a:spcAft>
            </a:pPr>
            <a:r>
              <a:rPr kumimoji="1" lang="en-US" altLang="zh-CN" sz="4400" b="1" dirty="0">
                <a:solidFill>
                  <a:srgbClr val="003366"/>
                </a:solidFill>
                <a:latin typeface="华文新魏" panose="02010800040101010101" pitchFamily="2" charset="-122"/>
                <a:ea typeface="华文新魏" panose="02010800040101010101" pitchFamily="2" charset="-122"/>
                <a:cs typeface="+mj-cs"/>
              </a:rPr>
              <a:t>10.1 </a:t>
            </a:r>
            <a:r>
              <a:rPr kumimoji="1" lang="zh-CN" altLang="en-US" sz="4400" b="1" dirty="0">
                <a:solidFill>
                  <a:srgbClr val="003366"/>
                </a:solidFill>
                <a:latin typeface="华文新魏" panose="02010800040101010101" pitchFamily="2" charset="-122"/>
                <a:ea typeface="华文新魏" panose="02010800040101010101" pitchFamily="2" charset="-122"/>
                <a:cs typeface="+mj-cs"/>
              </a:rPr>
              <a:t>产品组合策略</a:t>
            </a:r>
          </a:p>
        </p:txBody>
      </p:sp>
      <p:pic>
        <p:nvPicPr>
          <p:cNvPr id="17" name="图片 16">
            <a:extLst>
              <a:ext uri="{FF2B5EF4-FFF2-40B4-BE49-F238E27FC236}">
                <a16:creationId xmlns:a16="http://schemas.microsoft.com/office/drawing/2014/main" id="{8926954E-E82E-45FA-8851-01A4710DD5A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6507"/>
            <a:ext cx="1337257" cy="1655065"/>
          </a:xfrm>
          <a:prstGeom prst="rect">
            <a:avLst/>
          </a:prstGeom>
        </p:spPr>
      </p:pic>
      <p:sp>
        <p:nvSpPr>
          <p:cNvPr id="6" name="Rectangle 3">
            <a:extLst>
              <a:ext uri="{FF2B5EF4-FFF2-40B4-BE49-F238E27FC236}">
                <a16:creationId xmlns:a16="http://schemas.microsoft.com/office/drawing/2014/main" id="{9853A19F-6F98-48E7-9926-BD1F406A92AC}"/>
              </a:ext>
            </a:extLst>
          </p:cNvPr>
          <p:cNvSpPr txBox="1">
            <a:spLocks noChangeArrowheads="1"/>
          </p:cNvSpPr>
          <p:nvPr/>
        </p:nvSpPr>
        <p:spPr bwMode="auto">
          <a:xfrm>
            <a:off x="984050" y="1354956"/>
            <a:ext cx="8896796" cy="1111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kumimoji="1" sz="3000">
                <a:solidFill>
                  <a:schemeClr val="tx1"/>
                </a:solidFill>
                <a:latin typeface="+mn-lt"/>
                <a:ea typeface="+mn-ea"/>
                <a:cs typeface="宋体" charset="0"/>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kumimoji="1" sz="2600">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kumimoji="1" sz="2300">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kumimoji="1" sz="2000">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kumimoji="1" sz="2000">
                <a:solidFill>
                  <a:schemeClr val="tx1"/>
                </a:solidFill>
                <a:latin typeface="+mn-lt"/>
                <a:ea typeface="+mn-ea"/>
              </a:defRPr>
            </a:lvl5pPr>
            <a:lvl6pPr marL="25514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6pPr>
            <a:lvl7pPr marL="30086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7pPr>
            <a:lvl8pPr marL="34658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8pPr>
            <a:lvl9pPr marL="39230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9pPr>
          </a:lstStyle>
          <a:p>
            <a:pPr marL="469900" marR="0" lvl="0" indent="-469900" algn="l" defTabSz="914400" rtl="0" eaLnBrk="1" fontAlgn="base" latinLnBrk="0" hangingPunct="1">
              <a:lnSpc>
                <a:spcPct val="90000"/>
              </a:lnSpc>
              <a:spcBef>
                <a:spcPct val="20000"/>
              </a:spcBef>
              <a:spcAft>
                <a:spcPct val="0"/>
              </a:spcAft>
              <a:buClr>
                <a:srgbClr val="CC0000"/>
              </a:buClr>
              <a:buSzTx/>
              <a:buFont typeface="Wingdings" panose="05000000000000000000" pitchFamily="2" charset="2"/>
              <a:buChar char="o"/>
              <a:tabLst/>
              <a:defRPr/>
            </a:pPr>
            <a:r>
              <a:rPr kumimoji="0" lang="zh-CN" altLang="en-US" sz="2400" b="1" i="0" u="none" strike="noStrike" kern="0" cap="none" spc="0" normalizeH="0" baseline="0" noProof="0" dirty="0">
                <a:ln>
                  <a:noFill/>
                </a:ln>
                <a:solidFill>
                  <a:srgbClr val="000000"/>
                </a:solidFill>
                <a:effectLst/>
                <a:uLnTx/>
                <a:uFillTx/>
                <a:latin typeface="+mn-ea"/>
              </a:rPr>
              <a:t>产品整体概念</a:t>
            </a:r>
          </a:p>
          <a:p>
            <a:pPr marL="469900" marR="0" lvl="0" indent="-469900" algn="l" defTabSz="914400" rtl="0" eaLnBrk="1" fontAlgn="base" latinLnBrk="0" hangingPunct="1">
              <a:lnSpc>
                <a:spcPct val="90000"/>
              </a:lnSpc>
              <a:spcBef>
                <a:spcPct val="20000"/>
              </a:spcBef>
              <a:spcAft>
                <a:spcPct val="0"/>
              </a:spcAft>
              <a:buClr>
                <a:srgbClr val="CC0000"/>
              </a:buClr>
              <a:buSzTx/>
              <a:buFont typeface="Wingdings" panose="05000000000000000000" pitchFamily="2" charset="2"/>
              <a:buNone/>
              <a:tabLst/>
              <a:defRPr/>
            </a:pPr>
            <a:r>
              <a:rPr kumimoji="0" lang="zh-CN" altLang="en-US" sz="2400" b="0" i="0" u="none" strike="noStrike" kern="0" cap="none" spc="0" normalizeH="0" baseline="0" noProof="0" dirty="0">
                <a:ln>
                  <a:noFill/>
                </a:ln>
                <a:solidFill>
                  <a:srgbClr val="000000"/>
                </a:solidFill>
                <a:effectLst/>
                <a:uLnTx/>
                <a:uFillTx/>
                <a:latin typeface="+mn-ea"/>
              </a:rPr>
              <a:t>       所谓产品，是指能提供给市场，用于满足人们某种欲望和需要的任何事物，包括实物、服务、场所、组织、思想、主意等。</a:t>
            </a:r>
          </a:p>
        </p:txBody>
      </p:sp>
      <p:sp>
        <p:nvSpPr>
          <p:cNvPr id="7" name="文本框 6">
            <a:extLst>
              <a:ext uri="{FF2B5EF4-FFF2-40B4-BE49-F238E27FC236}">
                <a16:creationId xmlns:a16="http://schemas.microsoft.com/office/drawing/2014/main" id="{D9C642FD-C875-4480-908A-40DF9B6A2406}"/>
              </a:ext>
            </a:extLst>
          </p:cNvPr>
          <p:cNvSpPr txBox="1"/>
          <p:nvPr/>
        </p:nvSpPr>
        <p:spPr>
          <a:xfrm>
            <a:off x="1458157" y="2914467"/>
            <a:ext cx="8422689" cy="1938992"/>
          </a:xfrm>
          <a:prstGeom prst="rect">
            <a:avLst/>
          </a:prstGeom>
          <a:noFill/>
        </p:spPr>
        <p:txBody>
          <a:bodyPr wrap="square">
            <a:spAutoFit/>
          </a:bodyPr>
          <a:lstStyle/>
          <a:p>
            <a:pPr algn="just" eaLnBrk="1" hangingPunct="1"/>
            <a:r>
              <a:rPr lang="zh-CN" altLang="en-US" sz="2400" dirty="0">
                <a:latin typeface="宋体" panose="02010600030101010101" pitchFamily="2" charset="-122"/>
              </a:rPr>
              <a:t>    营销学中关于产品的陈述有一句非常著名的话</a:t>
            </a:r>
            <a:r>
              <a:rPr lang="zh-CN" altLang="en-US" sz="2400" b="1" dirty="0">
                <a:latin typeface="宋体" panose="02010600030101010101" pitchFamily="2" charset="-122"/>
              </a:rPr>
              <a:t>：</a:t>
            </a:r>
            <a:r>
              <a:rPr lang="zh-CN" altLang="en-US" sz="2400" b="1" dirty="0">
                <a:latin typeface="Times New Roman" panose="02020603050405020304" pitchFamily="18" charset="0"/>
              </a:rPr>
              <a:t>“</a:t>
            </a:r>
            <a:r>
              <a:rPr lang="zh-CN" altLang="en-US" sz="2400" b="1" dirty="0">
                <a:latin typeface="宋体" panose="02010600030101010101" pitchFamily="2" charset="-122"/>
              </a:rPr>
              <a:t>你卖的不是一个钻头而是一个洞</a:t>
            </a:r>
            <a:r>
              <a:rPr lang="zh-CN" altLang="en-US" sz="2400" b="1" dirty="0">
                <a:latin typeface="Times New Roman" panose="02020603050405020304" pitchFamily="18" charset="0"/>
              </a:rPr>
              <a:t>”</a:t>
            </a:r>
            <a:r>
              <a:rPr lang="zh-CN" altLang="en-US" sz="2400" b="1" dirty="0">
                <a:latin typeface="宋体" panose="02010600030101010101" pitchFamily="2" charset="-122"/>
              </a:rPr>
              <a:t>。</a:t>
            </a:r>
          </a:p>
          <a:p>
            <a:pPr algn="just" eaLnBrk="1" hangingPunct="1"/>
            <a:r>
              <a:rPr lang="zh-CN" altLang="en-US" sz="2400" dirty="0">
                <a:latin typeface="宋体" panose="02010600030101010101" pitchFamily="2" charset="-122"/>
              </a:rPr>
              <a:t>    意思是说企业生产的产品或提供的服务只是满足消费者的某一特定需求的工具或手段，消费者购买的并不是你的产品本身，而是他的</a:t>
            </a:r>
            <a:r>
              <a:rPr lang="zh-CN" altLang="en-US" sz="2400" b="1" dirty="0">
                <a:solidFill>
                  <a:srgbClr val="FF0000"/>
                </a:solidFill>
                <a:latin typeface="宋体" panose="02010600030101010101" pitchFamily="2" charset="-122"/>
              </a:rPr>
              <a:t>某一需求或利益满足。</a:t>
            </a:r>
          </a:p>
        </p:txBody>
      </p:sp>
      <p:sp>
        <p:nvSpPr>
          <p:cNvPr id="8" name="文本框 7">
            <a:extLst>
              <a:ext uri="{FF2B5EF4-FFF2-40B4-BE49-F238E27FC236}">
                <a16:creationId xmlns:a16="http://schemas.microsoft.com/office/drawing/2014/main" id="{834A2248-E573-4861-9F50-66D245500B5E}"/>
              </a:ext>
            </a:extLst>
          </p:cNvPr>
          <p:cNvSpPr txBox="1"/>
          <p:nvPr/>
        </p:nvSpPr>
        <p:spPr>
          <a:xfrm>
            <a:off x="1571348" y="5243134"/>
            <a:ext cx="8309498" cy="830997"/>
          </a:xfrm>
          <a:prstGeom prst="rect">
            <a:avLst/>
          </a:prstGeom>
          <a:noFill/>
        </p:spPr>
        <p:txBody>
          <a:bodyPr wrap="square">
            <a:spAutoFit/>
          </a:bodyPr>
          <a:lstStyle/>
          <a:p>
            <a:r>
              <a:rPr kumimoji="1" lang="zh-CN" altLang="en-US" sz="2400" dirty="0">
                <a:solidFill>
                  <a:srgbClr val="FF0000"/>
                </a:solidFill>
                <a:latin typeface="宋体" panose="02010600030101010101" pitchFamily="2" charset="-122"/>
                <a:cs typeface="Times New Roman" panose="02020603050405020304" pitchFamily="18" charset="0"/>
              </a:rPr>
              <a:t>   一个完整的产品概念是立体的，包括核心产品、形式产品、延伸产品三个层次。</a:t>
            </a:r>
            <a:endParaRPr lang="zh-CN" altLang="en-US" sz="2400" dirty="0"/>
          </a:p>
        </p:txBody>
      </p:sp>
    </p:spTree>
    <p:extLst>
      <p:ext uri="{BB962C8B-B14F-4D97-AF65-F5344CB8AC3E}">
        <p14:creationId xmlns:p14="http://schemas.microsoft.com/office/powerpoint/2010/main" val="3935085858"/>
      </p:ext>
    </p:extLst>
  </p:cSld>
  <p:clrMapOvr>
    <a:masterClrMapping/>
  </p:clrMapOvr>
  <p:transition>
    <p:strips dir="ru"/>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3" cstate="print">
            <a:extLst>
              <a:ext uri="{28A0092B-C50C-407E-A947-70E740481C1C}">
                <a14:useLocalDpi xmlns:a14="http://schemas.microsoft.com/office/drawing/2010/main" val="0"/>
              </a:ext>
            </a:extLst>
          </a:blip>
          <a:srcRect r="3659" b="14709"/>
          <a:stretch/>
        </p:blipFill>
        <p:spPr>
          <a:xfrm flipH="1">
            <a:off x="0" y="0"/>
            <a:ext cx="5649766" cy="6858000"/>
          </a:xfrm>
          <a:prstGeom prst="rect">
            <a:avLst/>
          </a:prstGeom>
        </p:spPr>
      </p:pic>
      <p:sp>
        <p:nvSpPr>
          <p:cNvPr id="3" name="文本框 2"/>
          <p:cNvSpPr txBox="1"/>
          <p:nvPr/>
        </p:nvSpPr>
        <p:spPr>
          <a:xfrm>
            <a:off x="3815298" y="2413337"/>
            <a:ext cx="3291863" cy="1015663"/>
          </a:xfrm>
          <a:prstGeom prst="rect">
            <a:avLst/>
          </a:prstGeom>
          <a:noFill/>
        </p:spPr>
        <p:txBody>
          <a:bodyPr wrap="none" rtlCol="0">
            <a:spAutoFit/>
            <a:scene3d>
              <a:camera prst="orthographicFront"/>
              <a:lightRig rig="threePt" dir="t"/>
            </a:scene3d>
            <a:sp3d contourW="12700"/>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altLang="zh-CN"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rPr>
              <a:t>PART 06</a:t>
            </a:r>
            <a:endParaRPr kumimoji="0" lang="zh-CN" altLang="en-US" sz="6000" b="1" i="0" u="none" strike="noStrike" kern="1200" cap="none" spc="0" normalizeH="0" baseline="0" noProof="0" dirty="0">
              <a:ln>
                <a:noFill/>
              </a:ln>
              <a:gradFill>
                <a:gsLst>
                  <a:gs pos="0">
                    <a:srgbClr val="00D1FE">
                      <a:alpha val="95000"/>
                    </a:srgbClr>
                  </a:gs>
                  <a:gs pos="100000">
                    <a:srgbClr val="397CD5">
                      <a:alpha val="95000"/>
                    </a:srgbClr>
                  </a:gs>
                </a:gsLst>
                <a:lin ang="2700000" scaled="1"/>
              </a:gradFill>
              <a:effectLst/>
              <a:uLnTx/>
              <a:uFillTx/>
              <a:latin typeface="Arial"/>
              <a:ea typeface="微软雅黑"/>
              <a:cs typeface="+mn-cs"/>
            </a:endParaRPr>
          </a:p>
        </p:txBody>
      </p:sp>
      <p:sp>
        <p:nvSpPr>
          <p:cNvPr id="5" name="文本框 4"/>
          <p:cNvSpPr txBox="1"/>
          <p:nvPr/>
        </p:nvSpPr>
        <p:spPr>
          <a:xfrm>
            <a:off x="3370225" y="3628214"/>
            <a:ext cx="4559082" cy="52322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品牌策略选择</a:t>
            </a:r>
          </a:p>
        </p:txBody>
      </p:sp>
      <p:pic>
        <p:nvPicPr>
          <p:cNvPr id="8" name="图片 7">
            <a:extLst>
              <a:ext uri="{FF2B5EF4-FFF2-40B4-BE49-F238E27FC236}">
                <a16:creationId xmlns:a16="http://schemas.microsoft.com/office/drawing/2014/main" id="{95FBB0F4-227F-42D1-B6D7-02C2B986BE65}"/>
              </a:ext>
            </a:extLst>
          </p:cNvPr>
          <p:cNvPicPr>
            <a:picLocks noChangeAspect="1"/>
          </p:cNvPicPr>
          <p:nvPr/>
        </p:nvPicPr>
        <p:blipFill rotWithShape="1">
          <a:blip r:embed="rId4">
            <a:extLst>
              <a:ext uri="{28A0092B-C50C-407E-A947-70E740481C1C}">
                <a14:useLocalDpi xmlns:a14="http://schemas.microsoft.com/office/drawing/2010/main" val="0"/>
              </a:ext>
            </a:extLst>
          </a:blip>
          <a:srcRect l="15976" r="36502"/>
          <a:stretch/>
        </p:blipFill>
        <p:spPr>
          <a:xfrm flipH="1">
            <a:off x="7712242" y="0"/>
            <a:ext cx="4479758" cy="6858000"/>
          </a:xfrm>
          <a:prstGeom prst="rect">
            <a:avLst/>
          </a:prstGeom>
          <a:effectLst/>
        </p:spPr>
      </p:pic>
      <p:sp>
        <p:nvSpPr>
          <p:cNvPr id="9" name="矩形 8">
            <a:extLst>
              <a:ext uri="{FF2B5EF4-FFF2-40B4-BE49-F238E27FC236}">
                <a16:creationId xmlns:a16="http://schemas.microsoft.com/office/drawing/2014/main" id="{ECB55EEE-EE22-4D65-B93F-EE05BACB7E1E}"/>
              </a:ext>
            </a:extLst>
          </p:cNvPr>
          <p:cNvSpPr/>
          <p:nvPr/>
        </p:nvSpPr>
        <p:spPr>
          <a:xfrm>
            <a:off x="8537510" y="-49924"/>
            <a:ext cx="3716494" cy="6858000"/>
          </a:xfrm>
          <a:prstGeom prst="rect">
            <a:avLst/>
          </a:prstGeom>
          <a:gradFill>
            <a:gsLst>
              <a:gs pos="0">
                <a:schemeClr val="bg1"/>
              </a:gs>
              <a:gs pos="100000">
                <a:schemeClr val="bg1">
                  <a:alpha val="3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3781724238"/>
      </p:ext>
    </p:extLst>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4295CEF0-3CE9-4C6F-BA12-846E951211A1}"/>
              </a:ext>
            </a:extLst>
          </p:cNvPr>
          <p:cNvSpPr>
            <a:spLocks noGrp="1"/>
          </p:cNvSpPr>
          <p:nvPr>
            <p:ph type="title"/>
          </p:nvPr>
        </p:nvSpPr>
        <p:spPr/>
        <p:txBody>
          <a:bodyPr/>
          <a:lstStyle/>
          <a:p>
            <a:r>
              <a:rPr lang="en-US" altLang="zh-CN" dirty="0"/>
              <a:t>10.6 </a:t>
            </a:r>
            <a:r>
              <a:rPr lang="zh-CN" altLang="en-US" dirty="0"/>
              <a:t>品牌策略选择</a:t>
            </a:r>
          </a:p>
        </p:txBody>
      </p:sp>
      <p:sp>
        <p:nvSpPr>
          <p:cNvPr id="5" name="Rectangle 3">
            <a:extLst>
              <a:ext uri="{FF2B5EF4-FFF2-40B4-BE49-F238E27FC236}">
                <a16:creationId xmlns:a16="http://schemas.microsoft.com/office/drawing/2014/main" id="{DE44EEFD-2581-4E8F-A684-626594F3A2DE}"/>
              </a:ext>
            </a:extLst>
          </p:cNvPr>
          <p:cNvSpPr>
            <a:spLocks noGrp="1" noChangeArrowheads="1"/>
          </p:cNvSpPr>
          <p:nvPr>
            <p:ph idx="1"/>
          </p:nvPr>
        </p:nvSpPr>
        <p:spPr>
          <a:xfrm>
            <a:off x="609600" y="1196975"/>
            <a:ext cx="10972800" cy="4929188"/>
          </a:xfrm>
        </p:spPr>
        <p:txBody>
          <a:bodyPr/>
          <a:lstStyle/>
          <a:p>
            <a:pPr eaLnBrk="1" hangingPunct="1"/>
            <a:r>
              <a:rPr kumimoji="0" lang="zh-CN" altLang="en-US" b="1" dirty="0">
                <a:latin typeface="微软雅黑" panose="020B0503020204020204" pitchFamily="34" charset="-122"/>
                <a:ea typeface="微软雅黑" panose="020B0503020204020204" pitchFamily="34" charset="-122"/>
              </a:rPr>
              <a:t>品牌基本策略</a:t>
            </a:r>
          </a:p>
          <a:p>
            <a:pPr eaLnBrk="1" hangingPunct="1">
              <a:buFont typeface="Wingdings" panose="05000000000000000000" pitchFamily="2" charset="2"/>
              <a:buNone/>
            </a:pPr>
            <a:r>
              <a:rPr kumimoji="0" lang="zh-CN" altLang="en-US" sz="2400" dirty="0">
                <a:solidFill>
                  <a:schemeClr val="accent2"/>
                </a:solidFill>
                <a:latin typeface="楷体_GB2312" pitchFamily="49" charset="-122"/>
                <a:ea typeface="楷体_GB2312" pitchFamily="49" charset="-122"/>
              </a:rPr>
              <a:t>   </a:t>
            </a:r>
            <a:r>
              <a:rPr kumimoji="0" lang="en-US" altLang="zh-CN" sz="2400" dirty="0">
                <a:solidFill>
                  <a:schemeClr val="accent2"/>
                </a:solidFill>
                <a:latin typeface="楷体_GB2312" pitchFamily="49" charset="-122"/>
                <a:ea typeface="楷体_GB2312" pitchFamily="49" charset="-122"/>
              </a:rPr>
              <a:t>1</a:t>
            </a:r>
            <a:r>
              <a:rPr kumimoji="0" lang="zh-CN" altLang="en-US" sz="2400" dirty="0">
                <a:solidFill>
                  <a:schemeClr val="accent2"/>
                </a:solidFill>
                <a:latin typeface="楷体_GB2312" pitchFamily="49" charset="-122"/>
                <a:ea typeface="楷体_GB2312" pitchFamily="49" charset="-122"/>
              </a:rPr>
              <a:t>、品牌有无策略</a:t>
            </a:r>
          </a:p>
        </p:txBody>
      </p:sp>
      <p:grpSp>
        <p:nvGrpSpPr>
          <p:cNvPr id="6" name="Group 14">
            <a:extLst>
              <a:ext uri="{FF2B5EF4-FFF2-40B4-BE49-F238E27FC236}">
                <a16:creationId xmlns:a16="http://schemas.microsoft.com/office/drawing/2014/main" id="{58181770-4121-46D4-8A3A-74F91497590A}"/>
              </a:ext>
            </a:extLst>
          </p:cNvPr>
          <p:cNvGrpSpPr>
            <a:grpSpLocks/>
          </p:cNvGrpSpPr>
          <p:nvPr/>
        </p:nvGrpSpPr>
        <p:grpSpPr bwMode="auto">
          <a:xfrm>
            <a:off x="1842505" y="2220686"/>
            <a:ext cx="8803724" cy="4121376"/>
            <a:chOff x="657" y="1661"/>
            <a:chExt cx="4752" cy="2352"/>
          </a:xfrm>
        </p:grpSpPr>
        <p:grpSp>
          <p:nvGrpSpPr>
            <p:cNvPr id="7" name="Group 4">
              <a:extLst>
                <a:ext uri="{FF2B5EF4-FFF2-40B4-BE49-F238E27FC236}">
                  <a16:creationId xmlns:a16="http://schemas.microsoft.com/office/drawing/2014/main" id="{835CA223-F9D9-4B7D-BD82-701CAA41AC6A}"/>
                </a:ext>
              </a:extLst>
            </p:cNvPr>
            <p:cNvGrpSpPr>
              <a:grpSpLocks/>
            </p:cNvGrpSpPr>
            <p:nvPr/>
          </p:nvGrpSpPr>
          <p:grpSpPr bwMode="auto">
            <a:xfrm>
              <a:off x="657" y="1661"/>
              <a:ext cx="4752" cy="2352"/>
              <a:chOff x="528" y="1200"/>
              <a:chExt cx="4752" cy="2352"/>
            </a:xfrm>
          </p:grpSpPr>
          <p:sp>
            <p:nvSpPr>
              <p:cNvPr id="11" name="AutoShape 5">
                <a:extLst>
                  <a:ext uri="{FF2B5EF4-FFF2-40B4-BE49-F238E27FC236}">
                    <a16:creationId xmlns:a16="http://schemas.microsoft.com/office/drawing/2014/main" id="{53C063D8-BFE3-4407-84F4-1E31E142F133}"/>
                  </a:ext>
                </a:extLst>
              </p:cNvPr>
              <p:cNvSpPr>
                <a:spLocks noChangeArrowheads="1"/>
              </p:cNvSpPr>
              <p:nvPr/>
            </p:nvSpPr>
            <p:spPr bwMode="gray">
              <a:xfrm>
                <a:off x="3504" y="1728"/>
                <a:ext cx="1776" cy="1824"/>
              </a:xfrm>
              <a:prstGeom prst="chevron">
                <a:avLst>
                  <a:gd name="adj" fmla="val 16468"/>
                </a:avLst>
              </a:prstGeom>
              <a:gradFill rotWithShape="1">
                <a:gsLst>
                  <a:gs pos="0">
                    <a:schemeClr val="accent2"/>
                  </a:gs>
                  <a:gs pos="100000">
                    <a:srgbClr val="5E0000"/>
                  </a:gs>
                </a:gsLst>
                <a:lin ang="0" scaled="1"/>
              </a:gradFill>
              <a:ln w="38100">
                <a:solidFill>
                  <a:srgbClr val="EAEAEA"/>
                </a:solidFill>
                <a:miter lim="800000"/>
                <a:headEnd/>
                <a:tailEnd/>
              </a:ln>
              <a:effectLst>
                <a:outerShdw dist="109250" dir="3267739" algn="ctr" rotWithShape="0">
                  <a:srgbClr val="333333">
                    <a:alpha val="50000"/>
                  </a:srgbClr>
                </a:outerShdw>
              </a:effectLst>
            </p:spPr>
            <p:txBody>
              <a:bodyPr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endParaRPr lang="zh-CN" altLang="en-US">
                  <a:latin typeface="Arial" panose="020B0604020202020204" pitchFamily="34" charset="0"/>
                </a:endParaRPr>
              </a:p>
            </p:txBody>
          </p:sp>
          <p:sp>
            <p:nvSpPr>
              <p:cNvPr id="12" name="AutoShape 6">
                <a:extLst>
                  <a:ext uri="{FF2B5EF4-FFF2-40B4-BE49-F238E27FC236}">
                    <a16:creationId xmlns:a16="http://schemas.microsoft.com/office/drawing/2014/main" id="{E6B927E4-3E72-41B8-A1F0-81AD56A3A472}"/>
                  </a:ext>
                </a:extLst>
              </p:cNvPr>
              <p:cNvSpPr>
                <a:spLocks noChangeArrowheads="1"/>
              </p:cNvSpPr>
              <p:nvPr/>
            </p:nvSpPr>
            <p:spPr bwMode="gray">
              <a:xfrm>
                <a:off x="2016" y="1728"/>
                <a:ext cx="1872" cy="1824"/>
              </a:xfrm>
              <a:prstGeom prst="chevron">
                <a:avLst>
                  <a:gd name="adj" fmla="val 17842"/>
                </a:avLst>
              </a:prstGeom>
              <a:gradFill rotWithShape="1">
                <a:gsLst>
                  <a:gs pos="0">
                    <a:schemeClr val="hlink"/>
                  </a:gs>
                  <a:gs pos="100000">
                    <a:srgbClr val="182F47"/>
                  </a:gs>
                </a:gsLst>
                <a:lin ang="0" scaled="1"/>
              </a:gradFill>
              <a:ln w="38100">
                <a:solidFill>
                  <a:srgbClr val="EAEAEA"/>
                </a:solidFill>
                <a:miter lim="800000"/>
                <a:headEnd/>
                <a:tailEnd/>
              </a:ln>
              <a:effectLst>
                <a:outerShdw dist="109250" dir="3267739" algn="ctr" rotWithShape="0">
                  <a:srgbClr val="333333">
                    <a:alpha val="50000"/>
                  </a:srgbClr>
                </a:outerShdw>
              </a:effectLst>
            </p:spPr>
            <p:txBody>
              <a:bodyPr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endParaRPr lang="zh-CN" altLang="en-US">
                  <a:latin typeface="Arial" panose="020B0604020202020204" pitchFamily="34" charset="0"/>
                </a:endParaRPr>
              </a:p>
            </p:txBody>
          </p:sp>
          <p:sp>
            <p:nvSpPr>
              <p:cNvPr id="13" name="AutoShape 7">
                <a:extLst>
                  <a:ext uri="{FF2B5EF4-FFF2-40B4-BE49-F238E27FC236}">
                    <a16:creationId xmlns:a16="http://schemas.microsoft.com/office/drawing/2014/main" id="{77C2EAC2-3B11-4FC6-AACE-C8AF5C991BDF}"/>
                  </a:ext>
                </a:extLst>
              </p:cNvPr>
              <p:cNvSpPr>
                <a:spLocks noChangeArrowheads="1"/>
              </p:cNvSpPr>
              <p:nvPr/>
            </p:nvSpPr>
            <p:spPr bwMode="gray">
              <a:xfrm>
                <a:off x="528" y="1728"/>
                <a:ext cx="1872" cy="1824"/>
              </a:xfrm>
              <a:prstGeom prst="chevron">
                <a:avLst>
                  <a:gd name="adj" fmla="val 17842"/>
                </a:avLst>
              </a:prstGeom>
              <a:gradFill rotWithShape="1">
                <a:gsLst>
                  <a:gs pos="0">
                    <a:schemeClr val="accent1"/>
                  </a:gs>
                  <a:gs pos="100000">
                    <a:srgbClr val="4B5259"/>
                  </a:gs>
                </a:gsLst>
                <a:lin ang="0" scaled="1"/>
              </a:gradFill>
              <a:ln w="38100">
                <a:solidFill>
                  <a:srgbClr val="EAEAEA"/>
                </a:solidFill>
                <a:miter lim="800000"/>
                <a:headEnd/>
                <a:tailEnd/>
              </a:ln>
              <a:effectLst>
                <a:outerShdw dist="109250" dir="3267739" algn="ctr" rotWithShape="0">
                  <a:srgbClr val="333333">
                    <a:alpha val="50000"/>
                  </a:srgbClr>
                </a:outerShdw>
              </a:effectLst>
            </p:spPr>
            <p:txBody>
              <a:bodyPr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endParaRPr lang="zh-CN" altLang="en-US">
                  <a:latin typeface="Arial" panose="020B0604020202020204" pitchFamily="34" charset="0"/>
                </a:endParaRPr>
              </a:p>
            </p:txBody>
          </p:sp>
          <p:sp>
            <p:nvSpPr>
              <p:cNvPr id="14" name="AutoShape 8">
                <a:extLst>
                  <a:ext uri="{FF2B5EF4-FFF2-40B4-BE49-F238E27FC236}">
                    <a16:creationId xmlns:a16="http://schemas.microsoft.com/office/drawing/2014/main" id="{77C6564A-C230-4651-8E51-851938A24878}"/>
                  </a:ext>
                </a:extLst>
              </p:cNvPr>
              <p:cNvSpPr>
                <a:spLocks noChangeArrowheads="1"/>
              </p:cNvSpPr>
              <p:nvPr/>
            </p:nvSpPr>
            <p:spPr bwMode="gray">
              <a:xfrm>
                <a:off x="672" y="1200"/>
                <a:ext cx="1296" cy="362"/>
              </a:xfrm>
              <a:prstGeom prst="roundRect">
                <a:avLst>
                  <a:gd name="adj" fmla="val 50000"/>
                </a:avLst>
              </a:prstGeom>
              <a:gradFill rotWithShape="1">
                <a:gsLst>
                  <a:gs pos="0">
                    <a:schemeClr val="accent1"/>
                  </a:gs>
                  <a:gs pos="100000">
                    <a:srgbClr val="4B5259"/>
                  </a:gs>
                </a:gsLst>
                <a:lin ang="0" scaled="1"/>
              </a:gradFill>
              <a:ln w="38100">
                <a:solidFill>
                  <a:srgbClr val="FFFFFF"/>
                </a:solidFill>
                <a:round/>
                <a:headEnd/>
                <a:tailEnd/>
              </a:ln>
              <a:effectLst>
                <a:outerShdw dist="63500" dir="3187806" algn="ctr" rotWithShape="0">
                  <a:srgbClr val="001D3A"/>
                </a:outerShdw>
              </a:effec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r>
                  <a:rPr lang="zh-CN" altLang="en-US" sz="2000" b="1">
                    <a:solidFill>
                      <a:schemeClr val="bg1"/>
                    </a:solidFill>
                    <a:latin typeface="Arial" panose="020B0604020202020204" pitchFamily="34" charset="0"/>
                  </a:rPr>
                  <a:t>无牌产品</a:t>
                </a:r>
              </a:p>
            </p:txBody>
          </p:sp>
          <p:sp>
            <p:nvSpPr>
              <p:cNvPr id="15" name="AutoShape 9">
                <a:extLst>
                  <a:ext uri="{FF2B5EF4-FFF2-40B4-BE49-F238E27FC236}">
                    <a16:creationId xmlns:a16="http://schemas.microsoft.com/office/drawing/2014/main" id="{2D71D932-32AB-4476-9BEA-BC9565117B68}"/>
                  </a:ext>
                </a:extLst>
              </p:cNvPr>
              <p:cNvSpPr>
                <a:spLocks noChangeArrowheads="1"/>
              </p:cNvSpPr>
              <p:nvPr/>
            </p:nvSpPr>
            <p:spPr bwMode="gray">
              <a:xfrm>
                <a:off x="2133" y="1200"/>
                <a:ext cx="1296" cy="362"/>
              </a:xfrm>
              <a:prstGeom prst="roundRect">
                <a:avLst>
                  <a:gd name="adj" fmla="val 50000"/>
                </a:avLst>
              </a:prstGeom>
              <a:gradFill rotWithShape="1">
                <a:gsLst>
                  <a:gs pos="0">
                    <a:schemeClr val="hlink"/>
                  </a:gs>
                  <a:gs pos="100000">
                    <a:srgbClr val="182F47"/>
                  </a:gs>
                </a:gsLst>
                <a:lin ang="0" scaled="1"/>
              </a:gradFill>
              <a:ln w="38100">
                <a:solidFill>
                  <a:srgbClr val="FFFFFF"/>
                </a:solidFill>
                <a:round/>
                <a:headEnd/>
                <a:tailEnd/>
              </a:ln>
              <a:effectLst>
                <a:outerShdw dist="63500" dir="3187806" algn="ctr" rotWithShape="0">
                  <a:srgbClr val="001D3A"/>
                </a:outerShdw>
              </a:effec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zh-CN" altLang="en-US" sz="2000" b="1">
                    <a:solidFill>
                      <a:schemeClr val="bg1"/>
                    </a:solidFill>
                    <a:latin typeface="Arial" panose="020B0604020202020204" pitchFamily="34" charset="0"/>
                  </a:rPr>
                  <a:t>无牌的目的</a:t>
                </a:r>
              </a:p>
            </p:txBody>
          </p:sp>
          <p:sp>
            <p:nvSpPr>
              <p:cNvPr id="16" name="AutoShape 10">
                <a:extLst>
                  <a:ext uri="{FF2B5EF4-FFF2-40B4-BE49-F238E27FC236}">
                    <a16:creationId xmlns:a16="http://schemas.microsoft.com/office/drawing/2014/main" id="{2296599A-7BF5-4BAA-A185-293085C38486}"/>
                  </a:ext>
                </a:extLst>
              </p:cNvPr>
              <p:cNvSpPr>
                <a:spLocks noChangeArrowheads="1"/>
              </p:cNvSpPr>
              <p:nvPr/>
            </p:nvSpPr>
            <p:spPr bwMode="gray">
              <a:xfrm>
                <a:off x="3600" y="1200"/>
                <a:ext cx="1296" cy="362"/>
              </a:xfrm>
              <a:prstGeom prst="roundRect">
                <a:avLst>
                  <a:gd name="adj" fmla="val 50000"/>
                </a:avLst>
              </a:prstGeom>
              <a:gradFill rotWithShape="1">
                <a:gsLst>
                  <a:gs pos="0">
                    <a:schemeClr val="accent2"/>
                  </a:gs>
                  <a:gs pos="100000">
                    <a:srgbClr val="5E0000"/>
                  </a:gs>
                </a:gsLst>
                <a:lin ang="0" scaled="1"/>
              </a:gradFill>
              <a:ln w="38100">
                <a:solidFill>
                  <a:srgbClr val="FFFFFF"/>
                </a:solidFill>
                <a:round/>
                <a:headEnd/>
                <a:tailEnd/>
              </a:ln>
              <a:effectLst>
                <a:outerShdw dist="63500" dir="3187806" algn="ctr" rotWithShape="0">
                  <a:srgbClr val="001D3A"/>
                </a:outerShdw>
              </a:effec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r>
                  <a:rPr lang="zh-CN" altLang="en-US" sz="2000" b="1">
                    <a:solidFill>
                      <a:schemeClr val="bg1"/>
                    </a:solidFill>
                    <a:latin typeface="Arial" panose="020B0604020202020204" pitchFamily="34" charset="0"/>
                  </a:rPr>
                  <a:t>有牌的好处</a:t>
                </a:r>
              </a:p>
            </p:txBody>
          </p:sp>
        </p:grpSp>
        <p:sp>
          <p:nvSpPr>
            <p:cNvPr id="8" name="Text Box 11">
              <a:extLst>
                <a:ext uri="{FF2B5EF4-FFF2-40B4-BE49-F238E27FC236}">
                  <a16:creationId xmlns:a16="http://schemas.microsoft.com/office/drawing/2014/main" id="{5A4B0E8A-E3D8-40CD-9F4B-0986F604CB37}"/>
                </a:ext>
              </a:extLst>
            </p:cNvPr>
            <p:cNvSpPr txBox="1">
              <a:spLocks noChangeArrowheads="1"/>
            </p:cNvSpPr>
            <p:nvPr/>
          </p:nvSpPr>
          <p:spPr bwMode="auto">
            <a:xfrm>
              <a:off x="1202" y="2431"/>
              <a:ext cx="952" cy="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1600" dirty="0">
                  <a:solidFill>
                    <a:schemeClr val="bg1"/>
                  </a:solidFill>
                  <a:latin typeface="Arial" panose="020B0604020202020204" pitchFamily="34" charset="0"/>
                  <a:ea typeface="楷体_GB2312" pitchFamily="49" charset="-122"/>
                </a:rPr>
                <a:t>在超级市场上出售的无品牌、包装简易且价格便宜的普通产品</a:t>
              </a:r>
            </a:p>
          </p:txBody>
        </p:sp>
        <p:sp>
          <p:nvSpPr>
            <p:cNvPr id="9" name="Text Box 12">
              <a:extLst>
                <a:ext uri="{FF2B5EF4-FFF2-40B4-BE49-F238E27FC236}">
                  <a16:creationId xmlns:a16="http://schemas.microsoft.com/office/drawing/2014/main" id="{526E698D-F17D-4DE6-915F-747D02AF16B4}"/>
                </a:ext>
              </a:extLst>
            </p:cNvPr>
            <p:cNvSpPr txBox="1">
              <a:spLocks noChangeArrowheads="1"/>
            </p:cNvSpPr>
            <p:nvPr/>
          </p:nvSpPr>
          <p:spPr bwMode="auto">
            <a:xfrm>
              <a:off x="2562" y="2387"/>
              <a:ext cx="1134" cy="1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1600">
                  <a:solidFill>
                    <a:schemeClr val="bg1"/>
                  </a:solidFill>
                  <a:latin typeface="Arial" panose="020B0604020202020204" pitchFamily="34" charset="0"/>
                  <a:ea typeface="楷体_GB2312" pitchFamily="49" charset="-122"/>
                </a:rPr>
                <a:t>节省包装、广告等费用，降低价格，扩大销售。一般来讲，无牌产品使用质量较低的原料，而且其包装、广告、标签的费用都较低</a:t>
              </a:r>
            </a:p>
          </p:txBody>
        </p:sp>
        <p:sp>
          <p:nvSpPr>
            <p:cNvPr id="10" name="Text Box 13">
              <a:extLst>
                <a:ext uri="{FF2B5EF4-FFF2-40B4-BE49-F238E27FC236}">
                  <a16:creationId xmlns:a16="http://schemas.microsoft.com/office/drawing/2014/main" id="{24798214-3709-4740-AB08-45BCDEB9BA32}"/>
                </a:ext>
              </a:extLst>
            </p:cNvPr>
            <p:cNvSpPr txBox="1">
              <a:spLocks noChangeArrowheads="1"/>
            </p:cNvSpPr>
            <p:nvPr/>
          </p:nvSpPr>
          <p:spPr bwMode="auto">
            <a:xfrm>
              <a:off x="3969" y="2394"/>
              <a:ext cx="1270" cy="1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sz="1600">
                  <a:solidFill>
                    <a:schemeClr val="bg1"/>
                  </a:solidFill>
                  <a:latin typeface="Arial" panose="020B0604020202020204" pitchFamily="34" charset="0"/>
                  <a:ea typeface="楷体_GB2312" pitchFamily="49" charset="-122"/>
                </a:rPr>
                <a:t>便于管理订货；有助于企业细分市场；有助于树立良好的企业形象；有利于吸引更多的品牌忠诚者；注册商标可使企业的产品特色得到法律保护，防止别人模仿、抄袭</a:t>
              </a:r>
            </a:p>
          </p:txBody>
        </p:sp>
      </p:grpSp>
    </p:spTree>
    <p:extLst>
      <p:ext uri="{BB962C8B-B14F-4D97-AF65-F5344CB8AC3E}">
        <p14:creationId xmlns:p14="http://schemas.microsoft.com/office/powerpoint/2010/main" val="3629167068"/>
      </p:ext>
    </p:extLst>
  </p:cSld>
  <p:clrMapOvr>
    <a:masterClrMapping/>
  </p:clrMapOvr>
  <p:transition>
    <p:strips dir="ru"/>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EB86BEA9-0163-46DA-97B1-EDA06BE96746}"/>
              </a:ext>
            </a:extLst>
          </p:cNvPr>
          <p:cNvSpPr>
            <a:spLocks noGrp="1"/>
          </p:cNvSpPr>
          <p:nvPr>
            <p:ph type="title"/>
          </p:nvPr>
        </p:nvSpPr>
        <p:spPr/>
        <p:txBody>
          <a:bodyPr/>
          <a:lstStyle/>
          <a:p>
            <a:r>
              <a:rPr lang="en-US" altLang="zh-CN" dirty="0"/>
              <a:t>10.6 </a:t>
            </a:r>
            <a:r>
              <a:rPr lang="zh-CN" altLang="en-US" dirty="0"/>
              <a:t>品牌策略选择</a:t>
            </a:r>
          </a:p>
        </p:txBody>
      </p:sp>
      <p:sp>
        <p:nvSpPr>
          <p:cNvPr id="5" name="Rectangle 3">
            <a:extLst>
              <a:ext uri="{FF2B5EF4-FFF2-40B4-BE49-F238E27FC236}">
                <a16:creationId xmlns:a16="http://schemas.microsoft.com/office/drawing/2014/main" id="{9C16BBBC-C4AB-4BE1-A80F-0C28209C0890}"/>
              </a:ext>
            </a:extLst>
          </p:cNvPr>
          <p:cNvSpPr>
            <a:spLocks noGrp="1" noChangeArrowheads="1"/>
          </p:cNvSpPr>
          <p:nvPr>
            <p:ph idx="1"/>
          </p:nvPr>
        </p:nvSpPr>
        <p:spPr>
          <a:xfrm>
            <a:off x="609600" y="1196975"/>
            <a:ext cx="10972800" cy="4929188"/>
          </a:xfrm>
        </p:spPr>
        <p:txBody>
          <a:bodyPr/>
          <a:lstStyle/>
          <a:p>
            <a:pPr eaLnBrk="1" hangingPunct="1">
              <a:buFont typeface="Wingdings" panose="05000000000000000000" pitchFamily="2" charset="2"/>
              <a:buNone/>
            </a:pPr>
            <a:r>
              <a:rPr kumimoji="0" lang="en-US" altLang="zh-CN" sz="2400" dirty="0">
                <a:solidFill>
                  <a:schemeClr val="accent2"/>
                </a:solidFill>
                <a:latin typeface="楷体_GB2312" pitchFamily="49" charset="-122"/>
                <a:ea typeface="楷体_GB2312" pitchFamily="49" charset="-122"/>
              </a:rPr>
              <a:t>     2</a:t>
            </a:r>
            <a:r>
              <a:rPr kumimoji="0" lang="zh-CN" altLang="en-US" sz="2400" dirty="0">
                <a:solidFill>
                  <a:schemeClr val="accent2"/>
                </a:solidFill>
                <a:latin typeface="楷体_GB2312" pitchFamily="49" charset="-122"/>
                <a:ea typeface="楷体_GB2312" pitchFamily="49" charset="-122"/>
              </a:rPr>
              <a:t>、品牌归属策略</a:t>
            </a:r>
          </a:p>
          <a:p>
            <a:pPr eaLnBrk="1" hangingPunct="1">
              <a:buFont typeface="Wingdings" panose="05000000000000000000" pitchFamily="2" charset="2"/>
              <a:buNone/>
            </a:pPr>
            <a:endParaRPr kumimoji="0" lang="en-US" altLang="zh-CN" sz="2400" dirty="0">
              <a:solidFill>
                <a:schemeClr val="accent2"/>
              </a:solidFill>
              <a:latin typeface="楷体_GB2312" pitchFamily="49" charset="-122"/>
              <a:ea typeface="楷体_GB2312" pitchFamily="49" charset="-122"/>
            </a:endParaRPr>
          </a:p>
        </p:txBody>
      </p:sp>
      <p:grpSp>
        <p:nvGrpSpPr>
          <p:cNvPr id="6" name="Group 32">
            <a:extLst>
              <a:ext uri="{FF2B5EF4-FFF2-40B4-BE49-F238E27FC236}">
                <a16:creationId xmlns:a16="http://schemas.microsoft.com/office/drawing/2014/main" id="{74901EEC-0A8F-4156-9065-C575D1BE6AAF}"/>
              </a:ext>
            </a:extLst>
          </p:cNvPr>
          <p:cNvGrpSpPr>
            <a:grpSpLocks/>
          </p:cNvGrpSpPr>
          <p:nvPr/>
        </p:nvGrpSpPr>
        <p:grpSpPr bwMode="auto">
          <a:xfrm>
            <a:off x="2411413" y="1916113"/>
            <a:ext cx="6779240" cy="4689960"/>
            <a:chOff x="1519" y="1389"/>
            <a:chExt cx="2733" cy="2243"/>
          </a:xfrm>
        </p:grpSpPr>
        <p:grpSp>
          <p:nvGrpSpPr>
            <p:cNvPr id="7" name="Group 16">
              <a:extLst>
                <a:ext uri="{FF2B5EF4-FFF2-40B4-BE49-F238E27FC236}">
                  <a16:creationId xmlns:a16="http://schemas.microsoft.com/office/drawing/2014/main" id="{34015F46-4099-4A1C-8AF5-BC2D39A12053}"/>
                </a:ext>
              </a:extLst>
            </p:cNvPr>
            <p:cNvGrpSpPr>
              <a:grpSpLocks/>
            </p:cNvGrpSpPr>
            <p:nvPr/>
          </p:nvGrpSpPr>
          <p:grpSpPr bwMode="auto">
            <a:xfrm>
              <a:off x="1519" y="1389"/>
              <a:ext cx="2733" cy="2243"/>
              <a:chOff x="405" y="1800"/>
              <a:chExt cx="1802" cy="1696"/>
            </a:xfrm>
          </p:grpSpPr>
          <p:sp>
            <p:nvSpPr>
              <p:cNvPr id="11" name="Freeform 17">
                <a:extLst>
                  <a:ext uri="{FF2B5EF4-FFF2-40B4-BE49-F238E27FC236}">
                    <a16:creationId xmlns:a16="http://schemas.microsoft.com/office/drawing/2014/main" id="{487EFDA1-57AC-4FA2-8AC6-EDAF39375CBB}"/>
                  </a:ext>
                </a:extLst>
              </p:cNvPr>
              <p:cNvSpPr>
                <a:spLocks noChangeArrowheads="1"/>
              </p:cNvSpPr>
              <p:nvPr/>
            </p:nvSpPr>
            <p:spPr bwMode="auto">
              <a:xfrm>
                <a:off x="1223" y="2479"/>
                <a:ext cx="562" cy="338"/>
              </a:xfrm>
              <a:custGeom>
                <a:avLst/>
                <a:gdLst>
                  <a:gd name="T0" fmla="*/ 4 w 1521"/>
                  <a:gd name="T1" fmla="*/ 0 h 916"/>
                  <a:gd name="T2" fmla="*/ 4 w 1521"/>
                  <a:gd name="T3" fmla="*/ 0 h 916"/>
                  <a:gd name="T4" fmla="*/ 4 w 1521"/>
                  <a:gd name="T5" fmla="*/ 0 h 916"/>
                  <a:gd name="T6" fmla="*/ 4 w 1521"/>
                  <a:gd name="T7" fmla="*/ 0 h 916"/>
                  <a:gd name="T8" fmla="*/ 4 w 1521"/>
                  <a:gd name="T9" fmla="*/ 0 h 916"/>
                  <a:gd name="T10" fmla="*/ 3 w 1521"/>
                  <a:gd name="T11" fmla="*/ 1 h 916"/>
                  <a:gd name="T12" fmla="*/ 3 w 1521"/>
                  <a:gd name="T13" fmla="*/ 1 h 916"/>
                  <a:gd name="T14" fmla="*/ 3 w 1521"/>
                  <a:gd name="T15" fmla="*/ 1 h 916"/>
                  <a:gd name="T16" fmla="*/ 3 w 1521"/>
                  <a:gd name="T17" fmla="*/ 1 h 916"/>
                  <a:gd name="T18" fmla="*/ 3 w 1521"/>
                  <a:gd name="T19" fmla="*/ 1 h 916"/>
                  <a:gd name="T20" fmla="*/ 3 w 1521"/>
                  <a:gd name="T21" fmla="*/ 1 h 916"/>
                  <a:gd name="T22" fmla="*/ 3 w 1521"/>
                  <a:gd name="T23" fmla="*/ 1 h 916"/>
                  <a:gd name="T24" fmla="*/ 3 w 1521"/>
                  <a:gd name="T25" fmla="*/ 1 h 916"/>
                  <a:gd name="T26" fmla="*/ 3 w 1521"/>
                  <a:gd name="T27" fmla="*/ 1 h 916"/>
                  <a:gd name="T28" fmla="*/ 2 w 1521"/>
                  <a:gd name="T29" fmla="*/ 2 h 916"/>
                  <a:gd name="T30" fmla="*/ 2 w 1521"/>
                  <a:gd name="T31" fmla="*/ 2 h 916"/>
                  <a:gd name="T32" fmla="*/ 2 w 1521"/>
                  <a:gd name="T33" fmla="*/ 2 h 916"/>
                  <a:gd name="T34" fmla="*/ 2 w 1521"/>
                  <a:gd name="T35" fmla="*/ 2 h 916"/>
                  <a:gd name="T36" fmla="*/ 2 w 1521"/>
                  <a:gd name="T37" fmla="*/ 2 h 916"/>
                  <a:gd name="T38" fmla="*/ 2 w 1521"/>
                  <a:gd name="T39" fmla="*/ 2 h 916"/>
                  <a:gd name="T40" fmla="*/ 1 w 1521"/>
                  <a:gd name="T41" fmla="*/ 2 h 916"/>
                  <a:gd name="T42" fmla="*/ 1 w 1521"/>
                  <a:gd name="T43" fmla="*/ 2 h 916"/>
                  <a:gd name="T44" fmla="*/ 1 w 1521"/>
                  <a:gd name="T45" fmla="*/ 2 h 916"/>
                  <a:gd name="T46" fmla="*/ 1 w 1521"/>
                  <a:gd name="T47" fmla="*/ 2 h 916"/>
                  <a:gd name="T48" fmla="*/ 1 w 1521"/>
                  <a:gd name="T49" fmla="*/ 2 h 916"/>
                  <a:gd name="T50" fmla="*/ 0 w 1521"/>
                  <a:gd name="T51" fmla="*/ 2 h 916"/>
                  <a:gd name="T52" fmla="*/ 0 w 1521"/>
                  <a:gd name="T53" fmla="*/ 2 h 916"/>
                  <a:gd name="T54" fmla="*/ 0 w 1521"/>
                  <a:gd name="T55" fmla="*/ 2 h 916"/>
                  <a:gd name="T56" fmla="*/ 0 w 1521"/>
                  <a:gd name="T57" fmla="*/ 2 h 916"/>
                  <a:gd name="T58" fmla="*/ 0 w 1521"/>
                  <a:gd name="T59" fmla="*/ 2 h 916"/>
                  <a:gd name="T60" fmla="*/ 0 w 1521"/>
                  <a:gd name="T61" fmla="*/ 2 h 916"/>
                  <a:gd name="T62" fmla="*/ 0 w 1521"/>
                  <a:gd name="T63" fmla="*/ 2 h 916"/>
                  <a:gd name="T64" fmla="*/ 0 w 1521"/>
                  <a:gd name="T65" fmla="*/ 2 h 916"/>
                  <a:gd name="T66" fmla="*/ 0 w 1521"/>
                  <a:gd name="T67" fmla="*/ 2 h 916"/>
                  <a:gd name="T68" fmla="*/ 0 w 1521"/>
                  <a:gd name="T69" fmla="*/ 1 h 916"/>
                  <a:gd name="T70" fmla="*/ 0 w 1521"/>
                  <a:gd name="T71" fmla="*/ 1 h 916"/>
                  <a:gd name="T72" fmla="*/ 0 w 1521"/>
                  <a:gd name="T73" fmla="*/ 1 h 916"/>
                  <a:gd name="T74" fmla="*/ 1 w 1521"/>
                  <a:gd name="T75" fmla="*/ 1 h 916"/>
                  <a:gd name="T76" fmla="*/ 1 w 1521"/>
                  <a:gd name="T77" fmla="*/ 1 h 916"/>
                  <a:gd name="T78" fmla="*/ 1 w 1521"/>
                  <a:gd name="T79" fmla="*/ 1 h 916"/>
                  <a:gd name="T80" fmla="*/ 1 w 1521"/>
                  <a:gd name="T81" fmla="*/ 1 h 916"/>
                  <a:gd name="T82" fmla="*/ 1 w 1521"/>
                  <a:gd name="T83" fmla="*/ 1 h 916"/>
                  <a:gd name="T84" fmla="*/ 1 w 1521"/>
                  <a:gd name="T85" fmla="*/ 1 h 916"/>
                  <a:gd name="T86" fmla="*/ 1 w 1521"/>
                  <a:gd name="T87" fmla="*/ 0 h 916"/>
                  <a:gd name="T88" fmla="*/ 1 w 1521"/>
                  <a:gd name="T89" fmla="*/ 0 h 916"/>
                  <a:gd name="T90" fmla="*/ 2 w 1521"/>
                  <a:gd name="T91" fmla="*/ 0 h 916"/>
                  <a:gd name="T92" fmla="*/ 2 w 1521"/>
                  <a:gd name="T93" fmla="*/ 0 h 916"/>
                  <a:gd name="T94" fmla="*/ 2 w 1521"/>
                  <a:gd name="T95" fmla="*/ 0 h 916"/>
                  <a:gd name="T96" fmla="*/ 2 w 1521"/>
                  <a:gd name="T97" fmla="*/ 0 h 916"/>
                  <a:gd name="T98" fmla="*/ 2 w 1521"/>
                  <a:gd name="T99" fmla="*/ 0 h 916"/>
                  <a:gd name="T100" fmla="*/ 3 w 1521"/>
                  <a:gd name="T101" fmla="*/ 0 h 916"/>
                  <a:gd name="T102" fmla="*/ 3 w 1521"/>
                  <a:gd name="T103" fmla="*/ 0 h 916"/>
                  <a:gd name="T104" fmla="*/ 3 w 1521"/>
                  <a:gd name="T105" fmla="*/ 0 h 916"/>
                  <a:gd name="T106" fmla="*/ 3 w 1521"/>
                  <a:gd name="T107" fmla="*/ 0 h 916"/>
                  <a:gd name="T108" fmla="*/ 3 w 1521"/>
                  <a:gd name="T109" fmla="*/ 0 h 916"/>
                  <a:gd name="T110" fmla="*/ 3 w 1521"/>
                  <a:gd name="T111" fmla="*/ 0 h 916"/>
                  <a:gd name="T112" fmla="*/ 4 w 1521"/>
                  <a:gd name="T113" fmla="*/ 0 h 916"/>
                  <a:gd name="T114" fmla="*/ 4 w 1521"/>
                  <a:gd name="T115" fmla="*/ 0 h 91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521" h="916">
                    <a:moveTo>
                      <a:pt x="1521" y="20"/>
                    </a:moveTo>
                    <a:lnTo>
                      <a:pt x="1512" y="44"/>
                    </a:lnTo>
                    <a:lnTo>
                      <a:pt x="1502" y="68"/>
                    </a:lnTo>
                    <a:lnTo>
                      <a:pt x="1491" y="92"/>
                    </a:lnTo>
                    <a:lnTo>
                      <a:pt x="1481" y="116"/>
                    </a:lnTo>
                    <a:lnTo>
                      <a:pt x="1470" y="140"/>
                    </a:lnTo>
                    <a:lnTo>
                      <a:pt x="1458" y="163"/>
                    </a:lnTo>
                    <a:lnTo>
                      <a:pt x="1446" y="185"/>
                    </a:lnTo>
                    <a:lnTo>
                      <a:pt x="1434" y="209"/>
                    </a:lnTo>
                    <a:lnTo>
                      <a:pt x="1421" y="230"/>
                    </a:lnTo>
                    <a:lnTo>
                      <a:pt x="1409" y="253"/>
                    </a:lnTo>
                    <a:lnTo>
                      <a:pt x="1380" y="296"/>
                    </a:lnTo>
                    <a:lnTo>
                      <a:pt x="1367" y="318"/>
                    </a:lnTo>
                    <a:lnTo>
                      <a:pt x="1352" y="340"/>
                    </a:lnTo>
                    <a:lnTo>
                      <a:pt x="1320" y="381"/>
                    </a:lnTo>
                    <a:lnTo>
                      <a:pt x="1305" y="400"/>
                    </a:lnTo>
                    <a:lnTo>
                      <a:pt x="1288" y="421"/>
                    </a:lnTo>
                    <a:lnTo>
                      <a:pt x="1272" y="441"/>
                    </a:lnTo>
                    <a:lnTo>
                      <a:pt x="1255" y="460"/>
                    </a:lnTo>
                    <a:lnTo>
                      <a:pt x="1237" y="478"/>
                    </a:lnTo>
                    <a:lnTo>
                      <a:pt x="1219" y="498"/>
                    </a:lnTo>
                    <a:lnTo>
                      <a:pt x="1201" y="516"/>
                    </a:lnTo>
                    <a:lnTo>
                      <a:pt x="1183" y="534"/>
                    </a:lnTo>
                    <a:lnTo>
                      <a:pt x="1146" y="569"/>
                    </a:lnTo>
                    <a:lnTo>
                      <a:pt x="1107" y="602"/>
                    </a:lnTo>
                    <a:lnTo>
                      <a:pt x="1066" y="633"/>
                    </a:lnTo>
                    <a:lnTo>
                      <a:pt x="1045" y="650"/>
                    </a:lnTo>
                    <a:lnTo>
                      <a:pt x="1025" y="665"/>
                    </a:lnTo>
                    <a:lnTo>
                      <a:pt x="982" y="694"/>
                    </a:lnTo>
                    <a:lnTo>
                      <a:pt x="938" y="721"/>
                    </a:lnTo>
                    <a:lnTo>
                      <a:pt x="916" y="734"/>
                    </a:lnTo>
                    <a:lnTo>
                      <a:pt x="893" y="746"/>
                    </a:lnTo>
                    <a:lnTo>
                      <a:pt x="871" y="760"/>
                    </a:lnTo>
                    <a:lnTo>
                      <a:pt x="848" y="770"/>
                    </a:lnTo>
                    <a:lnTo>
                      <a:pt x="824" y="782"/>
                    </a:lnTo>
                    <a:lnTo>
                      <a:pt x="801" y="793"/>
                    </a:lnTo>
                    <a:lnTo>
                      <a:pt x="777" y="803"/>
                    </a:lnTo>
                    <a:lnTo>
                      <a:pt x="753" y="814"/>
                    </a:lnTo>
                    <a:lnTo>
                      <a:pt x="729" y="824"/>
                    </a:lnTo>
                    <a:lnTo>
                      <a:pt x="704" y="833"/>
                    </a:lnTo>
                    <a:lnTo>
                      <a:pt x="654" y="850"/>
                    </a:lnTo>
                    <a:lnTo>
                      <a:pt x="605" y="865"/>
                    </a:lnTo>
                    <a:lnTo>
                      <a:pt x="553" y="878"/>
                    </a:lnTo>
                    <a:lnTo>
                      <a:pt x="501" y="891"/>
                    </a:lnTo>
                    <a:lnTo>
                      <a:pt x="475" y="895"/>
                    </a:lnTo>
                    <a:lnTo>
                      <a:pt x="448" y="900"/>
                    </a:lnTo>
                    <a:lnTo>
                      <a:pt x="394" y="907"/>
                    </a:lnTo>
                    <a:lnTo>
                      <a:pt x="369" y="910"/>
                    </a:lnTo>
                    <a:lnTo>
                      <a:pt x="341" y="912"/>
                    </a:lnTo>
                    <a:lnTo>
                      <a:pt x="286" y="916"/>
                    </a:lnTo>
                    <a:lnTo>
                      <a:pt x="230" y="916"/>
                    </a:lnTo>
                    <a:lnTo>
                      <a:pt x="202" y="916"/>
                    </a:lnTo>
                    <a:lnTo>
                      <a:pt x="172" y="915"/>
                    </a:lnTo>
                    <a:lnTo>
                      <a:pt x="143" y="913"/>
                    </a:lnTo>
                    <a:lnTo>
                      <a:pt x="114" y="912"/>
                    </a:lnTo>
                    <a:lnTo>
                      <a:pt x="84" y="909"/>
                    </a:lnTo>
                    <a:lnTo>
                      <a:pt x="56" y="906"/>
                    </a:lnTo>
                    <a:lnTo>
                      <a:pt x="27" y="901"/>
                    </a:lnTo>
                    <a:lnTo>
                      <a:pt x="0" y="897"/>
                    </a:lnTo>
                    <a:lnTo>
                      <a:pt x="9" y="872"/>
                    </a:lnTo>
                    <a:lnTo>
                      <a:pt x="18" y="848"/>
                    </a:lnTo>
                    <a:lnTo>
                      <a:pt x="29" y="824"/>
                    </a:lnTo>
                    <a:lnTo>
                      <a:pt x="39" y="800"/>
                    </a:lnTo>
                    <a:lnTo>
                      <a:pt x="51" y="778"/>
                    </a:lnTo>
                    <a:lnTo>
                      <a:pt x="62" y="754"/>
                    </a:lnTo>
                    <a:lnTo>
                      <a:pt x="74" y="731"/>
                    </a:lnTo>
                    <a:lnTo>
                      <a:pt x="87" y="709"/>
                    </a:lnTo>
                    <a:lnTo>
                      <a:pt x="99" y="686"/>
                    </a:lnTo>
                    <a:lnTo>
                      <a:pt x="113" y="663"/>
                    </a:lnTo>
                    <a:lnTo>
                      <a:pt x="140" y="620"/>
                    </a:lnTo>
                    <a:lnTo>
                      <a:pt x="155" y="599"/>
                    </a:lnTo>
                    <a:lnTo>
                      <a:pt x="170" y="578"/>
                    </a:lnTo>
                    <a:lnTo>
                      <a:pt x="200" y="536"/>
                    </a:lnTo>
                    <a:lnTo>
                      <a:pt x="217" y="516"/>
                    </a:lnTo>
                    <a:lnTo>
                      <a:pt x="232" y="496"/>
                    </a:lnTo>
                    <a:lnTo>
                      <a:pt x="250" y="477"/>
                    </a:lnTo>
                    <a:lnTo>
                      <a:pt x="266" y="457"/>
                    </a:lnTo>
                    <a:lnTo>
                      <a:pt x="283" y="438"/>
                    </a:lnTo>
                    <a:lnTo>
                      <a:pt x="301" y="420"/>
                    </a:lnTo>
                    <a:lnTo>
                      <a:pt x="319" y="402"/>
                    </a:lnTo>
                    <a:lnTo>
                      <a:pt x="337" y="384"/>
                    </a:lnTo>
                    <a:lnTo>
                      <a:pt x="376" y="348"/>
                    </a:lnTo>
                    <a:lnTo>
                      <a:pt x="414" y="315"/>
                    </a:lnTo>
                    <a:lnTo>
                      <a:pt x="454" y="283"/>
                    </a:lnTo>
                    <a:lnTo>
                      <a:pt x="475" y="268"/>
                    </a:lnTo>
                    <a:lnTo>
                      <a:pt x="496" y="253"/>
                    </a:lnTo>
                    <a:lnTo>
                      <a:pt x="538" y="223"/>
                    </a:lnTo>
                    <a:lnTo>
                      <a:pt x="582" y="196"/>
                    </a:lnTo>
                    <a:lnTo>
                      <a:pt x="605" y="182"/>
                    </a:lnTo>
                    <a:lnTo>
                      <a:pt x="627" y="170"/>
                    </a:lnTo>
                    <a:lnTo>
                      <a:pt x="650" y="158"/>
                    </a:lnTo>
                    <a:lnTo>
                      <a:pt x="674" y="146"/>
                    </a:lnTo>
                    <a:lnTo>
                      <a:pt x="696" y="134"/>
                    </a:lnTo>
                    <a:lnTo>
                      <a:pt x="720" y="124"/>
                    </a:lnTo>
                    <a:lnTo>
                      <a:pt x="744" y="113"/>
                    </a:lnTo>
                    <a:lnTo>
                      <a:pt x="768" y="102"/>
                    </a:lnTo>
                    <a:lnTo>
                      <a:pt x="792" y="93"/>
                    </a:lnTo>
                    <a:lnTo>
                      <a:pt x="816" y="84"/>
                    </a:lnTo>
                    <a:lnTo>
                      <a:pt x="866" y="66"/>
                    </a:lnTo>
                    <a:lnTo>
                      <a:pt x="917" y="51"/>
                    </a:lnTo>
                    <a:lnTo>
                      <a:pt x="968" y="38"/>
                    </a:lnTo>
                    <a:lnTo>
                      <a:pt x="1019" y="27"/>
                    </a:lnTo>
                    <a:lnTo>
                      <a:pt x="1046" y="21"/>
                    </a:lnTo>
                    <a:lnTo>
                      <a:pt x="1072" y="17"/>
                    </a:lnTo>
                    <a:lnTo>
                      <a:pt x="1126" y="9"/>
                    </a:lnTo>
                    <a:lnTo>
                      <a:pt x="1153" y="8"/>
                    </a:lnTo>
                    <a:lnTo>
                      <a:pt x="1180" y="5"/>
                    </a:lnTo>
                    <a:lnTo>
                      <a:pt x="1234" y="2"/>
                    </a:lnTo>
                    <a:lnTo>
                      <a:pt x="1290" y="0"/>
                    </a:lnTo>
                    <a:lnTo>
                      <a:pt x="1320" y="0"/>
                    </a:lnTo>
                    <a:lnTo>
                      <a:pt x="1349" y="2"/>
                    </a:lnTo>
                    <a:lnTo>
                      <a:pt x="1377" y="3"/>
                    </a:lnTo>
                    <a:lnTo>
                      <a:pt x="1407" y="5"/>
                    </a:lnTo>
                    <a:lnTo>
                      <a:pt x="1436" y="8"/>
                    </a:lnTo>
                    <a:lnTo>
                      <a:pt x="1464" y="11"/>
                    </a:lnTo>
                    <a:lnTo>
                      <a:pt x="1493" y="15"/>
                    </a:lnTo>
                    <a:lnTo>
                      <a:pt x="1521" y="20"/>
                    </a:lnTo>
                    <a:close/>
                  </a:path>
                </a:pathLst>
              </a:custGeom>
              <a:solidFill>
                <a:srgbClr val="B2D2DE"/>
              </a:solidFill>
              <a:ln w="6350">
                <a:solidFill>
                  <a:srgbClr val="366B7E"/>
                </a:solidFill>
                <a:round/>
                <a:headEnd/>
                <a:tailEnd/>
              </a:ln>
            </p:spPr>
            <p:txBody>
              <a:bodyPr/>
              <a:lstStyle/>
              <a:p>
                <a:endParaRPr lang="zh-CN" altLang="en-US"/>
              </a:p>
            </p:txBody>
          </p:sp>
          <p:sp>
            <p:nvSpPr>
              <p:cNvPr id="12" name="Freeform 18">
                <a:extLst>
                  <a:ext uri="{FF2B5EF4-FFF2-40B4-BE49-F238E27FC236}">
                    <a16:creationId xmlns:a16="http://schemas.microsoft.com/office/drawing/2014/main" id="{955EE2C5-0379-4BD1-B157-D202DD8209D8}"/>
                  </a:ext>
                </a:extLst>
              </p:cNvPr>
              <p:cNvSpPr>
                <a:spLocks noChangeArrowheads="1"/>
              </p:cNvSpPr>
              <p:nvPr/>
            </p:nvSpPr>
            <p:spPr bwMode="auto">
              <a:xfrm>
                <a:off x="1223" y="2479"/>
                <a:ext cx="562" cy="338"/>
              </a:xfrm>
              <a:custGeom>
                <a:avLst/>
                <a:gdLst>
                  <a:gd name="T0" fmla="*/ 4 w 1521"/>
                  <a:gd name="T1" fmla="*/ 0 h 916"/>
                  <a:gd name="T2" fmla="*/ 4 w 1521"/>
                  <a:gd name="T3" fmla="*/ 0 h 916"/>
                  <a:gd name="T4" fmla="*/ 4 w 1521"/>
                  <a:gd name="T5" fmla="*/ 0 h 916"/>
                  <a:gd name="T6" fmla="*/ 4 w 1521"/>
                  <a:gd name="T7" fmla="*/ 0 h 916"/>
                  <a:gd name="T8" fmla="*/ 4 w 1521"/>
                  <a:gd name="T9" fmla="*/ 1 h 916"/>
                  <a:gd name="T10" fmla="*/ 3 w 1521"/>
                  <a:gd name="T11" fmla="*/ 1 h 916"/>
                  <a:gd name="T12" fmla="*/ 3 w 1521"/>
                  <a:gd name="T13" fmla="*/ 1 h 916"/>
                  <a:gd name="T14" fmla="*/ 3 w 1521"/>
                  <a:gd name="T15" fmla="*/ 1 h 916"/>
                  <a:gd name="T16" fmla="*/ 3 w 1521"/>
                  <a:gd name="T17" fmla="*/ 1 h 916"/>
                  <a:gd name="T18" fmla="*/ 3 w 1521"/>
                  <a:gd name="T19" fmla="*/ 1 h 916"/>
                  <a:gd name="T20" fmla="*/ 3 w 1521"/>
                  <a:gd name="T21" fmla="*/ 1 h 916"/>
                  <a:gd name="T22" fmla="*/ 3 w 1521"/>
                  <a:gd name="T23" fmla="*/ 1 h 916"/>
                  <a:gd name="T24" fmla="*/ 3 w 1521"/>
                  <a:gd name="T25" fmla="*/ 1 h 916"/>
                  <a:gd name="T26" fmla="*/ 2 w 1521"/>
                  <a:gd name="T27" fmla="*/ 2 h 916"/>
                  <a:gd name="T28" fmla="*/ 2 w 1521"/>
                  <a:gd name="T29" fmla="*/ 2 h 916"/>
                  <a:gd name="T30" fmla="*/ 2 w 1521"/>
                  <a:gd name="T31" fmla="*/ 2 h 916"/>
                  <a:gd name="T32" fmla="*/ 2 w 1521"/>
                  <a:gd name="T33" fmla="*/ 2 h 916"/>
                  <a:gd name="T34" fmla="*/ 1 w 1521"/>
                  <a:gd name="T35" fmla="*/ 2 h 916"/>
                  <a:gd name="T36" fmla="*/ 1 w 1521"/>
                  <a:gd name="T37" fmla="*/ 2 h 916"/>
                  <a:gd name="T38" fmla="*/ 1 w 1521"/>
                  <a:gd name="T39" fmla="*/ 2 h 916"/>
                  <a:gd name="T40" fmla="*/ 1 w 1521"/>
                  <a:gd name="T41" fmla="*/ 2 h 916"/>
                  <a:gd name="T42" fmla="*/ 1 w 1521"/>
                  <a:gd name="T43" fmla="*/ 2 h 916"/>
                  <a:gd name="T44" fmla="*/ 1 w 1521"/>
                  <a:gd name="T45" fmla="*/ 2 h 916"/>
                  <a:gd name="T46" fmla="*/ 0 w 1521"/>
                  <a:gd name="T47" fmla="*/ 2 h 916"/>
                  <a:gd name="T48" fmla="*/ 0 w 1521"/>
                  <a:gd name="T49" fmla="*/ 2 h 916"/>
                  <a:gd name="T50" fmla="*/ 0 w 1521"/>
                  <a:gd name="T51" fmla="*/ 2 h 916"/>
                  <a:gd name="T52" fmla="*/ 0 w 1521"/>
                  <a:gd name="T53" fmla="*/ 2 h 916"/>
                  <a:gd name="T54" fmla="*/ 0 w 1521"/>
                  <a:gd name="T55" fmla="*/ 2 h 916"/>
                  <a:gd name="T56" fmla="*/ 0 w 1521"/>
                  <a:gd name="T57" fmla="*/ 2 h 916"/>
                  <a:gd name="T58" fmla="*/ 0 w 1521"/>
                  <a:gd name="T59" fmla="*/ 2 h 916"/>
                  <a:gd name="T60" fmla="*/ 0 w 1521"/>
                  <a:gd name="T61" fmla="*/ 1 h 916"/>
                  <a:gd name="T62" fmla="*/ 0 w 1521"/>
                  <a:gd name="T63" fmla="*/ 1 h 916"/>
                  <a:gd name="T64" fmla="*/ 0 w 1521"/>
                  <a:gd name="T65" fmla="*/ 1 h 916"/>
                  <a:gd name="T66" fmla="*/ 1 w 1521"/>
                  <a:gd name="T67" fmla="*/ 1 h 916"/>
                  <a:gd name="T68" fmla="*/ 1 w 1521"/>
                  <a:gd name="T69" fmla="*/ 1 h 916"/>
                  <a:gd name="T70" fmla="*/ 1 w 1521"/>
                  <a:gd name="T71" fmla="*/ 1 h 916"/>
                  <a:gd name="T72" fmla="*/ 1 w 1521"/>
                  <a:gd name="T73" fmla="*/ 1 h 916"/>
                  <a:gd name="T74" fmla="*/ 1 w 1521"/>
                  <a:gd name="T75" fmla="*/ 1 h 916"/>
                  <a:gd name="T76" fmla="*/ 1 w 1521"/>
                  <a:gd name="T77" fmla="*/ 1 h 916"/>
                  <a:gd name="T78" fmla="*/ 1 w 1521"/>
                  <a:gd name="T79" fmla="*/ 0 h 916"/>
                  <a:gd name="T80" fmla="*/ 2 w 1521"/>
                  <a:gd name="T81" fmla="*/ 0 h 916"/>
                  <a:gd name="T82" fmla="*/ 2 w 1521"/>
                  <a:gd name="T83" fmla="*/ 0 h 916"/>
                  <a:gd name="T84" fmla="*/ 2 w 1521"/>
                  <a:gd name="T85" fmla="*/ 0 h 916"/>
                  <a:gd name="T86" fmla="*/ 2 w 1521"/>
                  <a:gd name="T87" fmla="*/ 0 h 916"/>
                  <a:gd name="T88" fmla="*/ 2 w 1521"/>
                  <a:gd name="T89" fmla="*/ 0 h 916"/>
                  <a:gd name="T90" fmla="*/ 3 w 1521"/>
                  <a:gd name="T91" fmla="*/ 0 h 916"/>
                  <a:gd name="T92" fmla="*/ 3 w 1521"/>
                  <a:gd name="T93" fmla="*/ 0 h 916"/>
                  <a:gd name="T94" fmla="*/ 3 w 1521"/>
                  <a:gd name="T95" fmla="*/ 0 h 916"/>
                  <a:gd name="T96" fmla="*/ 3 w 1521"/>
                  <a:gd name="T97" fmla="*/ 0 h 916"/>
                  <a:gd name="T98" fmla="*/ 3 w 1521"/>
                  <a:gd name="T99" fmla="*/ 0 h 916"/>
                  <a:gd name="T100" fmla="*/ 4 w 1521"/>
                  <a:gd name="T101" fmla="*/ 0 h 916"/>
                  <a:gd name="T102" fmla="*/ 4 w 1521"/>
                  <a:gd name="T103" fmla="*/ 0 h 916"/>
                  <a:gd name="T104" fmla="*/ 4 w 1521"/>
                  <a:gd name="T105" fmla="*/ 0 h 91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521" h="916">
                    <a:moveTo>
                      <a:pt x="1521" y="20"/>
                    </a:moveTo>
                    <a:lnTo>
                      <a:pt x="1502" y="68"/>
                    </a:lnTo>
                    <a:lnTo>
                      <a:pt x="1481" y="116"/>
                    </a:lnTo>
                    <a:lnTo>
                      <a:pt x="1434" y="208"/>
                    </a:lnTo>
                    <a:lnTo>
                      <a:pt x="1407" y="253"/>
                    </a:lnTo>
                    <a:lnTo>
                      <a:pt x="1380" y="296"/>
                    </a:lnTo>
                    <a:lnTo>
                      <a:pt x="1320" y="381"/>
                    </a:lnTo>
                    <a:lnTo>
                      <a:pt x="1254" y="459"/>
                    </a:lnTo>
                    <a:lnTo>
                      <a:pt x="1219" y="496"/>
                    </a:lnTo>
                    <a:lnTo>
                      <a:pt x="1183" y="534"/>
                    </a:lnTo>
                    <a:lnTo>
                      <a:pt x="1146" y="569"/>
                    </a:lnTo>
                    <a:lnTo>
                      <a:pt x="1107" y="602"/>
                    </a:lnTo>
                    <a:lnTo>
                      <a:pt x="1024" y="665"/>
                    </a:lnTo>
                    <a:lnTo>
                      <a:pt x="938" y="721"/>
                    </a:lnTo>
                    <a:lnTo>
                      <a:pt x="848" y="770"/>
                    </a:lnTo>
                    <a:lnTo>
                      <a:pt x="753" y="814"/>
                    </a:lnTo>
                    <a:lnTo>
                      <a:pt x="704" y="833"/>
                    </a:lnTo>
                    <a:lnTo>
                      <a:pt x="654" y="850"/>
                    </a:lnTo>
                    <a:lnTo>
                      <a:pt x="605" y="865"/>
                    </a:lnTo>
                    <a:lnTo>
                      <a:pt x="553" y="878"/>
                    </a:lnTo>
                    <a:lnTo>
                      <a:pt x="448" y="900"/>
                    </a:lnTo>
                    <a:lnTo>
                      <a:pt x="394" y="907"/>
                    </a:lnTo>
                    <a:lnTo>
                      <a:pt x="340" y="912"/>
                    </a:lnTo>
                    <a:lnTo>
                      <a:pt x="230" y="916"/>
                    </a:lnTo>
                    <a:lnTo>
                      <a:pt x="114" y="912"/>
                    </a:lnTo>
                    <a:lnTo>
                      <a:pt x="56" y="906"/>
                    </a:lnTo>
                    <a:lnTo>
                      <a:pt x="0" y="897"/>
                    </a:lnTo>
                    <a:lnTo>
                      <a:pt x="18" y="848"/>
                    </a:lnTo>
                    <a:lnTo>
                      <a:pt x="39" y="800"/>
                    </a:lnTo>
                    <a:lnTo>
                      <a:pt x="86" y="709"/>
                    </a:lnTo>
                    <a:lnTo>
                      <a:pt x="113" y="663"/>
                    </a:lnTo>
                    <a:lnTo>
                      <a:pt x="140" y="620"/>
                    </a:lnTo>
                    <a:lnTo>
                      <a:pt x="200" y="536"/>
                    </a:lnTo>
                    <a:lnTo>
                      <a:pt x="266" y="457"/>
                    </a:lnTo>
                    <a:lnTo>
                      <a:pt x="301" y="420"/>
                    </a:lnTo>
                    <a:lnTo>
                      <a:pt x="337" y="384"/>
                    </a:lnTo>
                    <a:lnTo>
                      <a:pt x="375" y="348"/>
                    </a:lnTo>
                    <a:lnTo>
                      <a:pt x="414" y="315"/>
                    </a:lnTo>
                    <a:lnTo>
                      <a:pt x="496" y="251"/>
                    </a:lnTo>
                    <a:lnTo>
                      <a:pt x="582" y="196"/>
                    </a:lnTo>
                    <a:lnTo>
                      <a:pt x="674" y="146"/>
                    </a:lnTo>
                    <a:lnTo>
                      <a:pt x="768" y="102"/>
                    </a:lnTo>
                    <a:lnTo>
                      <a:pt x="816" y="83"/>
                    </a:lnTo>
                    <a:lnTo>
                      <a:pt x="866" y="66"/>
                    </a:lnTo>
                    <a:lnTo>
                      <a:pt x="917" y="51"/>
                    </a:lnTo>
                    <a:lnTo>
                      <a:pt x="968" y="38"/>
                    </a:lnTo>
                    <a:lnTo>
                      <a:pt x="1072" y="17"/>
                    </a:lnTo>
                    <a:lnTo>
                      <a:pt x="1126" y="9"/>
                    </a:lnTo>
                    <a:lnTo>
                      <a:pt x="1180" y="5"/>
                    </a:lnTo>
                    <a:lnTo>
                      <a:pt x="1290" y="0"/>
                    </a:lnTo>
                    <a:lnTo>
                      <a:pt x="1407" y="5"/>
                    </a:lnTo>
                    <a:lnTo>
                      <a:pt x="1464" y="11"/>
                    </a:lnTo>
                    <a:lnTo>
                      <a:pt x="1521" y="20"/>
                    </a:lnTo>
                  </a:path>
                </a:pathLst>
              </a:custGeom>
              <a:noFill/>
              <a:ln w="6350">
                <a:solidFill>
                  <a:srgbClr val="366B7E"/>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3" name="Freeform 19">
                <a:extLst>
                  <a:ext uri="{FF2B5EF4-FFF2-40B4-BE49-F238E27FC236}">
                    <a16:creationId xmlns:a16="http://schemas.microsoft.com/office/drawing/2014/main" id="{7DBF11BF-7317-4BBE-9604-A5EBBABB8DDA}"/>
                  </a:ext>
                </a:extLst>
              </p:cNvPr>
              <p:cNvSpPr>
                <a:spLocks noChangeArrowheads="1"/>
              </p:cNvSpPr>
              <p:nvPr/>
            </p:nvSpPr>
            <p:spPr bwMode="auto">
              <a:xfrm>
                <a:off x="832" y="2479"/>
                <a:ext cx="557" cy="338"/>
              </a:xfrm>
              <a:custGeom>
                <a:avLst/>
                <a:gdLst>
                  <a:gd name="T0" fmla="*/ 4 w 1511"/>
                  <a:gd name="T1" fmla="*/ 2 h 916"/>
                  <a:gd name="T2" fmla="*/ 4 w 1511"/>
                  <a:gd name="T3" fmla="*/ 2 h 916"/>
                  <a:gd name="T4" fmla="*/ 3 w 1511"/>
                  <a:gd name="T5" fmla="*/ 2 h 916"/>
                  <a:gd name="T6" fmla="*/ 3 w 1511"/>
                  <a:gd name="T7" fmla="*/ 2 h 916"/>
                  <a:gd name="T8" fmla="*/ 3 w 1511"/>
                  <a:gd name="T9" fmla="*/ 2 h 916"/>
                  <a:gd name="T10" fmla="*/ 3 w 1511"/>
                  <a:gd name="T11" fmla="*/ 2 h 916"/>
                  <a:gd name="T12" fmla="*/ 3 w 1511"/>
                  <a:gd name="T13" fmla="*/ 2 h 916"/>
                  <a:gd name="T14" fmla="*/ 3 w 1511"/>
                  <a:gd name="T15" fmla="*/ 2 h 916"/>
                  <a:gd name="T16" fmla="*/ 2 w 1511"/>
                  <a:gd name="T17" fmla="*/ 2 h 916"/>
                  <a:gd name="T18" fmla="*/ 2 w 1511"/>
                  <a:gd name="T19" fmla="*/ 2 h 916"/>
                  <a:gd name="T20" fmla="*/ 2 w 1511"/>
                  <a:gd name="T21" fmla="*/ 2 h 916"/>
                  <a:gd name="T22" fmla="*/ 2 w 1511"/>
                  <a:gd name="T23" fmla="*/ 2 h 916"/>
                  <a:gd name="T24" fmla="*/ 2 w 1511"/>
                  <a:gd name="T25" fmla="*/ 2 h 916"/>
                  <a:gd name="T26" fmla="*/ 1 w 1511"/>
                  <a:gd name="T27" fmla="*/ 2 h 916"/>
                  <a:gd name="T28" fmla="*/ 1 w 1511"/>
                  <a:gd name="T29" fmla="*/ 2 h 916"/>
                  <a:gd name="T30" fmla="*/ 1 w 1511"/>
                  <a:gd name="T31" fmla="*/ 1 h 916"/>
                  <a:gd name="T32" fmla="*/ 1 w 1511"/>
                  <a:gd name="T33" fmla="*/ 1 h 916"/>
                  <a:gd name="T34" fmla="*/ 1 w 1511"/>
                  <a:gd name="T35" fmla="*/ 1 h 916"/>
                  <a:gd name="T36" fmla="*/ 1 w 1511"/>
                  <a:gd name="T37" fmla="*/ 1 h 916"/>
                  <a:gd name="T38" fmla="*/ 0 w 1511"/>
                  <a:gd name="T39" fmla="*/ 1 h 916"/>
                  <a:gd name="T40" fmla="*/ 0 w 1511"/>
                  <a:gd name="T41" fmla="*/ 1 h 916"/>
                  <a:gd name="T42" fmla="*/ 0 w 1511"/>
                  <a:gd name="T43" fmla="*/ 1 h 916"/>
                  <a:gd name="T44" fmla="*/ 0 w 1511"/>
                  <a:gd name="T45" fmla="*/ 1 h 916"/>
                  <a:gd name="T46" fmla="*/ 0 w 1511"/>
                  <a:gd name="T47" fmla="*/ 0 h 916"/>
                  <a:gd name="T48" fmla="*/ 0 w 1511"/>
                  <a:gd name="T49" fmla="*/ 0 h 916"/>
                  <a:gd name="T50" fmla="*/ 0 w 1511"/>
                  <a:gd name="T51" fmla="*/ 0 h 916"/>
                  <a:gd name="T52" fmla="*/ 0 w 1511"/>
                  <a:gd name="T53" fmla="*/ 0 h 916"/>
                  <a:gd name="T54" fmla="*/ 0 w 1511"/>
                  <a:gd name="T55" fmla="*/ 0 h 916"/>
                  <a:gd name="T56" fmla="*/ 0 w 1511"/>
                  <a:gd name="T57" fmla="*/ 0 h 916"/>
                  <a:gd name="T58" fmla="*/ 0 w 1511"/>
                  <a:gd name="T59" fmla="*/ 0 h 916"/>
                  <a:gd name="T60" fmla="*/ 1 w 1511"/>
                  <a:gd name="T61" fmla="*/ 0 h 916"/>
                  <a:gd name="T62" fmla="*/ 1 w 1511"/>
                  <a:gd name="T63" fmla="*/ 0 h 916"/>
                  <a:gd name="T64" fmla="*/ 1 w 1511"/>
                  <a:gd name="T65" fmla="*/ 0 h 916"/>
                  <a:gd name="T66" fmla="*/ 1 w 1511"/>
                  <a:gd name="T67" fmla="*/ 0 h 916"/>
                  <a:gd name="T68" fmla="*/ 1 w 1511"/>
                  <a:gd name="T69" fmla="*/ 0 h 916"/>
                  <a:gd name="T70" fmla="*/ 1 w 1511"/>
                  <a:gd name="T71" fmla="*/ 0 h 916"/>
                  <a:gd name="T72" fmla="*/ 2 w 1511"/>
                  <a:gd name="T73" fmla="*/ 0 h 916"/>
                  <a:gd name="T74" fmla="*/ 2 w 1511"/>
                  <a:gd name="T75" fmla="*/ 0 h 916"/>
                  <a:gd name="T76" fmla="*/ 2 w 1511"/>
                  <a:gd name="T77" fmla="*/ 0 h 916"/>
                  <a:gd name="T78" fmla="*/ 2 w 1511"/>
                  <a:gd name="T79" fmla="*/ 0 h 916"/>
                  <a:gd name="T80" fmla="*/ 2 w 1511"/>
                  <a:gd name="T81" fmla="*/ 0 h 916"/>
                  <a:gd name="T82" fmla="*/ 3 w 1511"/>
                  <a:gd name="T83" fmla="*/ 1 h 916"/>
                  <a:gd name="T84" fmla="*/ 3 w 1511"/>
                  <a:gd name="T85" fmla="*/ 1 h 916"/>
                  <a:gd name="T86" fmla="*/ 3 w 1511"/>
                  <a:gd name="T87" fmla="*/ 1 h 916"/>
                  <a:gd name="T88" fmla="*/ 3 w 1511"/>
                  <a:gd name="T89" fmla="*/ 1 h 916"/>
                  <a:gd name="T90" fmla="*/ 3 w 1511"/>
                  <a:gd name="T91" fmla="*/ 1 h 916"/>
                  <a:gd name="T92" fmla="*/ 3 w 1511"/>
                  <a:gd name="T93" fmla="*/ 1 h 916"/>
                  <a:gd name="T94" fmla="*/ 3 w 1511"/>
                  <a:gd name="T95" fmla="*/ 1 h 916"/>
                  <a:gd name="T96" fmla="*/ 3 w 1511"/>
                  <a:gd name="T97" fmla="*/ 1 h 916"/>
                  <a:gd name="T98" fmla="*/ 4 w 1511"/>
                  <a:gd name="T99" fmla="*/ 2 h 916"/>
                  <a:gd name="T100" fmla="*/ 4 w 1511"/>
                  <a:gd name="T101" fmla="*/ 2 h 916"/>
                  <a:gd name="T102" fmla="*/ 4 w 1511"/>
                  <a:gd name="T103" fmla="*/ 2 h 916"/>
                  <a:gd name="T104" fmla="*/ 4 w 1511"/>
                  <a:gd name="T105" fmla="*/ 2 h 91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511" h="916">
                    <a:moveTo>
                      <a:pt x="1511" y="900"/>
                    </a:moveTo>
                    <a:lnTo>
                      <a:pt x="1484" y="903"/>
                    </a:lnTo>
                    <a:lnTo>
                      <a:pt x="1457" y="907"/>
                    </a:lnTo>
                    <a:lnTo>
                      <a:pt x="1430" y="910"/>
                    </a:lnTo>
                    <a:lnTo>
                      <a:pt x="1403" y="912"/>
                    </a:lnTo>
                    <a:lnTo>
                      <a:pt x="1374" y="915"/>
                    </a:lnTo>
                    <a:lnTo>
                      <a:pt x="1347" y="916"/>
                    </a:lnTo>
                    <a:lnTo>
                      <a:pt x="1290" y="916"/>
                    </a:lnTo>
                    <a:lnTo>
                      <a:pt x="1236" y="916"/>
                    </a:lnTo>
                    <a:lnTo>
                      <a:pt x="1180" y="912"/>
                    </a:lnTo>
                    <a:lnTo>
                      <a:pt x="1126" y="907"/>
                    </a:lnTo>
                    <a:lnTo>
                      <a:pt x="1101" y="904"/>
                    </a:lnTo>
                    <a:lnTo>
                      <a:pt x="1074" y="900"/>
                    </a:lnTo>
                    <a:lnTo>
                      <a:pt x="1047" y="895"/>
                    </a:lnTo>
                    <a:lnTo>
                      <a:pt x="1021" y="891"/>
                    </a:lnTo>
                    <a:lnTo>
                      <a:pt x="994" y="884"/>
                    </a:lnTo>
                    <a:lnTo>
                      <a:pt x="969" y="878"/>
                    </a:lnTo>
                    <a:lnTo>
                      <a:pt x="917" y="865"/>
                    </a:lnTo>
                    <a:lnTo>
                      <a:pt x="892" y="857"/>
                    </a:lnTo>
                    <a:lnTo>
                      <a:pt x="866" y="850"/>
                    </a:lnTo>
                    <a:lnTo>
                      <a:pt x="842" y="841"/>
                    </a:lnTo>
                    <a:lnTo>
                      <a:pt x="817" y="833"/>
                    </a:lnTo>
                    <a:lnTo>
                      <a:pt x="769" y="814"/>
                    </a:lnTo>
                    <a:lnTo>
                      <a:pt x="721" y="793"/>
                    </a:lnTo>
                    <a:lnTo>
                      <a:pt x="696" y="782"/>
                    </a:lnTo>
                    <a:lnTo>
                      <a:pt x="674" y="770"/>
                    </a:lnTo>
                    <a:lnTo>
                      <a:pt x="627" y="746"/>
                    </a:lnTo>
                    <a:lnTo>
                      <a:pt x="605" y="734"/>
                    </a:lnTo>
                    <a:lnTo>
                      <a:pt x="582" y="721"/>
                    </a:lnTo>
                    <a:lnTo>
                      <a:pt x="539" y="694"/>
                    </a:lnTo>
                    <a:lnTo>
                      <a:pt x="497" y="663"/>
                    </a:lnTo>
                    <a:lnTo>
                      <a:pt x="454" y="633"/>
                    </a:lnTo>
                    <a:lnTo>
                      <a:pt x="414" y="602"/>
                    </a:lnTo>
                    <a:lnTo>
                      <a:pt x="376" y="567"/>
                    </a:lnTo>
                    <a:lnTo>
                      <a:pt x="357" y="551"/>
                    </a:lnTo>
                    <a:lnTo>
                      <a:pt x="337" y="533"/>
                    </a:lnTo>
                    <a:lnTo>
                      <a:pt x="301" y="496"/>
                    </a:lnTo>
                    <a:lnTo>
                      <a:pt x="283" y="478"/>
                    </a:lnTo>
                    <a:lnTo>
                      <a:pt x="267" y="459"/>
                    </a:lnTo>
                    <a:lnTo>
                      <a:pt x="232" y="420"/>
                    </a:lnTo>
                    <a:lnTo>
                      <a:pt x="200" y="379"/>
                    </a:lnTo>
                    <a:lnTo>
                      <a:pt x="170" y="339"/>
                    </a:lnTo>
                    <a:lnTo>
                      <a:pt x="155" y="318"/>
                    </a:lnTo>
                    <a:lnTo>
                      <a:pt x="140" y="295"/>
                    </a:lnTo>
                    <a:lnTo>
                      <a:pt x="127" y="274"/>
                    </a:lnTo>
                    <a:lnTo>
                      <a:pt x="113" y="251"/>
                    </a:lnTo>
                    <a:lnTo>
                      <a:pt x="100" y="230"/>
                    </a:lnTo>
                    <a:lnTo>
                      <a:pt x="88" y="208"/>
                    </a:lnTo>
                    <a:lnTo>
                      <a:pt x="62" y="161"/>
                    </a:lnTo>
                    <a:lnTo>
                      <a:pt x="52" y="139"/>
                    </a:lnTo>
                    <a:lnTo>
                      <a:pt x="40" y="115"/>
                    </a:lnTo>
                    <a:lnTo>
                      <a:pt x="19" y="66"/>
                    </a:lnTo>
                    <a:lnTo>
                      <a:pt x="9" y="42"/>
                    </a:lnTo>
                    <a:lnTo>
                      <a:pt x="0" y="18"/>
                    </a:lnTo>
                    <a:lnTo>
                      <a:pt x="28" y="14"/>
                    </a:lnTo>
                    <a:lnTo>
                      <a:pt x="55" y="11"/>
                    </a:lnTo>
                    <a:lnTo>
                      <a:pt x="82" y="8"/>
                    </a:lnTo>
                    <a:lnTo>
                      <a:pt x="109" y="5"/>
                    </a:lnTo>
                    <a:lnTo>
                      <a:pt x="137" y="3"/>
                    </a:lnTo>
                    <a:lnTo>
                      <a:pt x="164" y="2"/>
                    </a:lnTo>
                    <a:lnTo>
                      <a:pt x="221" y="0"/>
                    </a:lnTo>
                    <a:lnTo>
                      <a:pt x="276" y="2"/>
                    </a:lnTo>
                    <a:lnTo>
                      <a:pt x="331" y="5"/>
                    </a:lnTo>
                    <a:lnTo>
                      <a:pt x="385" y="9"/>
                    </a:lnTo>
                    <a:lnTo>
                      <a:pt x="411" y="14"/>
                    </a:lnTo>
                    <a:lnTo>
                      <a:pt x="438" y="17"/>
                    </a:lnTo>
                    <a:lnTo>
                      <a:pt x="465" y="21"/>
                    </a:lnTo>
                    <a:lnTo>
                      <a:pt x="491" y="27"/>
                    </a:lnTo>
                    <a:lnTo>
                      <a:pt x="518" y="32"/>
                    </a:lnTo>
                    <a:lnTo>
                      <a:pt x="543" y="38"/>
                    </a:lnTo>
                    <a:lnTo>
                      <a:pt x="594" y="51"/>
                    </a:lnTo>
                    <a:lnTo>
                      <a:pt x="620" y="59"/>
                    </a:lnTo>
                    <a:lnTo>
                      <a:pt x="645" y="66"/>
                    </a:lnTo>
                    <a:lnTo>
                      <a:pt x="669" y="75"/>
                    </a:lnTo>
                    <a:lnTo>
                      <a:pt x="695" y="84"/>
                    </a:lnTo>
                    <a:lnTo>
                      <a:pt x="743" y="102"/>
                    </a:lnTo>
                    <a:lnTo>
                      <a:pt x="791" y="124"/>
                    </a:lnTo>
                    <a:lnTo>
                      <a:pt x="815" y="134"/>
                    </a:lnTo>
                    <a:lnTo>
                      <a:pt x="838" y="146"/>
                    </a:lnTo>
                    <a:lnTo>
                      <a:pt x="884" y="170"/>
                    </a:lnTo>
                    <a:lnTo>
                      <a:pt x="907" y="184"/>
                    </a:lnTo>
                    <a:lnTo>
                      <a:pt x="929" y="196"/>
                    </a:lnTo>
                    <a:lnTo>
                      <a:pt x="973" y="224"/>
                    </a:lnTo>
                    <a:lnTo>
                      <a:pt x="1015" y="253"/>
                    </a:lnTo>
                    <a:lnTo>
                      <a:pt x="1057" y="283"/>
                    </a:lnTo>
                    <a:lnTo>
                      <a:pt x="1098" y="316"/>
                    </a:lnTo>
                    <a:lnTo>
                      <a:pt x="1135" y="349"/>
                    </a:lnTo>
                    <a:lnTo>
                      <a:pt x="1155" y="366"/>
                    </a:lnTo>
                    <a:lnTo>
                      <a:pt x="1174" y="384"/>
                    </a:lnTo>
                    <a:lnTo>
                      <a:pt x="1211" y="420"/>
                    </a:lnTo>
                    <a:lnTo>
                      <a:pt x="1229" y="439"/>
                    </a:lnTo>
                    <a:lnTo>
                      <a:pt x="1245" y="457"/>
                    </a:lnTo>
                    <a:lnTo>
                      <a:pt x="1280" y="496"/>
                    </a:lnTo>
                    <a:lnTo>
                      <a:pt x="1311" y="537"/>
                    </a:lnTo>
                    <a:lnTo>
                      <a:pt x="1341" y="579"/>
                    </a:lnTo>
                    <a:lnTo>
                      <a:pt x="1356" y="600"/>
                    </a:lnTo>
                    <a:lnTo>
                      <a:pt x="1371" y="621"/>
                    </a:lnTo>
                    <a:lnTo>
                      <a:pt x="1385" y="642"/>
                    </a:lnTo>
                    <a:lnTo>
                      <a:pt x="1398" y="665"/>
                    </a:lnTo>
                    <a:lnTo>
                      <a:pt x="1412" y="687"/>
                    </a:lnTo>
                    <a:lnTo>
                      <a:pt x="1424" y="710"/>
                    </a:lnTo>
                    <a:lnTo>
                      <a:pt x="1450" y="755"/>
                    </a:lnTo>
                    <a:lnTo>
                      <a:pt x="1460" y="779"/>
                    </a:lnTo>
                    <a:lnTo>
                      <a:pt x="1472" y="802"/>
                    </a:lnTo>
                    <a:lnTo>
                      <a:pt x="1493" y="850"/>
                    </a:lnTo>
                    <a:lnTo>
                      <a:pt x="1502" y="874"/>
                    </a:lnTo>
                    <a:lnTo>
                      <a:pt x="1511" y="900"/>
                    </a:lnTo>
                    <a:close/>
                  </a:path>
                </a:pathLst>
              </a:custGeom>
              <a:solidFill>
                <a:srgbClr val="B2D2DE"/>
              </a:solidFill>
              <a:ln w="6350">
                <a:solidFill>
                  <a:srgbClr val="366B7E"/>
                </a:solidFill>
                <a:round/>
                <a:headEnd/>
                <a:tailEnd/>
              </a:ln>
            </p:spPr>
            <p:txBody>
              <a:bodyPr/>
              <a:lstStyle/>
              <a:p>
                <a:endParaRPr lang="zh-CN" altLang="en-US"/>
              </a:p>
            </p:txBody>
          </p:sp>
          <p:sp>
            <p:nvSpPr>
              <p:cNvPr id="14" name="Freeform 20">
                <a:extLst>
                  <a:ext uri="{FF2B5EF4-FFF2-40B4-BE49-F238E27FC236}">
                    <a16:creationId xmlns:a16="http://schemas.microsoft.com/office/drawing/2014/main" id="{1278F3D5-D7D9-4E7D-AAD1-8648A59B3AE9}"/>
                  </a:ext>
                </a:extLst>
              </p:cNvPr>
              <p:cNvSpPr>
                <a:spLocks noChangeArrowheads="1"/>
              </p:cNvSpPr>
              <p:nvPr/>
            </p:nvSpPr>
            <p:spPr bwMode="auto">
              <a:xfrm>
                <a:off x="832" y="2479"/>
                <a:ext cx="557" cy="338"/>
              </a:xfrm>
              <a:custGeom>
                <a:avLst/>
                <a:gdLst>
                  <a:gd name="T0" fmla="*/ 4 w 1511"/>
                  <a:gd name="T1" fmla="*/ 2 h 916"/>
                  <a:gd name="T2" fmla="*/ 4 w 1511"/>
                  <a:gd name="T3" fmla="*/ 2 h 916"/>
                  <a:gd name="T4" fmla="*/ 4 w 1511"/>
                  <a:gd name="T5" fmla="*/ 2 h 916"/>
                  <a:gd name="T6" fmla="*/ 3 w 1511"/>
                  <a:gd name="T7" fmla="*/ 2 h 916"/>
                  <a:gd name="T8" fmla="*/ 3 w 1511"/>
                  <a:gd name="T9" fmla="*/ 2 h 916"/>
                  <a:gd name="T10" fmla="*/ 3 w 1511"/>
                  <a:gd name="T11" fmla="*/ 2 h 916"/>
                  <a:gd name="T12" fmla="*/ 3 w 1511"/>
                  <a:gd name="T13" fmla="*/ 2 h 916"/>
                  <a:gd name="T14" fmla="*/ 3 w 1511"/>
                  <a:gd name="T15" fmla="*/ 2 h 916"/>
                  <a:gd name="T16" fmla="*/ 2 w 1511"/>
                  <a:gd name="T17" fmla="*/ 2 h 916"/>
                  <a:gd name="T18" fmla="*/ 2 w 1511"/>
                  <a:gd name="T19" fmla="*/ 2 h 916"/>
                  <a:gd name="T20" fmla="*/ 2 w 1511"/>
                  <a:gd name="T21" fmla="*/ 2 h 916"/>
                  <a:gd name="T22" fmla="*/ 2 w 1511"/>
                  <a:gd name="T23" fmla="*/ 2 h 916"/>
                  <a:gd name="T24" fmla="*/ 1 w 1511"/>
                  <a:gd name="T25" fmla="*/ 2 h 916"/>
                  <a:gd name="T26" fmla="*/ 1 w 1511"/>
                  <a:gd name="T27" fmla="*/ 2 h 916"/>
                  <a:gd name="T28" fmla="*/ 1 w 1511"/>
                  <a:gd name="T29" fmla="*/ 2 h 916"/>
                  <a:gd name="T30" fmla="*/ 1 w 1511"/>
                  <a:gd name="T31" fmla="*/ 1 h 916"/>
                  <a:gd name="T32" fmla="*/ 1 w 1511"/>
                  <a:gd name="T33" fmla="*/ 1 h 916"/>
                  <a:gd name="T34" fmla="*/ 1 w 1511"/>
                  <a:gd name="T35" fmla="*/ 1 h 916"/>
                  <a:gd name="T36" fmla="*/ 1 w 1511"/>
                  <a:gd name="T37" fmla="*/ 1 h 916"/>
                  <a:gd name="T38" fmla="*/ 1 w 1511"/>
                  <a:gd name="T39" fmla="*/ 1 h 916"/>
                  <a:gd name="T40" fmla="*/ 1 w 1511"/>
                  <a:gd name="T41" fmla="*/ 1 h 916"/>
                  <a:gd name="T42" fmla="*/ 0 w 1511"/>
                  <a:gd name="T43" fmla="*/ 1 h 916"/>
                  <a:gd name="T44" fmla="*/ 0 w 1511"/>
                  <a:gd name="T45" fmla="*/ 1 h 916"/>
                  <a:gd name="T46" fmla="*/ 0 w 1511"/>
                  <a:gd name="T47" fmla="*/ 1 h 916"/>
                  <a:gd name="T48" fmla="*/ 0 w 1511"/>
                  <a:gd name="T49" fmla="*/ 0 h 916"/>
                  <a:gd name="T50" fmla="*/ 0 w 1511"/>
                  <a:gd name="T51" fmla="*/ 0 h 916"/>
                  <a:gd name="T52" fmla="*/ 0 w 1511"/>
                  <a:gd name="T53" fmla="*/ 0 h 916"/>
                  <a:gd name="T54" fmla="*/ 0 w 1511"/>
                  <a:gd name="T55" fmla="*/ 0 h 916"/>
                  <a:gd name="T56" fmla="*/ 0 w 1511"/>
                  <a:gd name="T57" fmla="*/ 0 h 916"/>
                  <a:gd name="T58" fmla="*/ 0 w 1511"/>
                  <a:gd name="T59" fmla="*/ 0 h 916"/>
                  <a:gd name="T60" fmla="*/ 0 w 1511"/>
                  <a:gd name="T61" fmla="*/ 0 h 916"/>
                  <a:gd name="T62" fmla="*/ 0 w 1511"/>
                  <a:gd name="T63" fmla="*/ 0 h 916"/>
                  <a:gd name="T64" fmla="*/ 1 w 1511"/>
                  <a:gd name="T65" fmla="*/ 0 h 916"/>
                  <a:gd name="T66" fmla="*/ 1 w 1511"/>
                  <a:gd name="T67" fmla="*/ 0 h 916"/>
                  <a:gd name="T68" fmla="*/ 1 w 1511"/>
                  <a:gd name="T69" fmla="*/ 0 h 916"/>
                  <a:gd name="T70" fmla="*/ 1 w 1511"/>
                  <a:gd name="T71" fmla="*/ 0 h 916"/>
                  <a:gd name="T72" fmla="*/ 1 w 1511"/>
                  <a:gd name="T73" fmla="*/ 0 h 916"/>
                  <a:gd name="T74" fmla="*/ 2 w 1511"/>
                  <a:gd name="T75" fmla="*/ 0 h 916"/>
                  <a:gd name="T76" fmla="*/ 2 w 1511"/>
                  <a:gd name="T77" fmla="*/ 0 h 916"/>
                  <a:gd name="T78" fmla="*/ 2 w 1511"/>
                  <a:gd name="T79" fmla="*/ 0 h 916"/>
                  <a:gd name="T80" fmla="*/ 2 w 1511"/>
                  <a:gd name="T81" fmla="*/ 0 h 916"/>
                  <a:gd name="T82" fmla="*/ 2 w 1511"/>
                  <a:gd name="T83" fmla="*/ 0 h 916"/>
                  <a:gd name="T84" fmla="*/ 3 w 1511"/>
                  <a:gd name="T85" fmla="*/ 0 h 916"/>
                  <a:gd name="T86" fmla="*/ 3 w 1511"/>
                  <a:gd name="T87" fmla="*/ 1 h 916"/>
                  <a:gd name="T88" fmla="*/ 3 w 1511"/>
                  <a:gd name="T89" fmla="*/ 1 h 916"/>
                  <a:gd name="T90" fmla="*/ 3 w 1511"/>
                  <a:gd name="T91" fmla="*/ 1 h 916"/>
                  <a:gd name="T92" fmla="*/ 3 w 1511"/>
                  <a:gd name="T93" fmla="*/ 1 h 916"/>
                  <a:gd name="T94" fmla="*/ 3 w 1511"/>
                  <a:gd name="T95" fmla="*/ 1 h 916"/>
                  <a:gd name="T96" fmla="*/ 3 w 1511"/>
                  <a:gd name="T97" fmla="*/ 1 h 916"/>
                  <a:gd name="T98" fmla="*/ 3 w 1511"/>
                  <a:gd name="T99" fmla="*/ 1 h 916"/>
                  <a:gd name="T100" fmla="*/ 3 w 1511"/>
                  <a:gd name="T101" fmla="*/ 1 h 916"/>
                  <a:gd name="T102" fmla="*/ 4 w 1511"/>
                  <a:gd name="T103" fmla="*/ 1 h 916"/>
                  <a:gd name="T104" fmla="*/ 4 w 1511"/>
                  <a:gd name="T105" fmla="*/ 2 h 916"/>
                  <a:gd name="T106" fmla="*/ 4 w 1511"/>
                  <a:gd name="T107" fmla="*/ 2 h 916"/>
                  <a:gd name="T108" fmla="*/ 4 w 1511"/>
                  <a:gd name="T109" fmla="*/ 2 h 916"/>
                  <a:gd name="T110" fmla="*/ 4 w 1511"/>
                  <a:gd name="T111" fmla="*/ 2 h 916"/>
                  <a:gd name="T112" fmla="*/ 4 w 1511"/>
                  <a:gd name="T113" fmla="*/ 2 h 91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511" h="916">
                    <a:moveTo>
                      <a:pt x="1511" y="898"/>
                    </a:moveTo>
                    <a:lnTo>
                      <a:pt x="1457" y="907"/>
                    </a:lnTo>
                    <a:lnTo>
                      <a:pt x="1403" y="912"/>
                    </a:lnTo>
                    <a:lnTo>
                      <a:pt x="1290" y="916"/>
                    </a:lnTo>
                    <a:lnTo>
                      <a:pt x="1180" y="912"/>
                    </a:lnTo>
                    <a:lnTo>
                      <a:pt x="1074" y="900"/>
                    </a:lnTo>
                    <a:lnTo>
                      <a:pt x="1021" y="889"/>
                    </a:lnTo>
                    <a:lnTo>
                      <a:pt x="969" y="878"/>
                    </a:lnTo>
                    <a:lnTo>
                      <a:pt x="866" y="850"/>
                    </a:lnTo>
                    <a:lnTo>
                      <a:pt x="769" y="814"/>
                    </a:lnTo>
                    <a:lnTo>
                      <a:pt x="721" y="793"/>
                    </a:lnTo>
                    <a:lnTo>
                      <a:pt x="674" y="770"/>
                    </a:lnTo>
                    <a:lnTo>
                      <a:pt x="627" y="746"/>
                    </a:lnTo>
                    <a:lnTo>
                      <a:pt x="582" y="721"/>
                    </a:lnTo>
                    <a:lnTo>
                      <a:pt x="539" y="694"/>
                    </a:lnTo>
                    <a:lnTo>
                      <a:pt x="497" y="663"/>
                    </a:lnTo>
                    <a:lnTo>
                      <a:pt x="454" y="633"/>
                    </a:lnTo>
                    <a:lnTo>
                      <a:pt x="414" y="602"/>
                    </a:lnTo>
                    <a:lnTo>
                      <a:pt x="375" y="567"/>
                    </a:lnTo>
                    <a:lnTo>
                      <a:pt x="337" y="533"/>
                    </a:lnTo>
                    <a:lnTo>
                      <a:pt x="267" y="459"/>
                    </a:lnTo>
                    <a:lnTo>
                      <a:pt x="200" y="379"/>
                    </a:lnTo>
                    <a:lnTo>
                      <a:pt x="140" y="295"/>
                    </a:lnTo>
                    <a:lnTo>
                      <a:pt x="113" y="251"/>
                    </a:lnTo>
                    <a:lnTo>
                      <a:pt x="86" y="206"/>
                    </a:lnTo>
                    <a:lnTo>
                      <a:pt x="62" y="161"/>
                    </a:lnTo>
                    <a:lnTo>
                      <a:pt x="40" y="115"/>
                    </a:lnTo>
                    <a:lnTo>
                      <a:pt x="19" y="66"/>
                    </a:lnTo>
                    <a:lnTo>
                      <a:pt x="0" y="18"/>
                    </a:lnTo>
                    <a:lnTo>
                      <a:pt x="55" y="11"/>
                    </a:lnTo>
                    <a:lnTo>
                      <a:pt x="109" y="5"/>
                    </a:lnTo>
                    <a:lnTo>
                      <a:pt x="220" y="0"/>
                    </a:lnTo>
                    <a:lnTo>
                      <a:pt x="331" y="5"/>
                    </a:lnTo>
                    <a:lnTo>
                      <a:pt x="438" y="17"/>
                    </a:lnTo>
                    <a:lnTo>
                      <a:pt x="491" y="27"/>
                    </a:lnTo>
                    <a:lnTo>
                      <a:pt x="543" y="38"/>
                    </a:lnTo>
                    <a:lnTo>
                      <a:pt x="645" y="66"/>
                    </a:lnTo>
                    <a:lnTo>
                      <a:pt x="743" y="102"/>
                    </a:lnTo>
                    <a:lnTo>
                      <a:pt x="791" y="124"/>
                    </a:lnTo>
                    <a:lnTo>
                      <a:pt x="838" y="146"/>
                    </a:lnTo>
                    <a:lnTo>
                      <a:pt x="884" y="170"/>
                    </a:lnTo>
                    <a:lnTo>
                      <a:pt x="928" y="196"/>
                    </a:lnTo>
                    <a:lnTo>
                      <a:pt x="973" y="224"/>
                    </a:lnTo>
                    <a:lnTo>
                      <a:pt x="1015" y="253"/>
                    </a:lnTo>
                    <a:lnTo>
                      <a:pt x="1057" y="283"/>
                    </a:lnTo>
                    <a:lnTo>
                      <a:pt x="1096" y="316"/>
                    </a:lnTo>
                    <a:lnTo>
                      <a:pt x="1135" y="349"/>
                    </a:lnTo>
                    <a:lnTo>
                      <a:pt x="1173" y="384"/>
                    </a:lnTo>
                    <a:lnTo>
                      <a:pt x="1245" y="457"/>
                    </a:lnTo>
                    <a:lnTo>
                      <a:pt x="1311" y="537"/>
                    </a:lnTo>
                    <a:lnTo>
                      <a:pt x="1371" y="621"/>
                    </a:lnTo>
                    <a:lnTo>
                      <a:pt x="1398" y="665"/>
                    </a:lnTo>
                    <a:lnTo>
                      <a:pt x="1424" y="710"/>
                    </a:lnTo>
                    <a:lnTo>
                      <a:pt x="1448" y="755"/>
                    </a:lnTo>
                    <a:lnTo>
                      <a:pt x="1472" y="802"/>
                    </a:lnTo>
                    <a:lnTo>
                      <a:pt x="1492" y="850"/>
                    </a:lnTo>
                    <a:lnTo>
                      <a:pt x="1511" y="898"/>
                    </a:lnTo>
                  </a:path>
                </a:pathLst>
              </a:custGeom>
              <a:noFill/>
              <a:ln w="6350">
                <a:solidFill>
                  <a:srgbClr val="366B7E"/>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5" name="Freeform 21">
                <a:extLst>
                  <a:ext uri="{FF2B5EF4-FFF2-40B4-BE49-F238E27FC236}">
                    <a16:creationId xmlns:a16="http://schemas.microsoft.com/office/drawing/2014/main" id="{005638D8-E368-4F8D-9758-CE781BC2BA0E}"/>
                  </a:ext>
                </a:extLst>
              </p:cNvPr>
              <p:cNvSpPr>
                <a:spLocks noChangeArrowheads="1"/>
              </p:cNvSpPr>
              <p:nvPr/>
            </p:nvSpPr>
            <p:spPr bwMode="auto">
              <a:xfrm>
                <a:off x="1192" y="2665"/>
                <a:ext cx="229" cy="645"/>
              </a:xfrm>
              <a:custGeom>
                <a:avLst/>
                <a:gdLst>
                  <a:gd name="T0" fmla="*/ 0 w 622"/>
                  <a:gd name="T1" fmla="*/ 2 h 1746"/>
                  <a:gd name="T2" fmla="*/ 0 w 622"/>
                  <a:gd name="T3" fmla="*/ 2 h 1746"/>
                  <a:gd name="T4" fmla="*/ 0 w 622"/>
                  <a:gd name="T5" fmla="*/ 2 h 1746"/>
                  <a:gd name="T6" fmla="*/ 0 w 622"/>
                  <a:gd name="T7" fmla="*/ 1 h 1746"/>
                  <a:gd name="T8" fmla="*/ 0 w 622"/>
                  <a:gd name="T9" fmla="*/ 1 h 1746"/>
                  <a:gd name="T10" fmla="*/ 0 w 622"/>
                  <a:gd name="T11" fmla="*/ 1 h 1746"/>
                  <a:gd name="T12" fmla="*/ 0 w 622"/>
                  <a:gd name="T13" fmla="*/ 1 h 1746"/>
                  <a:gd name="T14" fmla="*/ 0 w 622"/>
                  <a:gd name="T15" fmla="*/ 1 h 1746"/>
                  <a:gd name="T16" fmla="*/ 0 w 622"/>
                  <a:gd name="T17" fmla="*/ 1 h 1746"/>
                  <a:gd name="T18" fmla="*/ 0 w 622"/>
                  <a:gd name="T19" fmla="*/ 0 h 1746"/>
                  <a:gd name="T20" fmla="*/ 0 w 622"/>
                  <a:gd name="T21" fmla="*/ 0 h 1746"/>
                  <a:gd name="T22" fmla="*/ 0 w 622"/>
                  <a:gd name="T23" fmla="*/ 0 h 1746"/>
                  <a:gd name="T24" fmla="*/ 0 w 622"/>
                  <a:gd name="T25" fmla="*/ 0 h 1746"/>
                  <a:gd name="T26" fmla="*/ 1 w 622"/>
                  <a:gd name="T27" fmla="*/ 0 h 1746"/>
                  <a:gd name="T28" fmla="*/ 1 w 622"/>
                  <a:gd name="T29" fmla="*/ 0 h 1746"/>
                  <a:gd name="T30" fmla="*/ 1 w 622"/>
                  <a:gd name="T31" fmla="*/ 0 h 1746"/>
                  <a:gd name="T32" fmla="*/ 1 w 622"/>
                  <a:gd name="T33" fmla="*/ 0 h 1746"/>
                  <a:gd name="T34" fmla="*/ 1 w 622"/>
                  <a:gd name="T35" fmla="*/ 0 h 1746"/>
                  <a:gd name="T36" fmla="*/ 1 w 622"/>
                  <a:gd name="T37" fmla="*/ 1 h 1746"/>
                  <a:gd name="T38" fmla="*/ 1 w 622"/>
                  <a:gd name="T39" fmla="*/ 1 h 1746"/>
                  <a:gd name="T40" fmla="*/ 1 w 622"/>
                  <a:gd name="T41" fmla="*/ 1 h 1746"/>
                  <a:gd name="T42" fmla="*/ 1 w 622"/>
                  <a:gd name="T43" fmla="*/ 1 h 1746"/>
                  <a:gd name="T44" fmla="*/ 1 w 622"/>
                  <a:gd name="T45" fmla="*/ 1 h 1746"/>
                  <a:gd name="T46" fmla="*/ 1 w 622"/>
                  <a:gd name="T47" fmla="*/ 1 h 1746"/>
                  <a:gd name="T48" fmla="*/ 1 w 622"/>
                  <a:gd name="T49" fmla="*/ 1 h 1746"/>
                  <a:gd name="T50" fmla="*/ 1 w 622"/>
                  <a:gd name="T51" fmla="*/ 1 h 1746"/>
                  <a:gd name="T52" fmla="*/ 1 w 622"/>
                  <a:gd name="T53" fmla="*/ 2 h 1746"/>
                  <a:gd name="T54" fmla="*/ 1 w 622"/>
                  <a:gd name="T55" fmla="*/ 2 h 1746"/>
                  <a:gd name="T56" fmla="*/ 1 w 622"/>
                  <a:gd name="T57" fmla="*/ 2 h 1746"/>
                  <a:gd name="T58" fmla="*/ 1 w 622"/>
                  <a:gd name="T59" fmla="*/ 2 h 1746"/>
                  <a:gd name="T60" fmla="*/ 1 w 622"/>
                  <a:gd name="T61" fmla="*/ 3 h 1746"/>
                  <a:gd name="T62" fmla="*/ 1 w 622"/>
                  <a:gd name="T63" fmla="*/ 3 h 1746"/>
                  <a:gd name="T64" fmla="*/ 1 w 622"/>
                  <a:gd name="T65" fmla="*/ 3 h 1746"/>
                  <a:gd name="T66" fmla="*/ 1 w 622"/>
                  <a:gd name="T67" fmla="*/ 3 h 1746"/>
                  <a:gd name="T68" fmla="*/ 1 w 622"/>
                  <a:gd name="T69" fmla="*/ 3 h 1746"/>
                  <a:gd name="T70" fmla="*/ 1 w 622"/>
                  <a:gd name="T71" fmla="*/ 3 h 1746"/>
                  <a:gd name="T72" fmla="*/ 1 w 622"/>
                  <a:gd name="T73" fmla="*/ 4 h 1746"/>
                  <a:gd name="T74" fmla="*/ 1 w 622"/>
                  <a:gd name="T75" fmla="*/ 4 h 1746"/>
                  <a:gd name="T76" fmla="*/ 1 w 622"/>
                  <a:gd name="T77" fmla="*/ 4 h 1746"/>
                  <a:gd name="T78" fmla="*/ 1 w 622"/>
                  <a:gd name="T79" fmla="*/ 4 h 1746"/>
                  <a:gd name="T80" fmla="*/ 1 w 622"/>
                  <a:gd name="T81" fmla="*/ 4 h 1746"/>
                  <a:gd name="T82" fmla="*/ 1 w 622"/>
                  <a:gd name="T83" fmla="*/ 4 h 1746"/>
                  <a:gd name="T84" fmla="*/ 1 w 622"/>
                  <a:gd name="T85" fmla="*/ 4 h 1746"/>
                  <a:gd name="T86" fmla="*/ 1 w 622"/>
                  <a:gd name="T87" fmla="*/ 4 h 1746"/>
                  <a:gd name="T88" fmla="*/ 0 w 622"/>
                  <a:gd name="T89" fmla="*/ 4 h 1746"/>
                  <a:gd name="T90" fmla="*/ 0 w 622"/>
                  <a:gd name="T91" fmla="*/ 4 h 1746"/>
                  <a:gd name="T92" fmla="*/ 0 w 622"/>
                  <a:gd name="T93" fmla="*/ 4 h 1746"/>
                  <a:gd name="T94" fmla="*/ 0 w 622"/>
                  <a:gd name="T95" fmla="*/ 4 h 1746"/>
                  <a:gd name="T96" fmla="*/ 0 w 622"/>
                  <a:gd name="T97" fmla="*/ 4 h 1746"/>
                  <a:gd name="T98" fmla="*/ 0 w 622"/>
                  <a:gd name="T99" fmla="*/ 3 h 1746"/>
                  <a:gd name="T100" fmla="*/ 0 w 622"/>
                  <a:gd name="T101" fmla="*/ 3 h 1746"/>
                  <a:gd name="T102" fmla="*/ 0 w 622"/>
                  <a:gd name="T103" fmla="*/ 3 h 1746"/>
                  <a:gd name="T104" fmla="*/ 0 w 622"/>
                  <a:gd name="T105" fmla="*/ 3 h 1746"/>
                  <a:gd name="T106" fmla="*/ 0 w 622"/>
                  <a:gd name="T107" fmla="*/ 3 h 1746"/>
                  <a:gd name="T108" fmla="*/ 0 w 622"/>
                  <a:gd name="T109" fmla="*/ 3 h 1746"/>
                  <a:gd name="T110" fmla="*/ 0 w 622"/>
                  <a:gd name="T111" fmla="*/ 3 h 1746"/>
                  <a:gd name="T112" fmla="*/ 0 w 622"/>
                  <a:gd name="T113" fmla="*/ 2 h 174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622" h="1746">
                    <a:moveTo>
                      <a:pt x="0" y="872"/>
                    </a:moveTo>
                    <a:lnTo>
                      <a:pt x="0" y="842"/>
                    </a:lnTo>
                    <a:lnTo>
                      <a:pt x="0" y="811"/>
                    </a:lnTo>
                    <a:lnTo>
                      <a:pt x="3" y="781"/>
                    </a:lnTo>
                    <a:lnTo>
                      <a:pt x="4" y="750"/>
                    </a:lnTo>
                    <a:lnTo>
                      <a:pt x="7" y="720"/>
                    </a:lnTo>
                    <a:lnTo>
                      <a:pt x="12" y="690"/>
                    </a:lnTo>
                    <a:lnTo>
                      <a:pt x="15" y="660"/>
                    </a:lnTo>
                    <a:lnTo>
                      <a:pt x="21" y="630"/>
                    </a:lnTo>
                    <a:lnTo>
                      <a:pt x="25" y="602"/>
                    </a:lnTo>
                    <a:lnTo>
                      <a:pt x="31" y="571"/>
                    </a:lnTo>
                    <a:lnTo>
                      <a:pt x="39" y="543"/>
                    </a:lnTo>
                    <a:lnTo>
                      <a:pt x="46" y="514"/>
                    </a:lnTo>
                    <a:lnTo>
                      <a:pt x="54" y="486"/>
                    </a:lnTo>
                    <a:lnTo>
                      <a:pt x="63" y="457"/>
                    </a:lnTo>
                    <a:lnTo>
                      <a:pt x="82" y="402"/>
                    </a:lnTo>
                    <a:lnTo>
                      <a:pt x="103" y="347"/>
                    </a:lnTo>
                    <a:lnTo>
                      <a:pt x="126" y="293"/>
                    </a:lnTo>
                    <a:lnTo>
                      <a:pt x="139" y="268"/>
                    </a:lnTo>
                    <a:lnTo>
                      <a:pt x="151" y="242"/>
                    </a:lnTo>
                    <a:lnTo>
                      <a:pt x="165" y="215"/>
                    </a:lnTo>
                    <a:lnTo>
                      <a:pt x="180" y="191"/>
                    </a:lnTo>
                    <a:lnTo>
                      <a:pt x="193" y="165"/>
                    </a:lnTo>
                    <a:lnTo>
                      <a:pt x="210" y="141"/>
                    </a:lnTo>
                    <a:lnTo>
                      <a:pt x="225" y="117"/>
                    </a:lnTo>
                    <a:lnTo>
                      <a:pt x="242" y="93"/>
                    </a:lnTo>
                    <a:lnTo>
                      <a:pt x="258" y="69"/>
                    </a:lnTo>
                    <a:lnTo>
                      <a:pt x="275" y="45"/>
                    </a:lnTo>
                    <a:lnTo>
                      <a:pt x="293" y="23"/>
                    </a:lnTo>
                    <a:lnTo>
                      <a:pt x="311" y="0"/>
                    </a:lnTo>
                    <a:lnTo>
                      <a:pt x="345" y="45"/>
                    </a:lnTo>
                    <a:lnTo>
                      <a:pt x="363" y="69"/>
                    </a:lnTo>
                    <a:lnTo>
                      <a:pt x="380" y="93"/>
                    </a:lnTo>
                    <a:lnTo>
                      <a:pt x="411" y="141"/>
                    </a:lnTo>
                    <a:lnTo>
                      <a:pt x="426" y="165"/>
                    </a:lnTo>
                    <a:lnTo>
                      <a:pt x="441" y="191"/>
                    </a:lnTo>
                    <a:lnTo>
                      <a:pt x="469" y="242"/>
                    </a:lnTo>
                    <a:lnTo>
                      <a:pt x="482" y="268"/>
                    </a:lnTo>
                    <a:lnTo>
                      <a:pt x="494" y="293"/>
                    </a:lnTo>
                    <a:lnTo>
                      <a:pt x="506" y="320"/>
                    </a:lnTo>
                    <a:lnTo>
                      <a:pt x="518" y="347"/>
                    </a:lnTo>
                    <a:lnTo>
                      <a:pt x="529" y="374"/>
                    </a:lnTo>
                    <a:lnTo>
                      <a:pt x="539" y="402"/>
                    </a:lnTo>
                    <a:lnTo>
                      <a:pt x="548" y="429"/>
                    </a:lnTo>
                    <a:lnTo>
                      <a:pt x="557" y="457"/>
                    </a:lnTo>
                    <a:lnTo>
                      <a:pt x="566" y="486"/>
                    </a:lnTo>
                    <a:lnTo>
                      <a:pt x="575" y="514"/>
                    </a:lnTo>
                    <a:lnTo>
                      <a:pt x="581" y="543"/>
                    </a:lnTo>
                    <a:lnTo>
                      <a:pt x="589" y="571"/>
                    </a:lnTo>
                    <a:lnTo>
                      <a:pt x="595" y="602"/>
                    </a:lnTo>
                    <a:lnTo>
                      <a:pt x="601" y="630"/>
                    </a:lnTo>
                    <a:lnTo>
                      <a:pt x="605" y="660"/>
                    </a:lnTo>
                    <a:lnTo>
                      <a:pt x="610" y="690"/>
                    </a:lnTo>
                    <a:lnTo>
                      <a:pt x="616" y="750"/>
                    </a:lnTo>
                    <a:lnTo>
                      <a:pt x="619" y="781"/>
                    </a:lnTo>
                    <a:lnTo>
                      <a:pt x="620" y="811"/>
                    </a:lnTo>
                    <a:lnTo>
                      <a:pt x="622" y="842"/>
                    </a:lnTo>
                    <a:lnTo>
                      <a:pt x="622" y="872"/>
                    </a:lnTo>
                    <a:lnTo>
                      <a:pt x="622" y="904"/>
                    </a:lnTo>
                    <a:lnTo>
                      <a:pt x="620" y="935"/>
                    </a:lnTo>
                    <a:lnTo>
                      <a:pt x="619" y="966"/>
                    </a:lnTo>
                    <a:lnTo>
                      <a:pt x="616" y="996"/>
                    </a:lnTo>
                    <a:lnTo>
                      <a:pt x="613" y="1026"/>
                    </a:lnTo>
                    <a:lnTo>
                      <a:pt x="610" y="1056"/>
                    </a:lnTo>
                    <a:lnTo>
                      <a:pt x="605" y="1086"/>
                    </a:lnTo>
                    <a:lnTo>
                      <a:pt x="601" y="1116"/>
                    </a:lnTo>
                    <a:lnTo>
                      <a:pt x="595" y="1144"/>
                    </a:lnTo>
                    <a:lnTo>
                      <a:pt x="589" y="1175"/>
                    </a:lnTo>
                    <a:lnTo>
                      <a:pt x="581" y="1203"/>
                    </a:lnTo>
                    <a:lnTo>
                      <a:pt x="575" y="1232"/>
                    </a:lnTo>
                    <a:lnTo>
                      <a:pt x="566" y="1260"/>
                    </a:lnTo>
                    <a:lnTo>
                      <a:pt x="557" y="1289"/>
                    </a:lnTo>
                    <a:lnTo>
                      <a:pt x="539" y="1344"/>
                    </a:lnTo>
                    <a:lnTo>
                      <a:pt x="518" y="1399"/>
                    </a:lnTo>
                    <a:lnTo>
                      <a:pt x="494" y="1453"/>
                    </a:lnTo>
                    <a:lnTo>
                      <a:pt x="482" y="1478"/>
                    </a:lnTo>
                    <a:lnTo>
                      <a:pt x="469" y="1504"/>
                    </a:lnTo>
                    <a:lnTo>
                      <a:pt x="455" y="1529"/>
                    </a:lnTo>
                    <a:lnTo>
                      <a:pt x="441" y="1555"/>
                    </a:lnTo>
                    <a:lnTo>
                      <a:pt x="426" y="1581"/>
                    </a:lnTo>
                    <a:lnTo>
                      <a:pt x="411" y="1605"/>
                    </a:lnTo>
                    <a:lnTo>
                      <a:pt x="396" y="1629"/>
                    </a:lnTo>
                    <a:lnTo>
                      <a:pt x="380" y="1653"/>
                    </a:lnTo>
                    <a:lnTo>
                      <a:pt x="363" y="1677"/>
                    </a:lnTo>
                    <a:lnTo>
                      <a:pt x="345" y="1699"/>
                    </a:lnTo>
                    <a:lnTo>
                      <a:pt x="329" y="1723"/>
                    </a:lnTo>
                    <a:lnTo>
                      <a:pt x="311" y="1746"/>
                    </a:lnTo>
                    <a:lnTo>
                      <a:pt x="275" y="1699"/>
                    </a:lnTo>
                    <a:lnTo>
                      <a:pt x="258" y="1677"/>
                    </a:lnTo>
                    <a:lnTo>
                      <a:pt x="242" y="1653"/>
                    </a:lnTo>
                    <a:lnTo>
                      <a:pt x="210" y="1605"/>
                    </a:lnTo>
                    <a:lnTo>
                      <a:pt x="193" y="1581"/>
                    </a:lnTo>
                    <a:lnTo>
                      <a:pt x="180" y="1555"/>
                    </a:lnTo>
                    <a:lnTo>
                      <a:pt x="151" y="1504"/>
                    </a:lnTo>
                    <a:lnTo>
                      <a:pt x="139" y="1478"/>
                    </a:lnTo>
                    <a:lnTo>
                      <a:pt x="126" y="1453"/>
                    </a:lnTo>
                    <a:lnTo>
                      <a:pt x="114" y="1426"/>
                    </a:lnTo>
                    <a:lnTo>
                      <a:pt x="103" y="1399"/>
                    </a:lnTo>
                    <a:lnTo>
                      <a:pt x="91" y="1372"/>
                    </a:lnTo>
                    <a:lnTo>
                      <a:pt x="82" y="1344"/>
                    </a:lnTo>
                    <a:lnTo>
                      <a:pt x="72" y="1316"/>
                    </a:lnTo>
                    <a:lnTo>
                      <a:pt x="63" y="1289"/>
                    </a:lnTo>
                    <a:lnTo>
                      <a:pt x="54" y="1260"/>
                    </a:lnTo>
                    <a:lnTo>
                      <a:pt x="46" y="1232"/>
                    </a:lnTo>
                    <a:lnTo>
                      <a:pt x="39" y="1203"/>
                    </a:lnTo>
                    <a:lnTo>
                      <a:pt x="31" y="1175"/>
                    </a:lnTo>
                    <a:lnTo>
                      <a:pt x="25" y="1144"/>
                    </a:lnTo>
                    <a:lnTo>
                      <a:pt x="21" y="1116"/>
                    </a:lnTo>
                    <a:lnTo>
                      <a:pt x="15" y="1086"/>
                    </a:lnTo>
                    <a:lnTo>
                      <a:pt x="12" y="1056"/>
                    </a:lnTo>
                    <a:lnTo>
                      <a:pt x="4" y="996"/>
                    </a:lnTo>
                    <a:lnTo>
                      <a:pt x="3" y="966"/>
                    </a:lnTo>
                    <a:lnTo>
                      <a:pt x="0" y="935"/>
                    </a:lnTo>
                    <a:lnTo>
                      <a:pt x="0" y="904"/>
                    </a:lnTo>
                    <a:lnTo>
                      <a:pt x="0" y="872"/>
                    </a:lnTo>
                    <a:close/>
                  </a:path>
                </a:pathLst>
              </a:custGeom>
              <a:solidFill>
                <a:srgbClr val="B2D2DE"/>
              </a:solidFill>
              <a:ln w="6350">
                <a:solidFill>
                  <a:srgbClr val="366B7E"/>
                </a:solidFill>
                <a:round/>
                <a:headEnd/>
                <a:tailEnd/>
              </a:ln>
            </p:spPr>
            <p:txBody>
              <a:bodyPr/>
              <a:lstStyle/>
              <a:p>
                <a:endParaRPr lang="zh-CN" altLang="en-US"/>
              </a:p>
            </p:txBody>
          </p:sp>
          <p:sp>
            <p:nvSpPr>
              <p:cNvPr id="16" name="Freeform 22">
                <a:extLst>
                  <a:ext uri="{FF2B5EF4-FFF2-40B4-BE49-F238E27FC236}">
                    <a16:creationId xmlns:a16="http://schemas.microsoft.com/office/drawing/2014/main" id="{915A7F7E-C759-49EE-987E-FCFEAD52559D}"/>
                  </a:ext>
                </a:extLst>
              </p:cNvPr>
              <p:cNvSpPr>
                <a:spLocks noChangeArrowheads="1"/>
              </p:cNvSpPr>
              <p:nvPr/>
            </p:nvSpPr>
            <p:spPr bwMode="auto">
              <a:xfrm>
                <a:off x="1191" y="2665"/>
                <a:ext cx="230" cy="644"/>
              </a:xfrm>
              <a:custGeom>
                <a:avLst/>
                <a:gdLst>
                  <a:gd name="T0" fmla="*/ 0 w 624"/>
                  <a:gd name="T1" fmla="*/ 2 h 1745"/>
                  <a:gd name="T2" fmla="*/ 0 w 624"/>
                  <a:gd name="T3" fmla="*/ 2 h 1745"/>
                  <a:gd name="T4" fmla="*/ 0 w 624"/>
                  <a:gd name="T5" fmla="*/ 2 h 1745"/>
                  <a:gd name="T6" fmla="*/ 0 w 624"/>
                  <a:gd name="T7" fmla="*/ 2 h 1745"/>
                  <a:gd name="T8" fmla="*/ 0 w 624"/>
                  <a:gd name="T9" fmla="*/ 1 h 1745"/>
                  <a:gd name="T10" fmla="*/ 0 w 624"/>
                  <a:gd name="T11" fmla="*/ 1 h 1745"/>
                  <a:gd name="T12" fmla="*/ 0 w 624"/>
                  <a:gd name="T13" fmla="*/ 1 h 1745"/>
                  <a:gd name="T14" fmla="*/ 0 w 624"/>
                  <a:gd name="T15" fmla="*/ 1 h 1745"/>
                  <a:gd name="T16" fmla="*/ 0 w 624"/>
                  <a:gd name="T17" fmla="*/ 1 h 1745"/>
                  <a:gd name="T18" fmla="*/ 0 w 624"/>
                  <a:gd name="T19" fmla="*/ 0 h 1745"/>
                  <a:gd name="T20" fmla="*/ 0 w 624"/>
                  <a:gd name="T21" fmla="*/ 0 h 1745"/>
                  <a:gd name="T22" fmla="*/ 0 w 624"/>
                  <a:gd name="T23" fmla="*/ 0 h 1745"/>
                  <a:gd name="T24" fmla="*/ 1 w 624"/>
                  <a:gd name="T25" fmla="*/ 0 h 1745"/>
                  <a:gd name="T26" fmla="*/ 1 w 624"/>
                  <a:gd name="T27" fmla="*/ 0 h 1745"/>
                  <a:gd name="T28" fmla="*/ 1 w 624"/>
                  <a:gd name="T29" fmla="*/ 0 h 1745"/>
                  <a:gd name="T30" fmla="*/ 1 w 624"/>
                  <a:gd name="T31" fmla="*/ 0 h 1745"/>
                  <a:gd name="T32" fmla="*/ 1 w 624"/>
                  <a:gd name="T33" fmla="*/ 0 h 1745"/>
                  <a:gd name="T34" fmla="*/ 1 w 624"/>
                  <a:gd name="T35" fmla="*/ 0 h 1745"/>
                  <a:gd name="T36" fmla="*/ 1 w 624"/>
                  <a:gd name="T37" fmla="*/ 0 h 1745"/>
                  <a:gd name="T38" fmla="*/ 1 w 624"/>
                  <a:gd name="T39" fmla="*/ 1 h 1745"/>
                  <a:gd name="T40" fmla="*/ 1 w 624"/>
                  <a:gd name="T41" fmla="*/ 1 h 1745"/>
                  <a:gd name="T42" fmla="*/ 1 w 624"/>
                  <a:gd name="T43" fmla="*/ 1 h 1745"/>
                  <a:gd name="T44" fmla="*/ 1 w 624"/>
                  <a:gd name="T45" fmla="*/ 1 h 1745"/>
                  <a:gd name="T46" fmla="*/ 1 w 624"/>
                  <a:gd name="T47" fmla="*/ 1 h 1745"/>
                  <a:gd name="T48" fmla="*/ 1 w 624"/>
                  <a:gd name="T49" fmla="*/ 1 h 1745"/>
                  <a:gd name="T50" fmla="*/ 1 w 624"/>
                  <a:gd name="T51" fmla="*/ 1 h 1745"/>
                  <a:gd name="T52" fmla="*/ 1 w 624"/>
                  <a:gd name="T53" fmla="*/ 2 h 1745"/>
                  <a:gd name="T54" fmla="*/ 1 w 624"/>
                  <a:gd name="T55" fmla="*/ 2 h 1745"/>
                  <a:gd name="T56" fmla="*/ 1 w 624"/>
                  <a:gd name="T57" fmla="*/ 2 h 1745"/>
                  <a:gd name="T58" fmla="*/ 1 w 624"/>
                  <a:gd name="T59" fmla="*/ 2 h 1745"/>
                  <a:gd name="T60" fmla="*/ 1 w 624"/>
                  <a:gd name="T61" fmla="*/ 2 h 1745"/>
                  <a:gd name="T62" fmla="*/ 1 w 624"/>
                  <a:gd name="T63" fmla="*/ 3 h 1745"/>
                  <a:gd name="T64" fmla="*/ 1 w 624"/>
                  <a:gd name="T65" fmla="*/ 3 h 1745"/>
                  <a:gd name="T66" fmla="*/ 1 w 624"/>
                  <a:gd name="T67" fmla="*/ 3 h 1745"/>
                  <a:gd name="T68" fmla="*/ 1 w 624"/>
                  <a:gd name="T69" fmla="*/ 3 h 1745"/>
                  <a:gd name="T70" fmla="*/ 1 w 624"/>
                  <a:gd name="T71" fmla="*/ 3 h 1745"/>
                  <a:gd name="T72" fmla="*/ 1 w 624"/>
                  <a:gd name="T73" fmla="*/ 3 h 1745"/>
                  <a:gd name="T74" fmla="*/ 1 w 624"/>
                  <a:gd name="T75" fmla="*/ 4 h 1745"/>
                  <a:gd name="T76" fmla="*/ 1 w 624"/>
                  <a:gd name="T77" fmla="*/ 4 h 1745"/>
                  <a:gd name="T78" fmla="*/ 1 w 624"/>
                  <a:gd name="T79" fmla="*/ 4 h 1745"/>
                  <a:gd name="T80" fmla="*/ 1 w 624"/>
                  <a:gd name="T81" fmla="*/ 4 h 1745"/>
                  <a:gd name="T82" fmla="*/ 1 w 624"/>
                  <a:gd name="T83" fmla="*/ 4 h 1745"/>
                  <a:gd name="T84" fmla="*/ 1 w 624"/>
                  <a:gd name="T85" fmla="*/ 4 h 1745"/>
                  <a:gd name="T86" fmla="*/ 0 w 624"/>
                  <a:gd name="T87" fmla="*/ 4 h 1745"/>
                  <a:gd name="T88" fmla="*/ 0 w 624"/>
                  <a:gd name="T89" fmla="*/ 4 h 1745"/>
                  <a:gd name="T90" fmla="*/ 0 w 624"/>
                  <a:gd name="T91" fmla="*/ 4 h 1745"/>
                  <a:gd name="T92" fmla="*/ 0 w 624"/>
                  <a:gd name="T93" fmla="*/ 4 h 1745"/>
                  <a:gd name="T94" fmla="*/ 0 w 624"/>
                  <a:gd name="T95" fmla="*/ 4 h 1745"/>
                  <a:gd name="T96" fmla="*/ 0 w 624"/>
                  <a:gd name="T97" fmla="*/ 4 h 1745"/>
                  <a:gd name="T98" fmla="*/ 0 w 624"/>
                  <a:gd name="T99" fmla="*/ 4 h 1745"/>
                  <a:gd name="T100" fmla="*/ 0 w 624"/>
                  <a:gd name="T101" fmla="*/ 3 h 1745"/>
                  <a:gd name="T102" fmla="*/ 0 w 624"/>
                  <a:gd name="T103" fmla="*/ 3 h 1745"/>
                  <a:gd name="T104" fmla="*/ 0 w 624"/>
                  <a:gd name="T105" fmla="*/ 3 h 1745"/>
                  <a:gd name="T106" fmla="*/ 0 w 624"/>
                  <a:gd name="T107" fmla="*/ 3 h 1745"/>
                  <a:gd name="T108" fmla="*/ 0 w 624"/>
                  <a:gd name="T109" fmla="*/ 3 h 1745"/>
                  <a:gd name="T110" fmla="*/ 0 w 624"/>
                  <a:gd name="T111" fmla="*/ 3 h 1745"/>
                  <a:gd name="T112" fmla="*/ 0 w 624"/>
                  <a:gd name="T113" fmla="*/ 3 h 1745"/>
                  <a:gd name="T114" fmla="*/ 0 w 624"/>
                  <a:gd name="T115" fmla="*/ 2 h 1745"/>
                  <a:gd name="T116" fmla="*/ 0 w 624"/>
                  <a:gd name="T117" fmla="*/ 2 h 1745"/>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624" h="1745">
                    <a:moveTo>
                      <a:pt x="0" y="872"/>
                    </a:moveTo>
                    <a:lnTo>
                      <a:pt x="2" y="811"/>
                    </a:lnTo>
                    <a:lnTo>
                      <a:pt x="6" y="750"/>
                    </a:lnTo>
                    <a:lnTo>
                      <a:pt x="12" y="690"/>
                    </a:lnTo>
                    <a:lnTo>
                      <a:pt x="23" y="630"/>
                    </a:lnTo>
                    <a:lnTo>
                      <a:pt x="33" y="571"/>
                    </a:lnTo>
                    <a:lnTo>
                      <a:pt x="48" y="514"/>
                    </a:lnTo>
                    <a:lnTo>
                      <a:pt x="83" y="402"/>
                    </a:lnTo>
                    <a:lnTo>
                      <a:pt x="128" y="293"/>
                    </a:lnTo>
                    <a:lnTo>
                      <a:pt x="182" y="191"/>
                    </a:lnTo>
                    <a:lnTo>
                      <a:pt x="210" y="141"/>
                    </a:lnTo>
                    <a:lnTo>
                      <a:pt x="244" y="92"/>
                    </a:lnTo>
                    <a:lnTo>
                      <a:pt x="313" y="0"/>
                    </a:lnTo>
                    <a:lnTo>
                      <a:pt x="347" y="45"/>
                    </a:lnTo>
                    <a:lnTo>
                      <a:pt x="382" y="92"/>
                    </a:lnTo>
                    <a:lnTo>
                      <a:pt x="413" y="141"/>
                    </a:lnTo>
                    <a:lnTo>
                      <a:pt x="443" y="191"/>
                    </a:lnTo>
                    <a:lnTo>
                      <a:pt x="457" y="215"/>
                    </a:lnTo>
                    <a:lnTo>
                      <a:pt x="471" y="241"/>
                    </a:lnTo>
                    <a:lnTo>
                      <a:pt x="496" y="293"/>
                    </a:lnTo>
                    <a:lnTo>
                      <a:pt x="520" y="347"/>
                    </a:lnTo>
                    <a:lnTo>
                      <a:pt x="541" y="402"/>
                    </a:lnTo>
                    <a:lnTo>
                      <a:pt x="559" y="457"/>
                    </a:lnTo>
                    <a:lnTo>
                      <a:pt x="576" y="514"/>
                    </a:lnTo>
                    <a:lnTo>
                      <a:pt x="591" y="571"/>
                    </a:lnTo>
                    <a:lnTo>
                      <a:pt x="603" y="630"/>
                    </a:lnTo>
                    <a:lnTo>
                      <a:pt x="612" y="690"/>
                    </a:lnTo>
                    <a:lnTo>
                      <a:pt x="618" y="750"/>
                    </a:lnTo>
                    <a:lnTo>
                      <a:pt x="622" y="811"/>
                    </a:lnTo>
                    <a:lnTo>
                      <a:pt x="624" y="872"/>
                    </a:lnTo>
                    <a:lnTo>
                      <a:pt x="622" y="934"/>
                    </a:lnTo>
                    <a:lnTo>
                      <a:pt x="618" y="996"/>
                    </a:lnTo>
                    <a:lnTo>
                      <a:pt x="612" y="1056"/>
                    </a:lnTo>
                    <a:lnTo>
                      <a:pt x="603" y="1116"/>
                    </a:lnTo>
                    <a:lnTo>
                      <a:pt x="591" y="1175"/>
                    </a:lnTo>
                    <a:lnTo>
                      <a:pt x="576" y="1232"/>
                    </a:lnTo>
                    <a:lnTo>
                      <a:pt x="541" y="1344"/>
                    </a:lnTo>
                    <a:lnTo>
                      <a:pt x="496" y="1453"/>
                    </a:lnTo>
                    <a:lnTo>
                      <a:pt x="443" y="1555"/>
                    </a:lnTo>
                    <a:lnTo>
                      <a:pt x="413" y="1605"/>
                    </a:lnTo>
                    <a:lnTo>
                      <a:pt x="382" y="1653"/>
                    </a:lnTo>
                    <a:lnTo>
                      <a:pt x="313" y="1745"/>
                    </a:lnTo>
                    <a:lnTo>
                      <a:pt x="277" y="1699"/>
                    </a:lnTo>
                    <a:lnTo>
                      <a:pt x="244" y="1653"/>
                    </a:lnTo>
                    <a:lnTo>
                      <a:pt x="210" y="1605"/>
                    </a:lnTo>
                    <a:lnTo>
                      <a:pt x="182" y="1555"/>
                    </a:lnTo>
                    <a:lnTo>
                      <a:pt x="167" y="1529"/>
                    </a:lnTo>
                    <a:lnTo>
                      <a:pt x="153" y="1504"/>
                    </a:lnTo>
                    <a:lnTo>
                      <a:pt x="128" y="1453"/>
                    </a:lnTo>
                    <a:lnTo>
                      <a:pt x="105" y="1399"/>
                    </a:lnTo>
                    <a:lnTo>
                      <a:pt x="83" y="1344"/>
                    </a:lnTo>
                    <a:lnTo>
                      <a:pt x="65" y="1289"/>
                    </a:lnTo>
                    <a:lnTo>
                      <a:pt x="48" y="1232"/>
                    </a:lnTo>
                    <a:lnTo>
                      <a:pt x="33" y="1175"/>
                    </a:lnTo>
                    <a:lnTo>
                      <a:pt x="23" y="1116"/>
                    </a:lnTo>
                    <a:lnTo>
                      <a:pt x="12" y="1056"/>
                    </a:lnTo>
                    <a:lnTo>
                      <a:pt x="6" y="996"/>
                    </a:lnTo>
                    <a:lnTo>
                      <a:pt x="2" y="934"/>
                    </a:lnTo>
                    <a:lnTo>
                      <a:pt x="0" y="872"/>
                    </a:lnTo>
                  </a:path>
                </a:pathLst>
              </a:custGeom>
              <a:noFill/>
              <a:ln w="6350">
                <a:solidFill>
                  <a:srgbClr val="366B7E"/>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7" name="Freeform 23">
                <a:extLst>
                  <a:ext uri="{FF2B5EF4-FFF2-40B4-BE49-F238E27FC236}">
                    <a16:creationId xmlns:a16="http://schemas.microsoft.com/office/drawing/2014/main" id="{72AE1F72-2664-4E2F-82E7-2E80094F0F04}"/>
                  </a:ext>
                </a:extLst>
              </p:cNvPr>
              <p:cNvSpPr>
                <a:spLocks noChangeArrowheads="1"/>
              </p:cNvSpPr>
              <p:nvPr/>
            </p:nvSpPr>
            <p:spPr bwMode="auto">
              <a:xfrm>
                <a:off x="1223" y="2665"/>
                <a:ext cx="166" cy="152"/>
              </a:xfrm>
              <a:custGeom>
                <a:avLst/>
                <a:gdLst>
                  <a:gd name="T0" fmla="*/ 1 w 451"/>
                  <a:gd name="T1" fmla="*/ 1 h 412"/>
                  <a:gd name="T2" fmla="*/ 1 w 451"/>
                  <a:gd name="T3" fmla="*/ 1 h 412"/>
                  <a:gd name="T4" fmla="*/ 1 w 451"/>
                  <a:gd name="T5" fmla="*/ 1 h 412"/>
                  <a:gd name="T6" fmla="*/ 1 w 451"/>
                  <a:gd name="T7" fmla="*/ 1 h 412"/>
                  <a:gd name="T8" fmla="*/ 1 w 451"/>
                  <a:gd name="T9" fmla="*/ 1 h 412"/>
                  <a:gd name="T10" fmla="*/ 1 w 451"/>
                  <a:gd name="T11" fmla="*/ 1 h 412"/>
                  <a:gd name="T12" fmla="*/ 1 w 451"/>
                  <a:gd name="T13" fmla="*/ 1 h 412"/>
                  <a:gd name="T14" fmla="*/ 0 w 451"/>
                  <a:gd name="T15" fmla="*/ 1 h 412"/>
                  <a:gd name="T16" fmla="*/ 0 w 451"/>
                  <a:gd name="T17" fmla="*/ 1 h 412"/>
                  <a:gd name="T18" fmla="*/ 0 w 451"/>
                  <a:gd name="T19" fmla="*/ 1 h 412"/>
                  <a:gd name="T20" fmla="*/ 0 w 451"/>
                  <a:gd name="T21" fmla="*/ 1 h 412"/>
                  <a:gd name="T22" fmla="*/ 0 w 451"/>
                  <a:gd name="T23" fmla="*/ 1 h 412"/>
                  <a:gd name="T24" fmla="*/ 0 w 451"/>
                  <a:gd name="T25" fmla="*/ 1 h 412"/>
                  <a:gd name="T26" fmla="*/ 0 w 451"/>
                  <a:gd name="T27" fmla="*/ 1 h 412"/>
                  <a:gd name="T28" fmla="*/ 0 w 451"/>
                  <a:gd name="T29" fmla="*/ 1 h 412"/>
                  <a:gd name="T30" fmla="*/ 0 w 451"/>
                  <a:gd name="T31" fmla="*/ 1 h 412"/>
                  <a:gd name="T32" fmla="*/ 0 w 451"/>
                  <a:gd name="T33" fmla="*/ 1 h 412"/>
                  <a:gd name="T34" fmla="*/ 0 w 451"/>
                  <a:gd name="T35" fmla="*/ 1 h 412"/>
                  <a:gd name="T36" fmla="*/ 0 w 451"/>
                  <a:gd name="T37" fmla="*/ 1 h 412"/>
                  <a:gd name="T38" fmla="*/ 0 w 451"/>
                  <a:gd name="T39" fmla="*/ 0 h 412"/>
                  <a:gd name="T40" fmla="*/ 0 w 451"/>
                  <a:gd name="T41" fmla="*/ 0 h 412"/>
                  <a:gd name="T42" fmla="*/ 0 w 451"/>
                  <a:gd name="T43" fmla="*/ 0 h 412"/>
                  <a:gd name="T44" fmla="*/ 0 w 451"/>
                  <a:gd name="T45" fmla="*/ 0 h 412"/>
                  <a:gd name="T46" fmla="*/ 0 w 451"/>
                  <a:gd name="T47" fmla="*/ 0 h 412"/>
                  <a:gd name="T48" fmla="*/ 0 w 451"/>
                  <a:gd name="T49" fmla="*/ 0 h 412"/>
                  <a:gd name="T50" fmla="*/ 0 w 451"/>
                  <a:gd name="T51" fmla="*/ 0 h 412"/>
                  <a:gd name="T52" fmla="*/ 0 w 451"/>
                  <a:gd name="T53" fmla="*/ 0 h 412"/>
                  <a:gd name="T54" fmla="*/ 0 w 451"/>
                  <a:gd name="T55" fmla="*/ 0 h 412"/>
                  <a:gd name="T56" fmla="*/ 0 w 451"/>
                  <a:gd name="T57" fmla="*/ 0 h 412"/>
                  <a:gd name="T58" fmla="*/ 1 w 451"/>
                  <a:gd name="T59" fmla="*/ 0 h 412"/>
                  <a:gd name="T60" fmla="*/ 1 w 451"/>
                  <a:gd name="T61" fmla="*/ 0 h 412"/>
                  <a:gd name="T62" fmla="*/ 1 w 451"/>
                  <a:gd name="T63" fmla="*/ 0 h 412"/>
                  <a:gd name="T64" fmla="*/ 1 w 451"/>
                  <a:gd name="T65" fmla="*/ 0 h 412"/>
                  <a:gd name="T66" fmla="*/ 1 w 451"/>
                  <a:gd name="T67" fmla="*/ 0 h 412"/>
                  <a:gd name="T68" fmla="*/ 1 w 451"/>
                  <a:gd name="T69" fmla="*/ 0 h 412"/>
                  <a:gd name="T70" fmla="*/ 1 w 451"/>
                  <a:gd name="T71" fmla="*/ 0 h 412"/>
                  <a:gd name="T72" fmla="*/ 1 w 451"/>
                  <a:gd name="T73" fmla="*/ 0 h 412"/>
                  <a:gd name="T74" fmla="*/ 1 w 451"/>
                  <a:gd name="T75" fmla="*/ 0 h 412"/>
                  <a:gd name="T76" fmla="*/ 1 w 451"/>
                  <a:gd name="T77" fmla="*/ 1 h 412"/>
                  <a:gd name="T78" fmla="*/ 1 w 451"/>
                  <a:gd name="T79" fmla="*/ 1 h 412"/>
                  <a:gd name="T80" fmla="*/ 1 w 451"/>
                  <a:gd name="T81" fmla="*/ 1 h 412"/>
                  <a:gd name="T82" fmla="*/ 1 w 451"/>
                  <a:gd name="T83" fmla="*/ 1 h 412"/>
                  <a:gd name="T84" fmla="*/ 1 w 451"/>
                  <a:gd name="T85" fmla="*/ 1 h 41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451" h="412">
                    <a:moveTo>
                      <a:pt x="451" y="396"/>
                    </a:moveTo>
                    <a:lnTo>
                      <a:pt x="424" y="399"/>
                    </a:lnTo>
                    <a:lnTo>
                      <a:pt x="397" y="403"/>
                    </a:lnTo>
                    <a:lnTo>
                      <a:pt x="370" y="406"/>
                    </a:lnTo>
                    <a:lnTo>
                      <a:pt x="343" y="408"/>
                    </a:lnTo>
                    <a:lnTo>
                      <a:pt x="314" y="411"/>
                    </a:lnTo>
                    <a:lnTo>
                      <a:pt x="287" y="412"/>
                    </a:lnTo>
                    <a:lnTo>
                      <a:pt x="230" y="412"/>
                    </a:lnTo>
                    <a:lnTo>
                      <a:pt x="202" y="412"/>
                    </a:lnTo>
                    <a:lnTo>
                      <a:pt x="172" y="411"/>
                    </a:lnTo>
                    <a:lnTo>
                      <a:pt x="143" y="409"/>
                    </a:lnTo>
                    <a:lnTo>
                      <a:pt x="114" y="408"/>
                    </a:lnTo>
                    <a:lnTo>
                      <a:pt x="84" y="405"/>
                    </a:lnTo>
                    <a:lnTo>
                      <a:pt x="56" y="402"/>
                    </a:lnTo>
                    <a:lnTo>
                      <a:pt x="27" y="397"/>
                    </a:lnTo>
                    <a:lnTo>
                      <a:pt x="0" y="393"/>
                    </a:lnTo>
                    <a:lnTo>
                      <a:pt x="21" y="340"/>
                    </a:lnTo>
                    <a:lnTo>
                      <a:pt x="32" y="313"/>
                    </a:lnTo>
                    <a:lnTo>
                      <a:pt x="44" y="287"/>
                    </a:lnTo>
                    <a:lnTo>
                      <a:pt x="69" y="236"/>
                    </a:lnTo>
                    <a:lnTo>
                      <a:pt x="83" y="212"/>
                    </a:lnTo>
                    <a:lnTo>
                      <a:pt x="96" y="186"/>
                    </a:lnTo>
                    <a:lnTo>
                      <a:pt x="111" y="162"/>
                    </a:lnTo>
                    <a:lnTo>
                      <a:pt x="126" y="138"/>
                    </a:lnTo>
                    <a:lnTo>
                      <a:pt x="157" y="90"/>
                    </a:lnTo>
                    <a:lnTo>
                      <a:pt x="191" y="45"/>
                    </a:lnTo>
                    <a:lnTo>
                      <a:pt x="208" y="23"/>
                    </a:lnTo>
                    <a:lnTo>
                      <a:pt x="226" y="0"/>
                    </a:lnTo>
                    <a:lnTo>
                      <a:pt x="244" y="23"/>
                    </a:lnTo>
                    <a:lnTo>
                      <a:pt x="260" y="45"/>
                    </a:lnTo>
                    <a:lnTo>
                      <a:pt x="277" y="68"/>
                    </a:lnTo>
                    <a:lnTo>
                      <a:pt x="293" y="92"/>
                    </a:lnTo>
                    <a:lnTo>
                      <a:pt x="310" y="114"/>
                    </a:lnTo>
                    <a:lnTo>
                      <a:pt x="325" y="138"/>
                    </a:lnTo>
                    <a:lnTo>
                      <a:pt x="340" y="162"/>
                    </a:lnTo>
                    <a:lnTo>
                      <a:pt x="355" y="188"/>
                    </a:lnTo>
                    <a:lnTo>
                      <a:pt x="369" y="212"/>
                    </a:lnTo>
                    <a:lnTo>
                      <a:pt x="382" y="238"/>
                    </a:lnTo>
                    <a:lnTo>
                      <a:pt x="408" y="289"/>
                    </a:lnTo>
                    <a:lnTo>
                      <a:pt x="420" y="314"/>
                    </a:lnTo>
                    <a:lnTo>
                      <a:pt x="430" y="341"/>
                    </a:lnTo>
                    <a:lnTo>
                      <a:pt x="441" y="368"/>
                    </a:lnTo>
                    <a:lnTo>
                      <a:pt x="451" y="396"/>
                    </a:lnTo>
                    <a:close/>
                  </a:path>
                </a:pathLst>
              </a:custGeom>
              <a:solidFill>
                <a:srgbClr val="366B7E"/>
              </a:solidFill>
              <a:ln w="6350">
                <a:solidFill>
                  <a:srgbClr val="366B7E"/>
                </a:solidFill>
                <a:round/>
                <a:headEnd/>
                <a:tailEnd/>
              </a:ln>
            </p:spPr>
            <p:txBody>
              <a:bodyPr/>
              <a:lstStyle/>
              <a:p>
                <a:endParaRPr lang="zh-CN" altLang="en-US"/>
              </a:p>
            </p:txBody>
          </p:sp>
          <p:sp>
            <p:nvSpPr>
              <p:cNvPr id="18" name="Freeform 24">
                <a:extLst>
                  <a:ext uri="{FF2B5EF4-FFF2-40B4-BE49-F238E27FC236}">
                    <a16:creationId xmlns:a16="http://schemas.microsoft.com/office/drawing/2014/main" id="{4F3F6D77-6698-4610-9A14-81F2FB115A89}"/>
                  </a:ext>
                </a:extLst>
              </p:cNvPr>
              <p:cNvSpPr>
                <a:spLocks noChangeArrowheads="1"/>
              </p:cNvSpPr>
              <p:nvPr/>
            </p:nvSpPr>
            <p:spPr bwMode="auto">
              <a:xfrm>
                <a:off x="1223" y="2665"/>
                <a:ext cx="166" cy="152"/>
              </a:xfrm>
              <a:custGeom>
                <a:avLst/>
                <a:gdLst>
                  <a:gd name="T0" fmla="*/ 1 w 451"/>
                  <a:gd name="T1" fmla="*/ 1 h 412"/>
                  <a:gd name="T2" fmla="*/ 1 w 451"/>
                  <a:gd name="T3" fmla="*/ 1 h 412"/>
                  <a:gd name="T4" fmla="*/ 1 w 451"/>
                  <a:gd name="T5" fmla="*/ 1 h 412"/>
                  <a:gd name="T6" fmla="*/ 0 w 451"/>
                  <a:gd name="T7" fmla="*/ 1 h 412"/>
                  <a:gd name="T8" fmla="*/ 0 w 451"/>
                  <a:gd name="T9" fmla="*/ 1 h 412"/>
                  <a:gd name="T10" fmla="*/ 0 w 451"/>
                  <a:gd name="T11" fmla="*/ 1 h 412"/>
                  <a:gd name="T12" fmla="*/ 0 w 451"/>
                  <a:gd name="T13" fmla="*/ 1 h 412"/>
                  <a:gd name="T14" fmla="*/ 0 w 451"/>
                  <a:gd name="T15" fmla="*/ 1 h 412"/>
                  <a:gd name="T16" fmla="*/ 0 w 451"/>
                  <a:gd name="T17" fmla="*/ 1 h 412"/>
                  <a:gd name="T18" fmla="*/ 0 w 451"/>
                  <a:gd name="T19" fmla="*/ 0 h 412"/>
                  <a:gd name="T20" fmla="*/ 0 w 451"/>
                  <a:gd name="T21" fmla="*/ 0 h 412"/>
                  <a:gd name="T22" fmla="*/ 0 w 451"/>
                  <a:gd name="T23" fmla="*/ 0 h 412"/>
                  <a:gd name="T24" fmla="*/ 0 w 451"/>
                  <a:gd name="T25" fmla="*/ 0 h 412"/>
                  <a:gd name="T26" fmla="*/ 0 w 451"/>
                  <a:gd name="T27" fmla="*/ 0 h 412"/>
                  <a:gd name="T28" fmla="*/ 1 w 451"/>
                  <a:gd name="T29" fmla="*/ 0 h 412"/>
                  <a:gd name="T30" fmla="*/ 1 w 451"/>
                  <a:gd name="T31" fmla="*/ 0 h 412"/>
                  <a:gd name="T32" fmla="*/ 1 w 451"/>
                  <a:gd name="T33" fmla="*/ 0 h 412"/>
                  <a:gd name="T34" fmla="*/ 1 w 451"/>
                  <a:gd name="T35" fmla="*/ 0 h 412"/>
                  <a:gd name="T36" fmla="*/ 1 w 451"/>
                  <a:gd name="T37" fmla="*/ 0 h 412"/>
                  <a:gd name="T38" fmla="*/ 1 w 451"/>
                  <a:gd name="T39" fmla="*/ 1 h 412"/>
                  <a:gd name="T40" fmla="*/ 1 w 451"/>
                  <a:gd name="T41" fmla="*/ 1 h 412"/>
                  <a:gd name="T42" fmla="*/ 1 w 451"/>
                  <a:gd name="T43" fmla="*/ 1 h 41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51" h="412">
                    <a:moveTo>
                      <a:pt x="451" y="394"/>
                    </a:moveTo>
                    <a:lnTo>
                      <a:pt x="397" y="403"/>
                    </a:lnTo>
                    <a:lnTo>
                      <a:pt x="343" y="408"/>
                    </a:lnTo>
                    <a:lnTo>
                      <a:pt x="230" y="412"/>
                    </a:lnTo>
                    <a:lnTo>
                      <a:pt x="114" y="408"/>
                    </a:lnTo>
                    <a:lnTo>
                      <a:pt x="56" y="402"/>
                    </a:lnTo>
                    <a:lnTo>
                      <a:pt x="0" y="393"/>
                    </a:lnTo>
                    <a:lnTo>
                      <a:pt x="21" y="340"/>
                    </a:lnTo>
                    <a:lnTo>
                      <a:pt x="44" y="287"/>
                    </a:lnTo>
                    <a:lnTo>
                      <a:pt x="69" y="236"/>
                    </a:lnTo>
                    <a:lnTo>
                      <a:pt x="96" y="186"/>
                    </a:lnTo>
                    <a:lnTo>
                      <a:pt x="157" y="90"/>
                    </a:lnTo>
                    <a:lnTo>
                      <a:pt x="190" y="45"/>
                    </a:lnTo>
                    <a:lnTo>
                      <a:pt x="226" y="0"/>
                    </a:lnTo>
                    <a:lnTo>
                      <a:pt x="260" y="45"/>
                    </a:lnTo>
                    <a:lnTo>
                      <a:pt x="293" y="92"/>
                    </a:lnTo>
                    <a:lnTo>
                      <a:pt x="325" y="138"/>
                    </a:lnTo>
                    <a:lnTo>
                      <a:pt x="353" y="186"/>
                    </a:lnTo>
                    <a:lnTo>
                      <a:pt x="382" y="238"/>
                    </a:lnTo>
                    <a:lnTo>
                      <a:pt x="408" y="289"/>
                    </a:lnTo>
                    <a:lnTo>
                      <a:pt x="430" y="341"/>
                    </a:lnTo>
                    <a:lnTo>
                      <a:pt x="451" y="394"/>
                    </a:lnTo>
                  </a:path>
                </a:pathLst>
              </a:custGeom>
              <a:noFill/>
              <a:ln w="6350">
                <a:solidFill>
                  <a:srgbClr val="366B7E"/>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19" name="Freeform 25">
                <a:extLst>
                  <a:ext uri="{FF2B5EF4-FFF2-40B4-BE49-F238E27FC236}">
                    <a16:creationId xmlns:a16="http://schemas.microsoft.com/office/drawing/2014/main" id="{D4E2B2A8-40BF-4327-A7DA-7E6F90459AF6}"/>
                  </a:ext>
                </a:extLst>
              </p:cNvPr>
              <p:cNvSpPr>
                <a:spLocks noChangeArrowheads="1"/>
              </p:cNvSpPr>
              <p:nvPr/>
            </p:nvSpPr>
            <p:spPr bwMode="auto">
              <a:xfrm>
                <a:off x="800" y="1800"/>
                <a:ext cx="1016" cy="1017"/>
              </a:xfrm>
              <a:custGeom>
                <a:avLst/>
                <a:gdLst>
                  <a:gd name="T0" fmla="*/ 7 w 2752"/>
                  <a:gd name="T1" fmla="*/ 4 h 2754"/>
                  <a:gd name="T2" fmla="*/ 7 w 2752"/>
                  <a:gd name="T3" fmla="*/ 4 h 2754"/>
                  <a:gd name="T4" fmla="*/ 7 w 2752"/>
                  <a:gd name="T5" fmla="*/ 5 h 2754"/>
                  <a:gd name="T6" fmla="*/ 6 w 2752"/>
                  <a:gd name="T7" fmla="*/ 5 h 2754"/>
                  <a:gd name="T8" fmla="*/ 6 w 2752"/>
                  <a:gd name="T9" fmla="*/ 6 h 2754"/>
                  <a:gd name="T10" fmla="*/ 6 w 2752"/>
                  <a:gd name="T11" fmla="*/ 6 h 2754"/>
                  <a:gd name="T12" fmla="*/ 6 w 2752"/>
                  <a:gd name="T13" fmla="*/ 6 h 2754"/>
                  <a:gd name="T14" fmla="*/ 5 w 2752"/>
                  <a:gd name="T15" fmla="*/ 7 h 2754"/>
                  <a:gd name="T16" fmla="*/ 4 w 2752"/>
                  <a:gd name="T17" fmla="*/ 7 h 2754"/>
                  <a:gd name="T18" fmla="*/ 4 w 2752"/>
                  <a:gd name="T19" fmla="*/ 7 h 2754"/>
                  <a:gd name="T20" fmla="*/ 3 w 2752"/>
                  <a:gd name="T21" fmla="*/ 7 h 2754"/>
                  <a:gd name="T22" fmla="*/ 3 w 2752"/>
                  <a:gd name="T23" fmla="*/ 7 h 2754"/>
                  <a:gd name="T24" fmla="*/ 3 w 2752"/>
                  <a:gd name="T25" fmla="*/ 7 h 2754"/>
                  <a:gd name="T26" fmla="*/ 2 w 2752"/>
                  <a:gd name="T27" fmla="*/ 7 h 2754"/>
                  <a:gd name="T28" fmla="*/ 1 w 2752"/>
                  <a:gd name="T29" fmla="*/ 6 h 2754"/>
                  <a:gd name="T30" fmla="*/ 1 w 2752"/>
                  <a:gd name="T31" fmla="*/ 6 h 2754"/>
                  <a:gd name="T32" fmla="*/ 1 w 2752"/>
                  <a:gd name="T33" fmla="*/ 6 h 2754"/>
                  <a:gd name="T34" fmla="*/ 0 w 2752"/>
                  <a:gd name="T35" fmla="*/ 5 h 2754"/>
                  <a:gd name="T36" fmla="*/ 0 w 2752"/>
                  <a:gd name="T37" fmla="*/ 5 h 2754"/>
                  <a:gd name="T38" fmla="*/ 0 w 2752"/>
                  <a:gd name="T39" fmla="*/ 4 h 2754"/>
                  <a:gd name="T40" fmla="*/ 0 w 2752"/>
                  <a:gd name="T41" fmla="*/ 4 h 2754"/>
                  <a:gd name="T42" fmla="*/ 0 w 2752"/>
                  <a:gd name="T43" fmla="*/ 3 h 2754"/>
                  <a:gd name="T44" fmla="*/ 0 w 2752"/>
                  <a:gd name="T45" fmla="*/ 3 h 2754"/>
                  <a:gd name="T46" fmla="*/ 0 w 2752"/>
                  <a:gd name="T47" fmla="*/ 2 h 2754"/>
                  <a:gd name="T48" fmla="*/ 0 w 2752"/>
                  <a:gd name="T49" fmla="*/ 2 h 2754"/>
                  <a:gd name="T50" fmla="*/ 1 w 2752"/>
                  <a:gd name="T51" fmla="*/ 1 h 2754"/>
                  <a:gd name="T52" fmla="*/ 1 w 2752"/>
                  <a:gd name="T53" fmla="*/ 1 h 2754"/>
                  <a:gd name="T54" fmla="*/ 1 w 2752"/>
                  <a:gd name="T55" fmla="*/ 1 h 2754"/>
                  <a:gd name="T56" fmla="*/ 2 w 2752"/>
                  <a:gd name="T57" fmla="*/ 0 h 2754"/>
                  <a:gd name="T58" fmla="*/ 2 w 2752"/>
                  <a:gd name="T59" fmla="*/ 0 h 2754"/>
                  <a:gd name="T60" fmla="*/ 3 w 2752"/>
                  <a:gd name="T61" fmla="*/ 0 h 2754"/>
                  <a:gd name="T62" fmla="*/ 3 w 2752"/>
                  <a:gd name="T63" fmla="*/ 0 h 2754"/>
                  <a:gd name="T64" fmla="*/ 4 w 2752"/>
                  <a:gd name="T65" fmla="*/ 0 h 2754"/>
                  <a:gd name="T66" fmla="*/ 4 w 2752"/>
                  <a:gd name="T67" fmla="*/ 0 h 2754"/>
                  <a:gd name="T68" fmla="*/ 5 w 2752"/>
                  <a:gd name="T69" fmla="*/ 0 h 2754"/>
                  <a:gd name="T70" fmla="*/ 5 w 2752"/>
                  <a:gd name="T71" fmla="*/ 0 h 2754"/>
                  <a:gd name="T72" fmla="*/ 6 w 2752"/>
                  <a:gd name="T73" fmla="*/ 1 h 2754"/>
                  <a:gd name="T74" fmla="*/ 6 w 2752"/>
                  <a:gd name="T75" fmla="*/ 1 h 2754"/>
                  <a:gd name="T76" fmla="*/ 6 w 2752"/>
                  <a:gd name="T77" fmla="*/ 1 h 2754"/>
                  <a:gd name="T78" fmla="*/ 7 w 2752"/>
                  <a:gd name="T79" fmla="*/ 2 h 2754"/>
                  <a:gd name="T80" fmla="*/ 7 w 2752"/>
                  <a:gd name="T81" fmla="*/ 3 h 2754"/>
                  <a:gd name="T82" fmla="*/ 7 w 2752"/>
                  <a:gd name="T83" fmla="*/ 3 h 2754"/>
                  <a:gd name="T84" fmla="*/ 7 w 2752"/>
                  <a:gd name="T85" fmla="*/ 3 h 275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752" h="2754">
                    <a:moveTo>
                      <a:pt x="2752" y="1378"/>
                    </a:moveTo>
                    <a:lnTo>
                      <a:pt x="2751" y="1449"/>
                    </a:lnTo>
                    <a:lnTo>
                      <a:pt x="2745" y="1518"/>
                    </a:lnTo>
                    <a:lnTo>
                      <a:pt x="2736" y="1587"/>
                    </a:lnTo>
                    <a:lnTo>
                      <a:pt x="2724" y="1655"/>
                    </a:lnTo>
                    <a:lnTo>
                      <a:pt x="2709" y="1722"/>
                    </a:lnTo>
                    <a:lnTo>
                      <a:pt x="2691" y="1787"/>
                    </a:lnTo>
                    <a:lnTo>
                      <a:pt x="2668" y="1850"/>
                    </a:lnTo>
                    <a:lnTo>
                      <a:pt x="2644" y="1913"/>
                    </a:lnTo>
                    <a:lnTo>
                      <a:pt x="2615" y="1975"/>
                    </a:lnTo>
                    <a:lnTo>
                      <a:pt x="2585" y="2034"/>
                    </a:lnTo>
                    <a:lnTo>
                      <a:pt x="2552" y="2091"/>
                    </a:lnTo>
                    <a:lnTo>
                      <a:pt x="2516" y="2148"/>
                    </a:lnTo>
                    <a:lnTo>
                      <a:pt x="2479" y="2201"/>
                    </a:lnTo>
                    <a:lnTo>
                      <a:pt x="2438" y="2253"/>
                    </a:lnTo>
                    <a:lnTo>
                      <a:pt x="2394" y="2303"/>
                    </a:lnTo>
                    <a:lnTo>
                      <a:pt x="2349" y="2351"/>
                    </a:lnTo>
                    <a:lnTo>
                      <a:pt x="2301" y="2396"/>
                    </a:lnTo>
                    <a:lnTo>
                      <a:pt x="2252" y="2440"/>
                    </a:lnTo>
                    <a:lnTo>
                      <a:pt x="2199" y="2480"/>
                    </a:lnTo>
                    <a:lnTo>
                      <a:pt x="2145" y="2519"/>
                    </a:lnTo>
                    <a:lnTo>
                      <a:pt x="2089" y="2556"/>
                    </a:lnTo>
                    <a:lnTo>
                      <a:pt x="2032" y="2589"/>
                    </a:lnTo>
                    <a:lnTo>
                      <a:pt x="1972" y="2619"/>
                    </a:lnTo>
                    <a:lnTo>
                      <a:pt x="1912" y="2646"/>
                    </a:lnTo>
                    <a:lnTo>
                      <a:pt x="1849" y="2671"/>
                    </a:lnTo>
                    <a:lnTo>
                      <a:pt x="1786" y="2692"/>
                    </a:lnTo>
                    <a:lnTo>
                      <a:pt x="1719" y="2710"/>
                    </a:lnTo>
                    <a:lnTo>
                      <a:pt x="1653" y="2727"/>
                    </a:lnTo>
                    <a:lnTo>
                      <a:pt x="1586" y="2739"/>
                    </a:lnTo>
                    <a:lnTo>
                      <a:pt x="1517" y="2747"/>
                    </a:lnTo>
                    <a:lnTo>
                      <a:pt x="1446" y="2753"/>
                    </a:lnTo>
                    <a:lnTo>
                      <a:pt x="1375" y="2754"/>
                    </a:lnTo>
                    <a:lnTo>
                      <a:pt x="1305" y="2753"/>
                    </a:lnTo>
                    <a:lnTo>
                      <a:pt x="1235" y="2747"/>
                    </a:lnTo>
                    <a:lnTo>
                      <a:pt x="1166" y="2739"/>
                    </a:lnTo>
                    <a:lnTo>
                      <a:pt x="1099" y="2727"/>
                    </a:lnTo>
                    <a:lnTo>
                      <a:pt x="1032" y="2710"/>
                    </a:lnTo>
                    <a:lnTo>
                      <a:pt x="966" y="2692"/>
                    </a:lnTo>
                    <a:lnTo>
                      <a:pt x="903" y="2671"/>
                    </a:lnTo>
                    <a:lnTo>
                      <a:pt x="840" y="2646"/>
                    </a:lnTo>
                    <a:lnTo>
                      <a:pt x="778" y="2619"/>
                    </a:lnTo>
                    <a:lnTo>
                      <a:pt x="720" y="2589"/>
                    </a:lnTo>
                    <a:lnTo>
                      <a:pt x="663" y="2556"/>
                    </a:lnTo>
                    <a:lnTo>
                      <a:pt x="607" y="2519"/>
                    </a:lnTo>
                    <a:lnTo>
                      <a:pt x="553" y="2480"/>
                    </a:lnTo>
                    <a:lnTo>
                      <a:pt x="500" y="2440"/>
                    </a:lnTo>
                    <a:lnTo>
                      <a:pt x="451" y="2396"/>
                    </a:lnTo>
                    <a:lnTo>
                      <a:pt x="403" y="2351"/>
                    </a:lnTo>
                    <a:lnTo>
                      <a:pt x="358" y="2303"/>
                    </a:lnTo>
                    <a:lnTo>
                      <a:pt x="314" y="2253"/>
                    </a:lnTo>
                    <a:lnTo>
                      <a:pt x="273" y="2201"/>
                    </a:lnTo>
                    <a:lnTo>
                      <a:pt x="234" y="2148"/>
                    </a:lnTo>
                    <a:lnTo>
                      <a:pt x="198" y="2091"/>
                    </a:lnTo>
                    <a:lnTo>
                      <a:pt x="165" y="2034"/>
                    </a:lnTo>
                    <a:lnTo>
                      <a:pt x="135" y="1975"/>
                    </a:lnTo>
                    <a:lnTo>
                      <a:pt x="108" y="1913"/>
                    </a:lnTo>
                    <a:lnTo>
                      <a:pt x="82" y="1850"/>
                    </a:lnTo>
                    <a:lnTo>
                      <a:pt x="61" y="1787"/>
                    </a:lnTo>
                    <a:lnTo>
                      <a:pt x="43" y="1722"/>
                    </a:lnTo>
                    <a:lnTo>
                      <a:pt x="28" y="1655"/>
                    </a:lnTo>
                    <a:lnTo>
                      <a:pt x="15" y="1587"/>
                    </a:lnTo>
                    <a:lnTo>
                      <a:pt x="7" y="1518"/>
                    </a:lnTo>
                    <a:lnTo>
                      <a:pt x="1" y="1449"/>
                    </a:lnTo>
                    <a:lnTo>
                      <a:pt x="0" y="1378"/>
                    </a:lnTo>
                    <a:lnTo>
                      <a:pt x="1" y="1307"/>
                    </a:lnTo>
                    <a:lnTo>
                      <a:pt x="7" y="1237"/>
                    </a:lnTo>
                    <a:lnTo>
                      <a:pt x="15" y="1167"/>
                    </a:lnTo>
                    <a:lnTo>
                      <a:pt x="28" y="1100"/>
                    </a:lnTo>
                    <a:lnTo>
                      <a:pt x="43" y="1034"/>
                    </a:lnTo>
                    <a:lnTo>
                      <a:pt x="61" y="969"/>
                    </a:lnTo>
                    <a:lnTo>
                      <a:pt x="82" y="904"/>
                    </a:lnTo>
                    <a:lnTo>
                      <a:pt x="108" y="841"/>
                    </a:lnTo>
                    <a:lnTo>
                      <a:pt x="135" y="781"/>
                    </a:lnTo>
                    <a:lnTo>
                      <a:pt x="165" y="721"/>
                    </a:lnTo>
                    <a:lnTo>
                      <a:pt x="198" y="664"/>
                    </a:lnTo>
                    <a:lnTo>
                      <a:pt x="234" y="608"/>
                    </a:lnTo>
                    <a:lnTo>
                      <a:pt x="273" y="554"/>
                    </a:lnTo>
                    <a:lnTo>
                      <a:pt x="314" y="501"/>
                    </a:lnTo>
                    <a:lnTo>
                      <a:pt x="358" y="452"/>
                    </a:lnTo>
                    <a:lnTo>
                      <a:pt x="403" y="404"/>
                    </a:lnTo>
                    <a:lnTo>
                      <a:pt x="451" y="358"/>
                    </a:lnTo>
                    <a:lnTo>
                      <a:pt x="500" y="315"/>
                    </a:lnTo>
                    <a:lnTo>
                      <a:pt x="553" y="274"/>
                    </a:lnTo>
                    <a:lnTo>
                      <a:pt x="607" y="237"/>
                    </a:lnTo>
                    <a:lnTo>
                      <a:pt x="663" y="200"/>
                    </a:lnTo>
                    <a:lnTo>
                      <a:pt x="720" y="167"/>
                    </a:lnTo>
                    <a:lnTo>
                      <a:pt x="778" y="137"/>
                    </a:lnTo>
                    <a:lnTo>
                      <a:pt x="840" y="109"/>
                    </a:lnTo>
                    <a:lnTo>
                      <a:pt x="903" y="85"/>
                    </a:lnTo>
                    <a:lnTo>
                      <a:pt x="966" y="62"/>
                    </a:lnTo>
                    <a:lnTo>
                      <a:pt x="1032" y="44"/>
                    </a:lnTo>
                    <a:lnTo>
                      <a:pt x="1099" y="29"/>
                    </a:lnTo>
                    <a:lnTo>
                      <a:pt x="1166" y="17"/>
                    </a:lnTo>
                    <a:lnTo>
                      <a:pt x="1235" y="8"/>
                    </a:lnTo>
                    <a:lnTo>
                      <a:pt x="1305" y="3"/>
                    </a:lnTo>
                    <a:lnTo>
                      <a:pt x="1375" y="0"/>
                    </a:lnTo>
                    <a:lnTo>
                      <a:pt x="1446" y="3"/>
                    </a:lnTo>
                    <a:lnTo>
                      <a:pt x="1517" y="8"/>
                    </a:lnTo>
                    <a:lnTo>
                      <a:pt x="1586" y="17"/>
                    </a:lnTo>
                    <a:lnTo>
                      <a:pt x="1653" y="29"/>
                    </a:lnTo>
                    <a:lnTo>
                      <a:pt x="1719" y="44"/>
                    </a:lnTo>
                    <a:lnTo>
                      <a:pt x="1786" y="62"/>
                    </a:lnTo>
                    <a:lnTo>
                      <a:pt x="1849" y="85"/>
                    </a:lnTo>
                    <a:lnTo>
                      <a:pt x="1912" y="109"/>
                    </a:lnTo>
                    <a:lnTo>
                      <a:pt x="1972" y="137"/>
                    </a:lnTo>
                    <a:lnTo>
                      <a:pt x="2032" y="167"/>
                    </a:lnTo>
                    <a:lnTo>
                      <a:pt x="2089" y="200"/>
                    </a:lnTo>
                    <a:lnTo>
                      <a:pt x="2145" y="237"/>
                    </a:lnTo>
                    <a:lnTo>
                      <a:pt x="2199" y="274"/>
                    </a:lnTo>
                    <a:lnTo>
                      <a:pt x="2252" y="315"/>
                    </a:lnTo>
                    <a:lnTo>
                      <a:pt x="2301" y="358"/>
                    </a:lnTo>
                    <a:lnTo>
                      <a:pt x="2349" y="404"/>
                    </a:lnTo>
                    <a:lnTo>
                      <a:pt x="2394" y="452"/>
                    </a:lnTo>
                    <a:lnTo>
                      <a:pt x="2438" y="501"/>
                    </a:lnTo>
                    <a:lnTo>
                      <a:pt x="2479" y="554"/>
                    </a:lnTo>
                    <a:lnTo>
                      <a:pt x="2516" y="608"/>
                    </a:lnTo>
                    <a:lnTo>
                      <a:pt x="2552" y="664"/>
                    </a:lnTo>
                    <a:lnTo>
                      <a:pt x="2585" y="721"/>
                    </a:lnTo>
                    <a:lnTo>
                      <a:pt x="2615" y="781"/>
                    </a:lnTo>
                    <a:lnTo>
                      <a:pt x="2644" y="841"/>
                    </a:lnTo>
                    <a:lnTo>
                      <a:pt x="2668" y="904"/>
                    </a:lnTo>
                    <a:lnTo>
                      <a:pt x="2691" y="969"/>
                    </a:lnTo>
                    <a:lnTo>
                      <a:pt x="2709" y="1034"/>
                    </a:lnTo>
                    <a:lnTo>
                      <a:pt x="2724" y="1100"/>
                    </a:lnTo>
                    <a:lnTo>
                      <a:pt x="2736" y="1167"/>
                    </a:lnTo>
                    <a:lnTo>
                      <a:pt x="2745" y="1237"/>
                    </a:lnTo>
                    <a:lnTo>
                      <a:pt x="2751" y="1307"/>
                    </a:lnTo>
                    <a:lnTo>
                      <a:pt x="2752" y="1378"/>
                    </a:lnTo>
                  </a:path>
                </a:pathLst>
              </a:custGeom>
              <a:noFill/>
              <a:ln w="9525">
                <a:solidFill>
                  <a:srgbClr val="366B7E"/>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0" name="Freeform 26">
                <a:extLst>
                  <a:ext uri="{FF2B5EF4-FFF2-40B4-BE49-F238E27FC236}">
                    <a16:creationId xmlns:a16="http://schemas.microsoft.com/office/drawing/2014/main" id="{13D43E8D-2F79-40D6-87B5-E78072791366}"/>
                  </a:ext>
                </a:extLst>
              </p:cNvPr>
              <p:cNvSpPr>
                <a:spLocks noChangeArrowheads="1"/>
              </p:cNvSpPr>
              <p:nvPr/>
            </p:nvSpPr>
            <p:spPr bwMode="auto">
              <a:xfrm>
                <a:off x="1191" y="2479"/>
                <a:ext cx="1016" cy="1017"/>
              </a:xfrm>
              <a:custGeom>
                <a:avLst/>
                <a:gdLst>
                  <a:gd name="T0" fmla="*/ 0 w 2752"/>
                  <a:gd name="T1" fmla="*/ 3 h 2754"/>
                  <a:gd name="T2" fmla="*/ 0 w 2752"/>
                  <a:gd name="T3" fmla="*/ 3 h 2754"/>
                  <a:gd name="T4" fmla="*/ 0 w 2752"/>
                  <a:gd name="T5" fmla="*/ 2 h 2754"/>
                  <a:gd name="T6" fmla="*/ 0 w 2752"/>
                  <a:gd name="T7" fmla="*/ 1 h 2754"/>
                  <a:gd name="T8" fmla="*/ 1 w 2752"/>
                  <a:gd name="T9" fmla="*/ 1 h 2754"/>
                  <a:gd name="T10" fmla="*/ 1 w 2752"/>
                  <a:gd name="T11" fmla="*/ 1 h 2754"/>
                  <a:gd name="T12" fmla="*/ 1 w 2752"/>
                  <a:gd name="T13" fmla="*/ 0 h 2754"/>
                  <a:gd name="T14" fmla="*/ 2 w 2752"/>
                  <a:gd name="T15" fmla="*/ 0 h 2754"/>
                  <a:gd name="T16" fmla="*/ 3 w 2752"/>
                  <a:gd name="T17" fmla="*/ 0 h 2754"/>
                  <a:gd name="T18" fmla="*/ 3 w 2752"/>
                  <a:gd name="T19" fmla="*/ 0 h 2754"/>
                  <a:gd name="T20" fmla="*/ 3 w 2752"/>
                  <a:gd name="T21" fmla="*/ 0 h 2754"/>
                  <a:gd name="T22" fmla="*/ 4 w 2752"/>
                  <a:gd name="T23" fmla="*/ 0 h 2754"/>
                  <a:gd name="T24" fmla="*/ 4 w 2752"/>
                  <a:gd name="T25" fmla="*/ 0 h 2754"/>
                  <a:gd name="T26" fmla="*/ 5 w 2752"/>
                  <a:gd name="T27" fmla="*/ 0 h 2754"/>
                  <a:gd name="T28" fmla="*/ 6 w 2752"/>
                  <a:gd name="T29" fmla="*/ 0 h 2754"/>
                  <a:gd name="T30" fmla="*/ 6 w 2752"/>
                  <a:gd name="T31" fmla="*/ 1 h 2754"/>
                  <a:gd name="T32" fmla="*/ 6 w 2752"/>
                  <a:gd name="T33" fmla="*/ 1 h 2754"/>
                  <a:gd name="T34" fmla="*/ 6 w 2752"/>
                  <a:gd name="T35" fmla="*/ 1 h 2754"/>
                  <a:gd name="T36" fmla="*/ 7 w 2752"/>
                  <a:gd name="T37" fmla="*/ 2 h 2754"/>
                  <a:gd name="T38" fmla="*/ 7 w 2752"/>
                  <a:gd name="T39" fmla="*/ 3 h 2754"/>
                  <a:gd name="T40" fmla="*/ 7 w 2752"/>
                  <a:gd name="T41" fmla="*/ 3 h 2754"/>
                  <a:gd name="T42" fmla="*/ 7 w 2752"/>
                  <a:gd name="T43" fmla="*/ 4 h 2754"/>
                  <a:gd name="T44" fmla="*/ 7 w 2752"/>
                  <a:gd name="T45" fmla="*/ 4 h 2754"/>
                  <a:gd name="T46" fmla="*/ 7 w 2752"/>
                  <a:gd name="T47" fmla="*/ 5 h 2754"/>
                  <a:gd name="T48" fmla="*/ 7 w 2752"/>
                  <a:gd name="T49" fmla="*/ 5 h 2754"/>
                  <a:gd name="T50" fmla="*/ 6 w 2752"/>
                  <a:gd name="T51" fmla="*/ 6 h 2754"/>
                  <a:gd name="T52" fmla="*/ 6 w 2752"/>
                  <a:gd name="T53" fmla="*/ 6 h 2754"/>
                  <a:gd name="T54" fmla="*/ 6 w 2752"/>
                  <a:gd name="T55" fmla="*/ 6 h 2754"/>
                  <a:gd name="T56" fmla="*/ 5 w 2752"/>
                  <a:gd name="T57" fmla="*/ 7 h 2754"/>
                  <a:gd name="T58" fmla="*/ 5 w 2752"/>
                  <a:gd name="T59" fmla="*/ 7 h 2754"/>
                  <a:gd name="T60" fmla="*/ 4 w 2752"/>
                  <a:gd name="T61" fmla="*/ 7 h 2754"/>
                  <a:gd name="T62" fmla="*/ 4 w 2752"/>
                  <a:gd name="T63" fmla="*/ 7 h 2754"/>
                  <a:gd name="T64" fmla="*/ 3 w 2752"/>
                  <a:gd name="T65" fmla="*/ 7 h 2754"/>
                  <a:gd name="T66" fmla="*/ 3 w 2752"/>
                  <a:gd name="T67" fmla="*/ 7 h 2754"/>
                  <a:gd name="T68" fmla="*/ 2 w 2752"/>
                  <a:gd name="T69" fmla="*/ 7 h 2754"/>
                  <a:gd name="T70" fmla="*/ 1 w 2752"/>
                  <a:gd name="T71" fmla="*/ 7 h 2754"/>
                  <a:gd name="T72" fmla="*/ 1 w 2752"/>
                  <a:gd name="T73" fmla="*/ 6 h 2754"/>
                  <a:gd name="T74" fmla="*/ 1 w 2752"/>
                  <a:gd name="T75" fmla="*/ 6 h 2754"/>
                  <a:gd name="T76" fmla="*/ 0 w 2752"/>
                  <a:gd name="T77" fmla="*/ 6 h 2754"/>
                  <a:gd name="T78" fmla="*/ 0 w 2752"/>
                  <a:gd name="T79" fmla="*/ 5 h 2754"/>
                  <a:gd name="T80" fmla="*/ 0 w 2752"/>
                  <a:gd name="T81" fmla="*/ 4 h 2754"/>
                  <a:gd name="T82" fmla="*/ 0 w 2752"/>
                  <a:gd name="T83" fmla="*/ 4 h 2754"/>
                  <a:gd name="T84" fmla="*/ 0 w 2752"/>
                  <a:gd name="T85" fmla="*/ 3 h 275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752" h="2754">
                    <a:moveTo>
                      <a:pt x="0" y="1376"/>
                    </a:moveTo>
                    <a:lnTo>
                      <a:pt x="3" y="1306"/>
                    </a:lnTo>
                    <a:lnTo>
                      <a:pt x="8" y="1236"/>
                    </a:lnTo>
                    <a:lnTo>
                      <a:pt x="17" y="1167"/>
                    </a:lnTo>
                    <a:lnTo>
                      <a:pt x="29" y="1100"/>
                    </a:lnTo>
                    <a:lnTo>
                      <a:pt x="44" y="1033"/>
                    </a:lnTo>
                    <a:lnTo>
                      <a:pt x="63" y="967"/>
                    </a:lnTo>
                    <a:lnTo>
                      <a:pt x="84" y="904"/>
                    </a:lnTo>
                    <a:lnTo>
                      <a:pt x="108" y="841"/>
                    </a:lnTo>
                    <a:lnTo>
                      <a:pt x="137" y="779"/>
                    </a:lnTo>
                    <a:lnTo>
                      <a:pt x="167" y="721"/>
                    </a:lnTo>
                    <a:lnTo>
                      <a:pt x="200" y="663"/>
                    </a:lnTo>
                    <a:lnTo>
                      <a:pt x="236" y="608"/>
                    </a:lnTo>
                    <a:lnTo>
                      <a:pt x="274" y="554"/>
                    </a:lnTo>
                    <a:lnTo>
                      <a:pt x="314" y="501"/>
                    </a:lnTo>
                    <a:lnTo>
                      <a:pt x="358" y="451"/>
                    </a:lnTo>
                    <a:lnTo>
                      <a:pt x="404" y="403"/>
                    </a:lnTo>
                    <a:lnTo>
                      <a:pt x="451" y="358"/>
                    </a:lnTo>
                    <a:lnTo>
                      <a:pt x="502" y="315"/>
                    </a:lnTo>
                    <a:lnTo>
                      <a:pt x="553" y="274"/>
                    </a:lnTo>
                    <a:lnTo>
                      <a:pt x="607" y="235"/>
                    </a:lnTo>
                    <a:lnTo>
                      <a:pt x="663" y="199"/>
                    </a:lnTo>
                    <a:lnTo>
                      <a:pt x="720" y="166"/>
                    </a:lnTo>
                    <a:lnTo>
                      <a:pt x="780" y="136"/>
                    </a:lnTo>
                    <a:lnTo>
                      <a:pt x="840" y="108"/>
                    </a:lnTo>
                    <a:lnTo>
                      <a:pt x="903" y="83"/>
                    </a:lnTo>
                    <a:lnTo>
                      <a:pt x="968" y="62"/>
                    </a:lnTo>
                    <a:lnTo>
                      <a:pt x="1033" y="44"/>
                    </a:lnTo>
                    <a:lnTo>
                      <a:pt x="1099" y="29"/>
                    </a:lnTo>
                    <a:lnTo>
                      <a:pt x="1167" y="15"/>
                    </a:lnTo>
                    <a:lnTo>
                      <a:pt x="1236" y="8"/>
                    </a:lnTo>
                    <a:lnTo>
                      <a:pt x="1306" y="2"/>
                    </a:lnTo>
                    <a:lnTo>
                      <a:pt x="1377" y="0"/>
                    </a:lnTo>
                    <a:lnTo>
                      <a:pt x="1448" y="2"/>
                    </a:lnTo>
                    <a:lnTo>
                      <a:pt x="1517" y="8"/>
                    </a:lnTo>
                    <a:lnTo>
                      <a:pt x="1586" y="15"/>
                    </a:lnTo>
                    <a:lnTo>
                      <a:pt x="1654" y="29"/>
                    </a:lnTo>
                    <a:lnTo>
                      <a:pt x="1721" y="44"/>
                    </a:lnTo>
                    <a:lnTo>
                      <a:pt x="1786" y="62"/>
                    </a:lnTo>
                    <a:lnTo>
                      <a:pt x="1850" y="83"/>
                    </a:lnTo>
                    <a:lnTo>
                      <a:pt x="1912" y="108"/>
                    </a:lnTo>
                    <a:lnTo>
                      <a:pt x="1974" y="136"/>
                    </a:lnTo>
                    <a:lnTo>
                      <a:pt x="2032" y="166"/>
                    </a:lnTo>
                    <a:lnTo>
                      <a:pt x="2089" y="199"/>
                    </a:lnTo>
                    <a:lnTo>
                      <a:pt x="2147" y="235"/>
                    </a:lnTo>
                    <a:lnTo>
                      <a:pt x="2201" y="274"/>
                    </a:lnTo>
                    <a:lnTo>
                      <a:pt x="2252" y="315"/>
                    </a:lnTo>
                    <a:lnTo>
                      <a:pt x="2301" y="358"/>
                    </a:lnTo>
                    <a:lnTo>
                      <a:pt x="2350" y="403"/>
                    </a:lnTo>
                    <a:lnTo>
                      <a:pt x="2395" y="451"/>
                    </a:lnTo>
                    <a:lnTo>
                      <a:pt x="2438" y="501"/>
                    </a:lnTo>
                    <a:lnTo>
                      <a:pt x="2479" y="554"/>
                    </a:lnTo>
                    <a:lnTo>
                      <a:pt x="2518" y="608"/>
                    </a:lnTo>
                    <a:lnTo>
                      <a:pt x="2554" y="663"/>
                    </a:lnTo>
                    <a:lnTo>
                      <a:pt x="2587" y="721"/>
                    </a:lnTo>
                    <a:lnTo>
                      <a:pt x="2617" y="779"/>
                    </a:lnTo>
                    <a:lnTo>
                      <a:pt x="2644" y="841"/>
                    </a:lnTo>
                    <a:lnTo>
                      <a:pt x="2670" y="904"/>
                    </a:lnTo>
                    <a:lnTo>
                      <a:pt x="2691" y="967"/>
                    </a:lnTo>
                    <a:lnTo>
                      <a:pt x="2709" y="1033"/>
                    </a:lnTo>
                    <a:lnTo>
                      <a:pt x="2725" y="1100"/>
                    </a:lnTo>
                    <a:lnTo>
                      <a:pt x="2737" y="1167"/>
                    </a:lnTo>
                    <a:lnTo>
                      <a:pt x="2745" y="1236"/>
                    </a:lnTo>
                    <a:lnTo>
                      <a:pt x="2751" y="1306"/>
                    </a:lnTo>
                    <a:lnTo>
                      <a:pt x="2752" y="1376"/>
                    </a:lnTo>
                    <a:lnTo>
                      <a:pt x="2751" y="1447"/>
                    </a:lnTo>
                    <a:lnTo>
                      <a:pt x="2745" y="1518"/>
                    </a:lnTo>
                    <a:lnTo>
                      <a:pt x="2737" y="1587"/>
                    </a:lnTo>
                    <a:lnTo>
                      <a:pt x="2725" y="1654"/>
                    </a:lnTo>
                    <a:lnTo>
                      <a:pt x="2709" y="1721"/>
                    </a:lnTo>
                    <a:lnTo>
                      <a:pt x="2691" y="1787"/>
                    </a:lnTo>
                    <a:lnTo>
                      <a:pt x="2670" y="1850"/>
                    </a:lnTo>
                    <a:lnTo>
                      <a:pt x="2644" y="1913"/>
                    </a:lnTo>
                    <a:lnTo>
                      <a:pt x="2617" y="1973"/>
                    </a:lnTo>
                    <a:lnTo>
                      <a:pt x="2587" y="2033"/>
                    </a:lnTo>
                    <a:lnTo>
                      <a:pt x="2554" y="2091"/>
                    </a:lnTo>
                    <a:lnTo>
                      <a:pt x="2518" y="2146"/>
                    </a:lnTo>
                    <a:lnTo>
                      <a:pt x="2479" y="2200"/>
                    </a:lnTo>
                    <a:lnTo>
                      <a:pt x="2438" y="2253"/>
                    </a:lnTo>
                    <a:lnTo>
                      <a:pt x="2395" y="2303"/>
                    </a:lnTo>
                    <a:lnTo>
                      <a:pt x="2350" y="2351"/>
                    </a:lnTo>
                    <a:lnTo>
                      <a:pt x="2301" y="2396"/>
                    </a:lnTo>
                    <a:lnTo>
                      <a:pt x="2252" y="2440"/>
                    </a:lnTo>
                    <a:lnTo>
                      <a:pt x="2201" y="2480"/>
                    </a:lnTo>
                    <a:lnTo>
                      <a:pt x="2147" y="2518"/>
                    </a:lnTo>
                    <a:lnTo>
                      <a:pt x="2089" y="2554"/>
                    </a:lnTo>
                    <a:lnTo>
                      <a:pt x="2032" y="2587"/>
                    </a:lnTo>
                    <a:lnTo>
                      <a:pt x="1974" y="2617"/>
                    </a:lnTo>
                    <a:lnTo>
                      <a:pt x="1912" y="2646"/>
                    </a:lnTo>
                    <a:lnTo>
                      <a:pt x="1850" y="2670"/>
                    </a:lnTo>
                    <a:lnTo>
                      <a:pt x="1786" y="2692"/>
                    </a:lnTo>
                    <a:lnTo>
                      <a:pt x="1721" y="2710"/>
                    </a:lnTo>
                    <a:lnTo>
                      <a:pt x="1654" y="2725"/>
                    </a:lnTo>
                    <a:lnTo>
                      <a:pt x="1586" y="2737"/>
                    </a:lnTo>
                    <a:lnTo>
                      <a:pt x="1517" y="2746"/>
                    </a:lnTo>
                    <a:lnTo>
                      <a:pt x="1448" y="2752"/>
                    </a:lnTo>
                    <a:lnTo>
                      <a:pt x="1377" y="2754"/>
                    </a:lnTo>
                    <a:lnTo>
                      <a:pt x="1306" y="2752"/>
                    </a:lnTo>
                    <a:lnTo>
                      <a:pt x="1236" y="2746"/>
                    </a:lnTo>
                    <a:lnTo>
                      <a:pt x="1167" y="2737"/>
                    </a:lnTo>
                    <a:lnTo>
                      <a:pt x="1099" y="2725"/>
                    </a:lnTo>
                    <a:lnTo>
                      <a:pt x="1033" y="2710"/>
                    </a:lnTo>
                    <a:lnTo>
                      <a:pt x="968" y="2692"/>
                    </a:lnTo>
                    <a:lnTo>
                      <a:pt x="903" y="2670"/>
                    </a:lnTo>
                    <a:lnTo>
                      <a:pt x="840" y="2646"/>
                    </a:lnTo>
                    <a:lnTo>
                      <a:pt x="780" y="2617"/>
                    </a:lnTo>
                    <a:lnTo>
                      <a:pt x="720" y="2587"/>
                    </a:lnTo>
                    <a:lnTo>
                      <a:pt x="663" y="2554"/>
                    </a:lnTo>
                    <a:lnTo>
                      <a:pt x="607" y="2518"/>
                    </a:lnTo>
                    <a:lnTo>
                      <a:pt x="553" y="2480"/>
                    </a:lnTo>
                    <a:lnTo>
                      <a:pt x="502" y="2440"/>
                    </a:lnTo>
                    <a:lnTo>
                      <a:pt x="451" y="2396"/>
                    </a:lnTo>
                    <a:lnTo>
                      <a:pt x="404" y="2351"/>
                    </a:lnTo>
                    <a:lnTo>
                      <a:pt x="358" y="2303"/>
                    </a:lnTo>
                    <a:lnTo>
                      <a:pt x="314" y="2253"/>
                    </a:lnTo>
                    <a:lnTo>
                      <a:pt x="274" y="2200"/>
                    </a:lnTo>
                    <a:lnTo>
                      <a:pt x="236" y="2146"/>
                    </a:lnTo>
                    <a:lnTo>
                      <a:pt x="200" y="2091"/>
                    </a:lnTo>
                    <a:lnTo>
                      <a:pt x="167" y="2033"/>
                    </a:lnTo>
                    <a:lnTo>
                      <a:pt x="137" y="1973"/>
                    </a:lnTo>
                    <a:lnTo>
                      <a:pt x="108" y="1913"/>
                    </a:lnTo>
                    <a:lnTo>
                      <a:pt x="84" y="1850"/>
                    </a:lnTo>
                    <a:lnTo>
                      <a:pt x="63" y="1787"/>
                    </a:lnTo>
                    <a:lnTo>
                      <a:pt x="44" y="1721"/>
                    </a:lnTo>
                    <a:lnTo>
                      <a:pt x="29" y="1654"/>
                    </a:lnTo>
                    <a:lnTo>
                      <a:pt x="17" y="1587"/>
                    </a:lnTo>
                    <a:lnTo>
                      <a:pt x="8" y="1518"/>
                    </a:lnTo>
                    <a:lnTo>
                      <a:pt x="3" y="1447"/>
                    </a:lnTo>
                    <a:lnTo>
                      <a:pt x="0" y="1376"/>
                    </a:lnTo>
                  </a:path>
                </a:pathLst>
              </a:custGeom>
              <a:noFill/>
              <a:ln w="9525">
                <a:solidFill>
                  <a:srgbClr val="366B7E"/>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21" name="Freeform 27">
                <a:extLst>
                  <a:ext uri="{FF2B5EF4-FFF2-40B4-BE49-F238E27FC236}">
                    <a16:creationId xmlns:a16="http://schemas.microsoft.com/office/drawing/2014/main" id="{627EEA68-92D0-4968-949D-CE9C9E5017D7}"/>
                  </a:ext>
                </a:extLst>
              </p:cNvPr>
              <p:cNvSpPr>
                <a:spLocks noChangeArrowheads="1"/>
              </p:cNvSpPr>
              <p:nvPr/>
            </p:nvSpPr>
            <p:spPr bwMode="auto">
              <a:xfrm>
                <a:off x="405" y="2479"/>
                <a:ext cx="1016" cy="1017"/>
              </a:xfrm>
              <a:custGeom>
                <a:avLst/>
                <a:gdLst>
                  <a:gd name="T0" fmla="*/ 0 w 2752"/>
                  <a:gd name="T1" fmla="*/ 3 h 2754"/>
                  <a:gd name="T2" fmla="*/ 0 w 2752"/>
                  <a:gd name="T3" fmla="*/ 3 h 2754"/>
                  <a:gd name="T4" fmla="*/ 0 w 2752"/>
                  <a:gd name="T5" fmla="*/ 2 h 2754"/>
                  <a:gd name="T6" fmla="*/ 0 w 2752"/>
                  <a:gd name="T7" fmla="*/ 1 h 2754"/>
                  <a:gd name="T8" fmla="*/ 1 w 2752"/>
                  <a:gd name="T9" fmla="*/ 1 h 2754"/>
                  <a:gd name="T10" fmla="*/ 1 w 2752"/>
                  <a:gd name="T11" fmla="*/ 1 h 2754"/>
                  <a:gd name="T12" fmla="*/ 1 w 2752"/>
                  <a:gd name="T13" fmla="*/ 0 h 2754"/>
                  <a:gd name="T14" fmla="*/ 2 w 2752"/>
                  <a:gd name="T15" fmla="*/ 0 h 2754"/>
                  <a:gd name="T16" fmla="*/ 3 w 2752"/>
                  <a:gd name="T17" fmla="*/ 0 h 2754"/>
                  <a:gd name="T18" fmla="*/ 3 w 2752"/>
                  <a:gd name="T19" fmla="*/ 0 h 2754"/>
                  <a:gd name="T20" fmla="*/ 3 w 2752"/>
                  <a:gd name="T21" fmla="*/ 0 h 2754"/>
                  <a:gd name="T22" fmla="*/ 4 w 2752"/>
                  <a:gd name="T23" fmla="*/ 0 h 2754"/>
                  <a:gd name="T24" fmla="*/ 4 w 2752"/>
                  <a:gd name="T25" fmla="*/ 0 h 2754"/>
                  <a:gd name="T26" fmla="*/ 5 w 2752"/>
                  <a:gd name="T27" fmla="*/ 0 h 2754"/>
                  <a:gd name="T28" fmla="*/ 6 w 2752"/>
                  <a:gd name="T29" fmla="*/ 0 h 2754"/>
                  <a:gd name="T30" fmla="*/ 6 w 2752"/>
                  <a:gd name="T31" fmla="*/ 1 h 2754"/>
                  <a:gd name="T32" fmla="*/ 6 w 2752"/>
                  <a:gd name="T33" fmla="*/ 1 h 2754"/>
                  <a:gd name="T34" fmla="*/ 6 w 2752"/>
                  <a:gd name="T35" fmla="*/ 1 h 2754"/>
                  <a:gd name="T36" fmla="*/ 7 w 2752"/>
                  <a:gd name="T37" fmla="*/ 2 h 2754"/>
                  <a:gd name="T38" fmla="*/ 7 w 2752"/>
                  <a:gd name="T39" fmla="*/ 3 h 2754"/>
                  <a:gd name="T40" fmla="*/ 7 w 2752"/>
                  <a:gd name="T41" fmla="*/ 3 h 2754"/>
                  <a:gd name="T42" fmla="*/ 7 w 2752"/>
                  <a:gd name="T43" fmla="*/ 4 h 2754"/>
                  <a:gd name="T44" fmla="*/ 7 w 2752"/>
                  <a:gd name="T45" fmla="*/ 4 h 2754"/>
                  <a:gd name="T46" fmla="*/ 7 w 2752"/>
                  <a:gd name="T47" fmla="*/ 5 h 2754"/>
                  <a:gd name="T48" fmla="*/ 7 w 2752"/>
                  <a:gd name="T49" fmla="*/ 5 h 2754"/>
                  <a:gd name="T50" fmla="*/ 6 w 2752"/>
                  <a:gd name="T51" fmla="*/ 6 h 2754"/>
                  <a:gd name="T52" fmla="*/ 6 w 2752"/>
                  <a:gd name="T53" fmla="*/ 6 h 2754"/>
                  <a:gd name="T54" fmla="*/ 6 w 2752"/>
                  <a:gd name="T55" fmla="*/ 6 h 2754"/>
                  <a:gd name="T56" fmla="*/ 5 w 2752"/>
                  <a:gd name="T57" fmla="*/ 7 h 2754"/>
                  <a:gd name="T58" fmla="*/ 5 w 2752"/>
                  <a:gd name="T59" fmla="*/ 7 h 2754"/>
                  <a:gd name="T60" fmla="*/ 4 w 2752"/>
                  <a:gd name="T61" fmla="*/ 7 h 2754"/>
                  <a:gd name="T62" fmla="*/ 4 w 2752"/>
                  <a:gd name="T63" fmla="*/ 7 h 2754"/>
                  <a:gd name="T64" fmla="*/ 3 w 2752"/>
                  <a:gd name="T65" fmla="*/ 7 h 2754"/>
                  <a:gd name="T66" fmla="*/ 3 w 2752"/>
                  <a:gd name="T67" fmla="*/ 7 h 2754"/>
                  <a:gd name="T68" fmla="*/ 2 w 2752"/>
                  <a:gd name="T69" fmla="*/ 7 h 2754"/>
                  <a:gd name="T70" fmla="*/ 1 w 2752"/>
                  <a:gd name="T71" fmla="*/ 7 h 2754"/>
                  <a:gd name="T72" fmla="*/ 1 w 2752"/>
                  <a:gd name="T73" fmla="*/ 6 h 2754"/>
                  <a:gd name="T74" fmla="*/ 1 w 2752"/>
                  <a:gd name="T75" fmla="*/ 6 h 2754"/>
                  <a:gd name="T76" fmla="*/ 0 w 2752"/>
                  <a:gd name="T77" fmla="*/ 6 h 2754"/>
                  <a:gd name="T78" fmla="*/ 0 w 2752"/>
                  <a:gd name="T79" fmla="*/ 5 h 2754"/>
                  <a:gd name="T80" fmla="*/ 0 w 2752"/>
                  <a:gd name="T81" fmla="*/ 4 h 2754"/>
                  <a:gd name="T82" fmla="*/ 0 w 2752"/>
                  <a:gd name="T83" fmla="*/ 4 h 2754"/>
                  <a:gd name="T84" fmla="*/ 0 w 2752"/>
                  <a:gd name="T85" fmla="*/ 3 h 275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2752" h="2754">
                    <a:moveTo>
                      <a:pt x="0" y="1376"/>
                    </a:moveTo>
                    <a:lnTo>
                      <a:pt x="1" y="1306"/>
                    </a:lnTo>
                    <a:lnTo>
                      <a:pt x="7" y="1236"/>
                    </a:lnTo>
                    <a:lnTo>
                      <a:pt x="16" y="1167"/>
                    </a:lnTo>
                    <a:lnTo>
                      <a:pt x="28" y="1100"/>
                    </a:lnTo>
                    <a:lnTo>
                      <a:pt x="43" y="1033"/>
                    </a:lnTo>
                    <a:lnTo>
                      <a:pt x="61" y="967"/>
                    </a:lnTo>
                    <a:lnTo>
                      <a:pt x="84" y="904"/>
                    </a:lnTo>
                    <a:lnTo>
                      <a:pt x="108" y="841"/>
                    </a:lnTo>
                    <a:lnTo>
                      <a:pt x="135" y="779"/>
                    </a:lnTo>
                    <a:lnTo>
                      <a:pt x="165" y="721"/>
                    </a:lnTo>
                    <a:lnTo>
                      <a:pt x="199" y="663"/>
                    </a:lnTo>
                    <a:lnTo>
                      <a:pt x="234" y="608"/>
                    </a:lnTo>
                    <a:lnTo>
                      <a:pt x="273" y="554"/>
                    </a:lnTo>
                    <a:lnTo>
                      <a:pt x="314" y="501"/>
                    </a:lnTo>
                    <a:lnTo>
                      <a:pt x="357" y="451"/>
                    </a:lnTo>
                    <a:lnTo>
                      <a:pt x="402" y="403"/>
                    </a:lnTo>
                    <a:lnTo>
                      <a:pt x="450" y="358"/>
                    </a:lnTo>
                    <a:lnTo>
                      <a:pt x="500" y="315"/>
                    </a:lnTo>
                    <a:lnTo>
                      <a:pt x="553" y="274"/>
                    </a:lnTo>
                    <a:lnTo>
                      <a:pt x="607" y="235"/>
                    </a:lnTo>
                    <a:lnTo>
                      <a:pt x="662" y="199"/>
                    </a:lnTo>
                    <a:lnTo>
                      <a:pt x="720" y="166"/>
                    </a:lnTo>
                    <a:lnTo>
                      <a:pt x="780" y="136"/>
                    </a:lnTo>
                    <a:lnTo>
                      <a:pt x="840" y="108"/>
                    </a:lnTo>
                    <a:lnTo>
                      <a:pt x="903" y="83"/>
                    </a:lnTo>
                    <a:lnTo>
                      <a:pt x="966" y="62"/>
                    </a:lnTo>
                    <a:lnTo>
                      <a:pt x="1032" y="44"/>
                    </a:lnTo>
                    <a:lnTo>
                      <a:pt x="1098" y="29"/>
                    </a:lnTo>
                    <a:lnTo>
                      <a:pt x="1166" y="15"/>
                    </a:lnTo>
                    <a:lnTo>
                      <a:pt x="1235" y="8"/>
                    </a:lnTo>
                    <a:lnTo>
                      <a:pt x="1304" y="2"/>
                    </a:lnTo>
                    <a:lnTo>
                      <a:pt x="1375" y="0"/>
                    </a:lnTo>
                    <a:lnTo>
                      <a:pt x="1447" y="2"/>
                    </a:lnTo>
                    <a:lnTo>
                      <a:pt x="1516" y="8"/>
                    </a:lnTo>
                    <a:lnTo>
                      <a:pt x="1585" y="15"/>
                    </a:lnTo>
                    <a:lnTo>
                      <a:pt x="1653" y="29"/>
                    </a:lnTo>
                    <a:lnTo>
                      <a:pt x="1719" y="44"/>
                    </a:lnTo>
                    <a:lnTo>
                      <a:pt x="1785" y="62"/>
                    </a:lnTo>
                    <a:lnTo>
                      <a:pt x="1848" y="83"/>
                    </a:lnTo>
                    <a:lnTo>
                      <a:pt x="1912" y="108"/>
                    </a:lnTo>
                    <a:lnTo>
                      <a:pt x="1972" y="136"/>
                    </a:lnTo>
                    <a:lnTo>
                      <a:pt x="2032" y="166"/>
                    </a:lnTo>
                    <a:lnTo>
                      <a:pt x="2089" y="199"/>
                    </a:lnTo>
                    <a:lnTo>
                      <a:pt x="2145" y="235"/>
                    </a:lnTo>
                    <a:lnTo>
                      <a:pt x="2199" y="274"/>
                    </a:lnTo>
                    <a:lnTo>
                      <a:pt x="2251" y="315"/>
                    </a:lnTo>
                    <a:lnTo>
                      <a:pt x="2301" y="358"/>
                    </a:lnTo>
                    <a:lnTo>
                      <a:pt x="2349" y="403"/>
                    </a:lnTo>
                    <a:lnTo>
                      <a:pt x="2394" y="451"/>
                    </a:lnTo>
                    <a:lnTo>
                      <a:pt x="2438" y="501"/>
                    </a:lnTo>
                    <a:lnTo>
                      <a:pt x="2478" y="554"/>
                    </a:lnTo>
                    <a:lnTo>
                      <a:pt x="2516" y="608"/>
                    </a:lnTo>
                    <a:lnTo>
                      <a:pt x="2552" y="663"/>
                    </a:lnTo>
                    <a:lnTo>
                      <a:pt x="2585" y="721"/>
                    </a:lnTo>
                    <a:lnTo>
                      <a:pt x="2617" y="779"/>
                    </a:lnTo>
                    <a:lnTo>
                      <a:pt x="2644" y="841"/>
                    </a:lnTo>
                    <a:lnTo>
                      <a:pt x="2668" y="904"/>
                    </a:lnTo>
                    <a:lnTo>
                      <a:pt x="2690" y="967"/>
                    </a:lnTo>
                    <a:lnTo>
                      <a:pt x="2708" y="1033"/>
                    </a:lnTo>
                    <a:lnTo>
                      <a:pt x="2723" y="1100"/>
                    </a:lnTo>
                    <a:lnTo>
                      <a:pt x="2735" y="1167"/>
                    </a:lnTo>
                    <a:lnTo>
                      <a:pt x="2744" y="1236"/>
                    </a:lnTo>
                    <a:lnTo>
                      <a:pt x="2750" y="1306"/>
                    </a:lnTo>
                    <a:lnTo>
                      <a:pt x="2752" y="1376"/>
                    </a:lnTo>
                    <a:lnTo>
                      <a:pt x="2750" y="1447"/>
                    </a:lnTo>
                    <a:lnTo>
                      <a:pt x="2744" y="1518"/>
                    </a:lnTo>
                    <a:lnTo>
                      <a:pt x="2735" y="1587"/>
                    </a:lnTo>
                    <a:lnTo>
                      <a:pt x="2723" y="1654"/>
                    </a:lnTo>
                    <a:lnTo>
                      <a:pt x="2708" y="1721"/>
                    </a:lnTo>
                    <a:lnTo>
                      <a:pt x="2690" y="1787"/>
                    </a:lnTo>
                    <a:lnTo>
                      <a:pt x="2668" y="1850"/>
                    </a:lnTo>
                    <a:lnTo>
                      <a:pt x="2644" y="1913"/>
                    </a:lnTo>
                    <a:lnTo>
                      <a:pt x="2617" y="1973"/>
                    </a:lnTo>
                    <a:lnTo>
                      <a:pt x="2585" y="2033"/>
                    </a:lnTo>
                    <a:lnTo>
                      <a:pt x="2552" y="2091"/>
                    </a:lnTo>
                    <a:lnTo>
                      <a:pt x="2516" y="2146"/>
                    </a:lnTo>
                    <a:lnTo>
                      <a:pt x="2478" y="2200"/>
                    </a:lnTo>
                    <a:lnTo>
                      <a:pt x="2438" y="2253"/>
                    </a:lnTo>
                    <a:lnTo>
                      <a:pt x="2394" y="2303"/>
                    </a:lnTo>
                    <a:lnTo>
                      <a:pt x="2349" y="2351"/>
                    </a:lnTo>
                    <a:lnTo>
                      <a:pt x="2301" y="2396"/>
                    </a:lnTo>
                    <a:lnTo>
                      <a:pt x="2251" y="2440"/>
                    </a:lnTo>
                    <a:lnTo>
                      <a:pt x="2199" y="2480"/>
                    </a:lnTo>
                    <a:lnTo>
                      <a:pt x="2145" y="2518"/>
                    </a:lnTo>
                    <a:lnTo>
                      <a:pt x="2089" y="2554"/>
                    </a:lnTo>
                    <a:lnTo>
                      <a:pt x="2032" y="2587"/>
                    </a:lnTo>
                    <a:lnTo>
                      <a:pt x="1972" y="2617"/>
                    </a:lnTo>
                    <a:lnTo>
                      <a:pt x="1912" y="2646"/>
                    </a:lnTo>
                    <a:lnTo>
                      <a:pt x="1848" y="2670"/>
                    </a:lnTo>
                    <a:lnTo>
                      <a:pt x="1785" y="2692"/>
                    </a:lnTo>
                    <a:lnTo>
                      <a:pt x="1719" y="2710"/>
                    </a:lnTo>
                    <a:lnTo>
                      <a:pt x="1653" y="2725"/>
                    </a:lnTo>
                    <a:lnTo>
                      <a:pt x="1585" y="2737"/>
                    </a:lnTo>
                    <a:lnTo>
                      <a:pt x="1516" y="2746"/>
                    </a:lnTo>
                    <a:lnTo>
                      <a:pt x="1447" y="2752"/>
                    </a:lnTo>
                    <a:lnTo>
                      <a:pt x="1375" y="2754"/>
                    </a:lnTo>
                    <a:lnTo>
                      <a:pt x="1304" y="2752"/>
                    </a:lnTo>
                    <a:lnTo>
                      <a:pt x="1235" y="2746"/>
                    </a:lnTo>
                    <a:lnTo>
                      <a:pt x="1166" y="2737"/>
                    </a:lnTo>
                    <a:lnTo>
                      <a:pt x="1098" y="2725"/>
                    </a:lnTo>
                    <a:lnTo>
                      <a:pt x="1032" y="2710"/>
                    </a:lnTo>
                    <a:lnTo>
                      <a:pt x="966" y="2692"/>
                    </a:lnTo>
                    <a:lnTo>
                      <a:pt x="903" y="2670"/>
                    </a:lnTo>
                    <a:lnTo>
                      <a:pt x="840" y="2646"/>
                    </a:lnTo>
                    <a:lnTo>
                      <a:pt x="780" y="2617"/>
                    </a:lnTo>
                    <a:lnTo>
                      <a:pt x="720" y="2587"/>
                    </a:lnTo>
                    <a:lnTo>
                      <a:pt x="662" y="2554"/>
                    </a:lnTo>
                    <a:lnTo>
                      <a:pt x="607" y="2518"/>
                    </a:lnTo>
                    <a:lnTo>
                      <a:pt x="553" y="2480"/>
                    </a:lnTo>
                    <a:lnTo>
                      <a:pt x="500" y="2440"/>
                    </a:lnTo>
                    <a:lnTo>
                      <a:pt x="450" y="2396"/>
                    </a:lnTo>
                    <a:lnTo>
                      <a:pt x="402" y="2351"/>
                    </a:lnTo>
                    <a:lnTo>
                      <a:pt x="357" y="2303"/>
                    </a:lnTo>
                    <a:lnTo>
                      <a:pt x="314" y="2253"/>
                    </a:lnTo>
                    <a:lnTo>
                      <a:pt x="273" y="2200"/>
                    </a:lnTo>
                    <a:lnTo>
                      <a:pt x="234" y="2146"/>
                    </a:lnTo>
                    <a:lnTo>
                      <a:pt x="199" y="2091"/>
                    </a:lnTo>
                    <a:lnTo>
                      <a:pt x="165" y="2033"/>
                    </a:lnTo>
                    <a:lnTo>
                      <a:pt x="135" y="1973"/>
                    </a:lnTo>
                    <a:lnTo>
                      <a:pt x="108" y="1913"/>
                    </a:lnTo>
                    <a:lnTo>
                      <a:pt x="84" y="1850"/>
                    </a:lnTo>
                    <a:lnTo>
                      <a:pt x="61" y="1787"/>
                    </a:lnTo>
                    <a:lnTo>
                      <a:pt x="43" y="1721"/>
                    </a:lnTo>
                    <a:lnTo>
                      <a:pt x="28" y="1654"/>
                    </a:lnTo>
                    <a:lnTo>
                      <a:pt x="16" y="1587"/>
                    </a:lnTo>
                    <a:lnTo>
                      <a:pt x="7" y="1518"/>
                    </a:lnTo>
                    <a:lnTo>
                      <a:pt x="1" y="1447"/>
                    </a:lnTo>
                    <a:lnTo>
                      <a:pt x="0" y="1376"/>
                    </a:lnTo>
                  </a:path>
                </a:pathLst>
              </a:custGeom>
              <a:noFill/>
              <a:ln w="9525">
                <a:solidFill>
                  <a:srgbClr val="366B7E"/>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grpSp>
        <p:sp>
          <p:nvSpPr>
            <p:cNvPr id="8" name="Text Box 29">
              <a:extLst>
                <a:ext uri="{FF2B5EF4-FFF2-40B4-BE49-F238E27FC236}">
                  <a16:creationId xmlns:a16="http://schemas.microsoft.com/office/drawing/2014/main" id="{809D2193-D001-42BB-9ED4-0F45F0032923}"/>
                </a:ext>
              </a:extLst>
            </p:cNvPr>
            <p:cNvSpPr txBox="1">
              <a:spLocks noChangeArrowheads="1"/>
            </p:cNvSpPr>
            <p:nvPr/>
          </p:nvSpPr>
          <p:spPr bwMode="auto">
            <a:xfrm>
              <a:off x="2381" y="1570"/>
              <a:ext cx="998" cy="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a:latin typeface="Arial" panose="020B0604020202020204" pitchFamily="34" charset="0"/>
                  <a:ea typeface="楷体_GB2312" pitchFamily="49" charset="-122"/>
                </a:rPr>
                <a:t>企业品牌</a:t>
              </a:r>
            </a:p>
            <a:p>
              <a:pPr algn="ctr" eaLnBrk="1" hangingPunct="1">
                <a:spcBef>
                  <a:spcPct val="50000"/>
                </a:spcBef>
                <a:buFont typeface="Arial" panose="020B0604020202020204" pitchFamily="34" charset="0"/>
                <a:buNone/>
              </a:pPr>
              <a:r>
                <a:rPr lang="zh-CN" altLang="en-US">
                  <a:latin typeface="Arial" panose="020B0604020202020204" pitchFamily="34" charset="0"/>
                  <a:ea typeface="楷体_GB2312" pitchFamily="49" charset="-122"/>
                </a:rPr>
                <a:t>生产者品牌</a:t>
              </a:r>
            </a:p>
            <a:p>
              <a:pPr algn="ctr" eaLnBrk="1" hangingPunct="1">
                <a:spcBef>
                  <a:spcPct val="50000"/>
                </a:spcBef>
                <a:buFont typeface="Arial" panose="020B0604020202020204" pitchFamily="34" charset="0"/>
                <a:buNone/>
              </a:pPr>
              <a:r>
                <a:rPr lang="zh-CN" altLang="en-US">
                  <a:latin typeface="Arial" panose="020B0604020202020204" pitchFamily="34" charset="0"/>
                  <a:ea typeface="楷体_GB2312" pitchFamily="49" charset="-122"/>
                </a:rPr>
                <a:t>全国性品牌</a:t>
              </a:r>
            </a:p>
          </p:txBody>
        </p:sp>
        <p:sp>
          <p:nvSpPr>
            <p:cNvPr id="9" name="Text Box 30">
              <a:extLst>
                <a:ext uri="{FF2B5EF4-FFF2-40B4-BE49-F238E27FC236}">
                  <a16:creationId xmlns:a16="http://schemas.microsoft.com/office/drawing/2014/main" id="{C4A69292-39D0-4C45-B00C-7AED9FD687E9}"/>
                </a:ext>
              </a:extLst>
            </p:cNvPr>
            <p:cNvSpPr txBox="1">
              <a:spLocks noChangeArrowheads="1"/>
            </p:cNvSpPr>
            <p:nvPr/>
          </p:nvSpPr>
          <p:spPr bwMode="auto">
            <a:xfrm>
              <a:off x="1655" y="2659"/>
              <a:ext cx="998" cy="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pPr>
              <a:r>
                <a:rPr lang="zh-CN" altLang="en-US" dirty="0">
                  <a:latin typeface="Arial" panose="020B0604020202020204" pitchFamily="34" charset="0"/>
                  <a:ea typeface="楷体_GB2312" pitchFamily="49" charset="-122"/>
                </a:rPr>
                <a:t>中间商品牌</a:t>
              </a:r>
            </a:p>
            <a:p>
              <a:pPr algn="ctr" eaLnBrk="1" hangingPunct="1">
                <a:spcBef>
                  <a:spcPct val="50000"/>
                </a:spcBef>
                <a:buFont typeface="Arial" panose="020B0604020202020204" pitchFamily="34" charset="0"/>
                <a:buNone/>
              </a:pPr>
              <a:r>
                <a:rPr lang="zh-CN" altLang="en-US" dirty="0">
                  <a:latin typeface="Arial" panose="020B0604020202020204" pitchFamily="34" charset="0"/>
                  <a:ea typeface="楷体_GB2312" pitchFamily="49" charset="-122"/>
                </a:rPr>
                <a:t>私人品牌     </a:t>
              </a:r>
            </a:p>
            <a:p>
              <a:pPr algn="ctr" eaLnBrk="1" hangingPunct="1">
                <a:spcBef>
                  <a:spcPct val="50000"/>
                </a:spcBef>
                <a:buFont typeface="Arial" panose="020B0604020202020204" pitchFamily="34" charset="0"/>
                <a:buNone/>
              </a:pPr>
              <a:r>
                <a:rPr lang="zh-CN" altLang="en-US" dirty="0">
                  <a:latin typeface="Arial" panose="020B0604020202020204" pitchFamily="34" charset="0"/>
                  <a:ea typeface="楷体_GB2312" pitchFamily="49" charset="-122"/>
                </a:rPr>
                <a:t>自有品牌</a:t>
              </a:r>
            </a:p>
          </p:txBody>
        </p:sp>
        <p:sp>
          <p:nvSpPr>
            <p:cNvPr id="10" name="Text Box 31">
              <a:extLst>
                <a:ext uri="{FF2B5EF4-FFF2-40B4-BE49-F238E27FC236}">
                  <a16:creationId xmlns:a16="http://schemas.microsoft.com/office/drawing/2014/main" id="{464486EB-A7BF-4234-AC4F-F3F3EEE6FCB3}"/>
                </a:ext>
              </a:extLst>
            </p:cNvPr>
            <p:cNvSpPr txBox="1">
              <a:spLocks noChangeArrowheads="1"/>
            </p:cNvSpPr>
            <p:nvPr/>
          </p:nvSpPr>
          <p:spPr bwMode="auto">
            <a:xfrm>
              <a:off x="3198" y="2762"/>
              <a:ext cx="1043" cy="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50000"/>
                </a:spcBef>
                <a:buFont typeface="Arial" panose="020B0604020202020204" pitchFamily="34" charset="0"/>
                <a:buNone/>
              </a:pPr>
              <a:r>
                <a:rPr lang="zh-CN" altLang="en-US">
                  <a:latin typeface="Arial" panose="020B0604020202020204" pitchFamily="34" charset="0"/>
                  <a:ea typeface="楷体_GB2312" pitchFamily="49" charset="-122"/>
                </a:rPr>
                <a:t>有些自己的品牌，有些产品用中间商品牌</a:t>
              </a:r>
            </a:p>
          </p:txBody>
        </p:sp>
      </p:grpSp>
    </p:spTree>
    <p:extLst>
      <p:ext uri="{BB962C8B-B14F-4D97-AF65-F5344CB8AC3E}">
        <p14:creationId xmlns:p14="http://schemas.microsoft.com/office/powerpoint/2010/main" val="3213654132"/>
      </p:ext>
    </p:extLst>
  </p:cSld>
  <p:clrMapOvr>
    <a:masterClrMapping/>
  </p:clrMapOvr>
  <p:transition>
    <p:strips dir="ru"/>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391B61ED-9C71-4E0C-8D8B-8318CAC376C9}"/>
              </a:ext>
            </a:extLst>
          </p:cNvPr>
          <p:cNvSpPr>
            <a:spLocks noGrp="1" noChangeArrowheads="1"/>
          </p:cNvSpPr>
          <p:nvPr>
            <p:ph type="title"/>
          </p:nvPr>
        </p:nvSpPr>
        <p:spPr/>
        <p:txBody>
          <a:bodyPr/>
          <a:lstStyle/>
          <a:p>
            <a:pPr eaLnBrk="1" hangingPunct="1"/>
            <a:r>
              <a:rPr kumimoji="0" lang="en-US" altLang="zh-CN" dirty="0"/>
              <a:t>10.6  </a:t>
            </a:r>
            <a:r>
              <a:rPr kumimoji="0" lang="zh-CN" altLang="en-US" dirty="0"/>
              <a:t>品牌策略选择</a:t>
            </a:r>
          </a:p>
        </p:txBody>
      </p:sp>
      <p:sp>
        <p:nvSpPr>
          <p:cNvPr id="36867" name="Rectangle 3">
            <a:extLst>
              <a:ext uri="{FF2B5EF4-FFF2-40B4-BE49-F238E27FC236}">
                <a16:creationId xmlns:a16="http://schemas.microsoft.com/office/drawing/2014/main" id="{E7659773-B624-4458-BDD7-887FA2AB37E6}"/>
              </a:ext>
            </a:extLst>
          </p:cNvPr>
          <p:cNvSpPr>
            <a:spLocks noGrp="1" noChangeArrowheads="1"/>
          </p:cNvSpPr>
          <p:nvPr>
            <p:ph idx="1"/>
          </p:nvPr>
        </p:nvSpPr>
        <p:spPr>
          <a:xfrm>
            <a:off x="2505854" y="1981428"/>
            <a:ext cx="7281863" cy="4267200"/>
          </a:xfrm>
        </p:spPr>
        <p:txBody>
          <a:bodyPr/>
          <a:lstStyle/>
          <a:p>
            <a:pPr eaLnBrk="1" hangingPunct="1">
              <a:lnSpc>
                <a:spcPct val="90000"/>
              </a:lnSpc>
              <a:buFont typeface="Wingdings" panose="05000000000000000000" pitchFamily="2" charset="2"/>
              <a:buNone/>
            </a:pPr>
            <a:r>
              <a:rPr lang="en-US" altLang="zh-CN" sz="2400" dirty="0">
                <a:solidFill>
                  <a:srgbClr val="006666"/>
                </a:solidFill>
                <a:latin typeface="楷体_GB2312" pitchFamily="49" charset="-122"/>
                <a:ea typeface="楷体_GB2312" pitchFamily="49" charset="-122"/>
              </a:rPr>
              <a:t>1</a:t>
            </a:r>
            <a:r>
              <a:rPr lang="zh-CN" altLang="en-US" sz="2400" dirty="0">
                <a:solidFill>
                  <a:srgbClr val="006666"/>
                </a:solidFill>
                <a:latin typeface="楷体_GB2312" pitchFamily="49" charset="-122"/>
                <a:ea typeface="楷体_GB2312" pitchFamily="49" charset="-122"/>
              </a:rPr>
              <a:t>、使用中间商品牌的利弊</a:t>
            </a:r>
            <a:r>
              <a:rPr lang="zh-CN" altLang="en-US" sz="2400" dirty="0">
                <a:latin typeface="楷体_GB2312" pitchFamily="49" charset="-122"/>
                <a:ea typeface="楷体_GB2312" pitchFamily="49" charset="-122"/>
              </a:rPr>
              <a:t> </a:t>
            </a:r>
          </a:p>
          <a:p>
            <a:pPr eaLnBrk="1" hangingPunct="1">
              <a:lnSpc>
                <a:spcPct val="90000"/>
              </a:lnSpc>
            </a:pPr>
            <a:endParaRPr lang="zh-CN" altLang="en-US" sz="2400" dirty="0">
              <a:latin typeface="楷体_GB2312" pitchFamily="49" charset="-122"/>
              <a:ea typeface="楷体_GB2312" pitchFamily="49" charset="-122"/>
            </a:endParaRPr>
          </a:p>
          <a:p>
            <a:pPr eaLnBrk="1" hangingPunct="1">
              <a:lnSpc>
                <a:spcPct val="90000"/>
              </a:lnSpc>
              <a:buFont typeface="Wingdings" panose="05000000000000000000" pitchFamily="2" charset="2"/>
              <a:buNone/>
            </a:pPr>
            <a:r>
              <a:rPr lang="en-US" altLang="zh-CN" sz="2400" dirty="0">
                <a:solidFill>
                  <a:srgbClr val="006666"/>
                </a:solidFill>
                <a:latin typeface="楷体_GB2312" pitchFamily="49" charset="-122"/>
                <a:ea typeface="楷体_GB2312" pitchFamily="49" charset="-122"/>
              </a:rPr>
              <a:t>2</a:t>
            </a:r>
            <a:r>
              <a:rPr lang="zh-CN" altLang="en-US" sz="2400" dirty="0">
                <a:solidFill>
                  <a:srgbClr val="006666"/>
                </a:solidFill>
                <a:latin typeface="楷体_GB2312" pitchFamily="49" charset="-122"/>
                <a:ea typeface="楷体_GB2312" pitchFamily="49" charset="-122"/>
              </a:rPr>
              <a:t>、品牌战</a:t>
            </a:r>
          </a:p>
          <a:p>
            <a:pPr eaLnBrk="1" hangingPunct="1">
              <a:lnSpc>
                <a:spcPct val="90000"/>
              </a:lnSpc>
              <a:buFont typeface="Wingdings" panose="05000000000000000000" pitchFamily="2" charset="2"/>
              <a:buNone/>
            </a:pPr>
            <a:r>
              <a:rPr lang="zh-CN" altLang="en-US" sz="2400" dirty="0">
                <a:latin typeface="楷体_GB2312" pitchFamily="49" charset="-122"/>
                <a:ea typeface="楷体_GB2312" pitchFamily="49" charset="-122"/>
              </a:rPr>
              <a:t>          在现代市场经济条件下，企业品牌和中间商品牌之间经常展开激烈竞争，这就是所谓的品牌战</a:t>
            </a:r>
          </a:p>
          <a:p>
            <a:pPr eaLnBrk="1" hangingPunct="1">
              <a:lnSpc>
                <a:spcPct val="90000"/>
              </a:lnSpc>
              <a:buFont typeface="Wingdings" panose="05000000000000000000" pitchFamily="2" charset="2"/>
              <a:buNone/>
            </a:pPr>
            <a:endParaRPr lang="zh-CN" altLang="en-US" sz="2400" dirty="0">
              <a:latin typeface="楷体_GB2312" pitchFamily="49" charset="-122"/>
              <a:ea typeface="楷体_GB2312" pitchFamily="49" charset="-122"/>
            </a:endParaRPr>
          </a:p>
          <a:p>
            <a:pPr eaLnBrk="1" hangingPunct="1">
              <a:lnSpc>
                <a:spcPct val="90000"/>
              </a:lnSpc>
              <a:buFont typeface="Wingdings" panose="05000000000000000000" pitchFamily="2" charset="2"/>
              <a:buNone/>
            </a:pPr>
            <a:r>
              <a:rPr lang="en-US" altLang="zh-CN" sz="2400" dirty="0">
                <a:solidFill>
                  <a:srgbClr val="006666"/>
                </a:solidFill>
                <a:latin typeface="楷体_GB2312" pitchFamily="49" charset="-122"/>
                <a:ea typeface="楷体_GB2312" pitchFamily="49" charset="-122"/>
              </a:rPr>
              <a:t>3</a:t>
            </a:r>
            <a:r>
              <a:rPr lang="zh-CN" altLang="en-US" sz="2400" dirty="0">
                <a:solidFill>
                  <a:srgbClr val="006666"/>
                </a:solidFill>
                <a:latin typeface="楷体_GB2312" pitchFamily="49" charset="-122"/>
                <a:ea typeface="楷体_GB2312" pitchFamily="49" charset="-122"/>
              </a:rPr>
              <a:t>、合作品牌</a:t>
            </a:r>
          </a:p>
          <a:p>
            <a:pPr eaLnBrk="1" hangingPunct="1">
              <a:lnSpc>
                <a:spcPct val="90000"/>
              </a:lnSpc>
              <a:buFont typeface="Wingdings" panose="05000000000000000000" pitchFamily="2" charset="2"/>
              <a:buNone/>
            </a:pPr>
            <a:r>
              <a:rPr lang="zh-CN" altLang="en-US" sz="2400" dirty="0">
                <a:latin typeface="楷体_GB2312" pitchFamily="49" charset="-122"/>
                <a:ea typeface="楷体_GB2312" pitchFamily="49" charset="-122"/>
              </a:rPr>
              <a:t>          合作品牌</a:t>
            </a:r>
            <a:r>
              <a:rPr lang="en-US" altLang="zh-CN" sz="2400" dirty="0">
                <a:latin typeface="楷体_GB2312" pitchFamily="49" charset="-122"/>
                <a:ea typeface="楷体_GB2312" pitchFamily="49" charset="-122"/>
              </a:rPr>
              <a:t>(</a:t>
            </a:r>
            <a:r>
              <a:rPr lang="zh-CN" altLang="en-US" sz="2400" dirty="0">
                <a:latin typeface="楷体_GB2312" pitchFamily="49" charset="-122"/>
                <a:ea typeface="楷体_GB2312" pitchFamily="49" charset="-122"/>
              </a:rPr>
              <a:t>也称为双重品牌</a:t>
            </a:r>
            <a:r>
              <a:rPr lang="en-US" altLang="zh-CN" sz="2400" dirty="0">
                <a:latin typeface="楷体_GB2312" pitchFamily="49" charset="-122"/>
                <a:ea typeface="楷体_GB2312" pitchFamily="49" charset="-122"/>
              </a:rPr>
              <a:t>)</a:t>
            </a:r>
            <a:r>
              <a:rPr lang="zh-CN" altLang="en-US" sz="2400" dirty="0">
                <a:latin typeface="楷体_GB2312" pitchFamily="49" charset="-122"/>
                <a:ea typeface="楷体_GB2312" pitchFamily="49" charset="-122"/>
              </a:rPr>
              <a:t>是指将两个或更多的品牌在一个产品上联合起来。每个品牌都期望另一个品牌能强化整体的形象或购买意愿。</a:t>
            </a:r>
          </a:p>
          <a:p>
            <a:pPr eaLnBrk="1" hangingPunct="1">
              <a:lnSpc>
                <a:spcPct val="90000"/>
              </a:lnSpc>
              <a:buFont typeface="Wingdings" panose="05000000000000000000" pitchFamily="2" charset="2"/>
              <a:buNone/>
            </a:pPr>
            <a:endParaRPr lang="en-US" altLang="zh-CN" sz="1800" dirty="0">
              <a:latin typeface="楷体_GB2312" pitchFamily="49" charset="-122"/>
              <a:ea typeface="楷体_GB2312" pitchFamily="49" charset="-122"/>
            </a:endParaRPr>
          </a:p>
        </p:txBody>
      </p:sp>
      <p:sp>
        <p:nvSpPr>
          <p:cNvPr id="36868" name="Rectangle 4">
            <a:extLst>
              <a:ext uri="{FF2B5EF4-FFF2-40B4-BE49-F238E27FC236}">
                <a16:creationId xmlns:a16="http://schemas.microsoft.com/office/drawing/2014/main" id="{01C3624A-3349-4623-B7EC-85B683A202F6}"/>
              </a:ext>
            </a:extLst>
          </p:cNvPr>
          <p:cNvSpPr>
            <a:spLocks noChangeArrowheads="1"/>
          </p:cNvSpPr>
          <p:nvPr/>
        </p:nvSpPr>
        <p:spPr bwMode="auto">
          <a:xfrm>
            <a:off x="1774825" y="6092826"/>
            <a:ext cx="80010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20000"/>
              </a:spcBef>
              <a:buClr>
                <a:schemeClr val="accent2"/>
              </a:buClr>
              <a:buFont typeface="Wingdings" panose="05000000000000000000" pitchFamily="2" charset="2"/>
              <a:buNone/>
            </a:pPr>
            <a:endParaRPr lang="zh-CN" altLang="en-US">
              <a:latin typeface="楷体_GB2312" pitchFamily="49" charset="-122"/>
              <a:ea typeface="楷体_GB2312" pitchFamily="49" charset="-122"/>
            </a:endParaRPr>
          </a:p>
        </p:txBody>
      </p:sp>
      <p:sp>
        <p:nvSpPr>
          <p:cNvPr id="36869" name="Rectangle 5">
            <a:extLst>
              <a:ext uri="{FF2B5EF4-FFF2-40B4-BE49-F238E27FC236}">
                <a16:creationId xmlns:a16="http://schemas.microsoft.com/office/drawing/2014/main" id="{5C0A4CED-8D42-4245-AA43-9A642E6884BC}"/>
              </a:ext>
            </a:extLst>
          </p:cNvPr>
          <p:cNvSpPr>
            <a:spLocks noChangeArrowheads="1"/>
          </p:cNvSpPr>
          <p:nvPr/>
        </p:nvSpPr>
        <p:spPr bwMode="auto">
          <a:xfrm>
            <a:off x="1992314" y="1089025"/>
            <a:ext cx="8001000" cy="719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spcBef>
                <a:spcPct val="20000"/>
              </a:spcBef>
              <a:buClr>
                <a:schemeClr val="accent2"/>
              </a:buClr>
              <a:buFont typeface="Wingdings" panose="05000000000000000000" pitchFamily="2" charset="2"/>
              <a:buNone/>
            </a:pPr>
            <a:r>
              <a:rPr lang="en-US" altLang="zh-CN" sz="2400" dirty="0">
                <a:solidFill>
                  <a:schemeClr val="accent2"/>
                </a:solidFill>
                <a:latin typeface="楷体_GB2312" pitchFamily="49" charset="-122"/>
                <a:ea typeface="楷体_GB2312" pitchFamily="49" charset="-122"/>
              </a:rPr>
              <a:t>2</a:t>
            </a:r>
            <a:r>
              <a:rPr lang="zh-CN" altLang="en-US" sz="2400" dirty="0">
                <a:solidFill>
                  <a:schemeClr val="accent2"/>
                </a:solidFill>
                <a:latin typeface="楷体_GB2312" pitchFamily="49" charset="-122"/>
                <a:ea typeface="楷体_GB2312" pitchFamily="49" charset="-122"/>
              </a:rPr>
              <a:t>、品牌归属策略</a:t>
            </a:r>
          </a:p>
          <a:p>
            <a:pPr eaLnBrk="1" hangingPunct="1">
              <a:spcBef>
                <a:spcPct val="20000"/>
              </a:spcBef>
              <a:buClr>
                <a:schemeClr val="accent2"/>
              </a:buClr>
              <a:buFont typeface="Wingdings" panose="05000000000000000000" pitchFamily="2" charset="2"/>
              <a:buNone/>
            </a:pPr>
            <a:endParaRPr lang="en-US" altLang="zh-CN" sz="2400" dirty="0"/>
          </a:p>
        </p:txBody>
      </p:sp>
    </p:spTree>
  </p:cSld>
  <p:clrMapOvr>
    <a:masterClrMapping/>
  </p:clrMapOvr>
  <p:transition>
    <p:strips dir="ru"/>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3">
            <a:extLst>
              <a:ext uri="{FF2B5EF4-FFF2-40B4-BE49-F238E27FC236}">
                <a16:creationId xmlns:a16="http://schemas.microsoft.com/office/drawing/2014/main" id="{74216175-021D-4F9E-B757-18899AD68BC3}"/>
              </a:ext>
            </a:extLst>
          </p:cNvPr>
          <p:cNvSpPr>
            <a:spLocks noGrp="1" noChangeArrowheads="1"/>
          </p:cNvSpPr>
          <p:nvPr>
            <p:ph idx="1"/>
          </p:nvPr>
        </p:nvSpPr>
        <p:spPr>
          <a:xfrm>
            <a:off x="1992313" y="1196975"/>
            <a:ext cx="8001000" cy="503238"/>
          </a:xfrm>
        </p:spPr>
        <p:txBody>
          <a:bodyPr/>
          <a:lstStyle/>
          <a:p>
            <a:pPr eaLnBrk="1" hangingPunct="1">
              <a:buFont typeface="Wingdings" panose="05000000000000000000" pitchFamily="2" charset="2"/>
              <a:buNone/>
            </a:pPr>
            <a:r>
              <a:rPr lang="en-US" altLang="zh-CN" sz="2400" dirty="0">
                <a:solidFill>
                  <a:schemeClr val="accent2"/>
                </a:solidFill>
                <a:latin typeface="楷体_GB2312" pitchFamily="49" charset="-122"/>
                <a:ea typeface="楷体_GB2312" pitchFamily="49" charset="-122"/>
              </a:rPr>
              <a:t>3</a:t>
            </a:r>
            <a:r>
              <a:rPr lang="zh-CN" altLang="en-US" sz="2400" dirty="0">
                <a:solidFill>
                  <a:schemeClr val="accent2"/>
                </a:solidFill>
                <a:latin typeface="楷体_GB2312" pitchFamily="49" charset="-122"/>
                <a:ea typeface="楷体_GB2312" pitchFamily="49" charset="-122"/>
              </a:rPr>
              <a:t>、品牌统分策略</a:t>
            </a:r>
          </a:p>
        </p:txBody>
      </p:sp>
      <p:grpSp>
        <p:nvGrpSpPr>
          <p:cNvPr id="37891" name="Group 4">
            <a:extLst>
              <a:ext uri="{FF2B5EF4-FFF2-40B4-BE49-F238E27FC236}">
                <a16:creationId xmlns:a16="http://schemas.microsoft.com/office/drawing/2014/main" id="{165DF527-EA1C-4528-B666-3B928B5CE984}"/>
              </a:ext>
            </a:extLst>
          </p:cNvPr>
          <p:cNvGrpSpPr>
            <a:grpSpLocks/>
          </p:cNvGrpSpPr>
          <p:nvPr/>
        </p:nvGrpSpPr>
        <p:grpSpPr bwMode="auto">
          <a:xfrm>
            <a:off x="3524806" y="1916112"/>
            <a:ext cx="5763502" cy="4611435"/>
            <a:chOff x="1008" y="885"/>
            <a:chExt cx="3190" cy="3453"/>
          </a:xfrm>
        </p:grpSpPr>
        <p:sp>
          <p:nvSpPr>
            <p:cNvPr id="37893" name="Rectangle 5">
              <a:extLst>
                <a:ext uri="{FF2B5EF4-FFF2-40B4-BE49-F238E27FC236}">
                  <a16:creationId xmlns:a16="http://schemas.microsoft.com/office/drawing/2014/main" id="{C18E2A8F-C18B-42A1-AAB4-B1E2CECD5953}"/>
                </a:ext>
              </a:extLst>
            </p:cNvPr>
            <p:cNvSpPr>
              <a:spLocks noChangeArrowheads="1"/>
            </p:cNvSpPr>
            <p:nvPr/>
          </p:nvSpPr>
          <p:spPr bwMode="auto">
            <a:xfrm>
              <a:off x="1822" y="2018"/>
              <a:ext cx="158" cy="171"/>
            </a:xfrm>
            <a:prstGeom prst="rect">
              <a:avLst/>
            </a:prstGeom>
            <a:solidFill>
              <a:schemeClr val="hlink"/>
            </a:solidFill>
            <a:ln>
              <a:noFill/>
            </a:ln>
            <a:extLst>
              <a:ext uri="{91240B29-F687-4F45-9708-019B960494DF}">
                <a14:hiddenLine xmlns:a14="http://schemas.microsoft.com/office/drawing/2010/main" w="6350">
                  <a:solidFill>
                    <a:srgbClr val="000000"/>
                  </a:solidFill>
                  <a:miter lim="800000"/>
                  <a:headEnd/>
                  <a:tailEnd/>
                </a14:hiddenLine>
              </a:ext>
            </a:extLst>
          </p:spPr>
          <p:txBody>
            <a:bodyPr wrap="none" lIns="0" tIns="0" rIns="0" bIns="0"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en-US" altLang="zh-CN" sz="1600">
                  <a:solidFill>
                    <a:schemeClr val="bg1"/>
                  </a:solidFill>
                  <a:latin typeface="Arial" panose="020B0604020202020204" pitchFamily="34" charset="0"/>
                </a:rPr>
                <a:t>1</a:t>
              </a:r>
            </a:p>
          </p:txBody>
        </p:sp>
        <p:sp>
          <p:nvSpPr>
            <p:cNvPr id="37894" name="Rectangle 6">
              <a:extLst>
                <a:ext uri="{FF2B5EF4-FFF2-40B4-BE49-F238E27FC236}">
                  <a16:creationId xmlns:a16="http://schemas.microsoft.com/office/drawing/2014/main" id="{D6F0497F-3473-4A2B-AA33-EA533727FF55}"/>
                </a:ext>
              </a:extLst>
            </p:cNvPr>
            <p:cNvSpPr>
              <a:spLocks noChangeArrowheads="1"/>
            </p:cNvSpPr>
            <p:nvPr/>
          </p:nvSpPr>
          <p:spPr bwMode="auto">
            <a:xfrm>
              <a:off x="2984" y="1744"/>
              <a:ext cx="158" cy="171"/>
            </a:xfrm>
            <a:prstGeom prst="rect">
              <a:avLst/>
            </a:prstGeom>
            <a:solidFill>
              <a:schemeClr val="hlink"/>
            </a:solidFill>
            <a:ln>
              <a:noFill/>
            </a:ln>
            <a:extLst>
              <a:ext uri="{91240B29-F687-4F45-9708-019B960494DF}">
                <a14:hiddenLine xmlns:a14="http://schemas.microsoft.com/office/drawing/2010/main" w="6350">
                  <a:solidFill>
                    <a:srgbClr val="000000"/>
                  </a:solidFill>
                  <a:miter lim="800000"/>
                  <a:headEnd/>
                  <a:tailEnd/>
                </a14:hiddenLine>
              </a:ext>
            </a:extLst>
          </p:spPr>
          <p:txBody>
            <a:bodyPr wrap="none" lIns="0" tIns="0" rIns="0" bIns="0"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en-US" altLang="zh-CN" sz="1600">
                  <a:solidFill>
                    <a:schemeClr val="bg1"/>
                  </a:solidFill>
                  <a:latin typeface="Arial" panose="020B0604020202020204" pitchFamily="34" charset="0"/>
                </a:rPr>
                <a:t>2</a:t>
              </a:r>
            </a:p>
          </p:txBody>
        </p:sp>
        <p:sp>
          <p:nvSpPr>
            <p:cNvPr id="37895" name="Rectangle 7">
              <a:extLst>
                <a:ext uri="{FF2B5EF4-FFF2-40B4-BE49-F238E27FC236}">
                  <a16:creationId xmlns:a16="http://schemas.microsoft.com/office/drawing/2014/main" id="{DF0E0658-73AB-4893-AE83-70ED26AA3126}"/>
                </a:ext>
              </a:extLst>
            </p:cNvPr>
            <p:cNvSpPr>
              <a:spLocks noChangeArrowheads="1"/>
            </p:cNvSpPr>
            <p:nvPr/>
          </p:nvSpPr>
          <p:spPr bwMode="auto">
            <a:xfrm>
              <a:off x="3245" y="3020"/>
              <a:ext cx="157" cy="171"/>
            </a:xfrm>
            <a:prstGeom prst="rect">
              <a:avLst/>
            </a:prstGeom>
            <a:solidFill>
              <a:schemeClr val="hlink"/>
            </a:solidFill>
            <a:ln>
              <a:noFill/>
            </a:ln>
            <a:extLst>
              <a:ext uri="{91240B29-F687-4F45-9708-019B960494DF}">
                <a14:hiddenLine xmlns:a14="http://schemas.microsoft.com/office/drawing/2010/main" w="6350">
                  <a:solidFill>
                    <a:srgbClr val="000000"/>
                  </a:solidFill>
                  <a:miter lim="800000"/>
                  <a:headEnd/>
                  <a:tailEnd/>
                </a14:hiddenLine>
              </a:ext>
            </a:extLst>
          </p:spPr>
          <p:txBody>
            <a:bodyPr wrap="none" lIns="0" tIns="0" rIns="0" bIns="0"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en-US" altLang="zh-CN" sz="1600">
                  <a:solidFill>
                    <a:schemeClr val="bg1"/>
                  </a:solidFill>
                  <a:latin typeface="Arial" panose="020B0604020202020204" pitchFamily="34" charset="0"/>
                </a:rPr>
                <a:t>3</a:t>
              </a:r>
            </a:p>
          </p:txBody>
        </p:sp>
        <p:sp>
          <p:nvSpPr>
            <p:cNvPr id="37896" name="Rectangle 8">
              <a:extLst>
                <a:ext uri="{FF2B5EF4-FFF2-40B4-BE49-F238E27FC236}">
                  <a16:creationId xmlns:a16="http://schemas.microsoft.com/office/drawing/2014/main" id="{CEE8C1A2-6184-4C94-81F3-86481C104928}"/>
                </a:ext>
              </a:extLst>
            </p:cNvPr>
            <p:cNvSpPr>
              <a:spLocks noChangeArrowheads="1"/>
            </p:cNvSpPr>
            <p:nvPr/>
          </p:nvSpPr>
          <p:spPr bwMode="auto">
            <a:xfrm>
              <a:off x="2061" y="3308"/>
              <a:ext cx="158" cy="171"/>
            </a:xfrm>
            <a:prstGeom prst="rect">
              <a:avLst/>
            </a:prstGeom>
            <a:solidFill>
              <a:schemeClr val="hlink"/>
            </a:solidFill>
            <a:ln>
              <a:noFill/>
            </a:ln>
            <a:extLst>
              <a:ext uri="{91240B29-F687-4F45-9708-019B960494DF}">
                <a14:hiddenLine xmlns:a14="http://schemas.microsoft.com/office/drawing/2010/main" w="6350">
                  <a:solidFill>
                    <a:srgbClr val="000000"/>
                  </a:solidFill>
                  <a:miter lim="800000"/>
                  <a:headEnd/>
                  <a:tailEnd/>
                </a14:hiddenLine>
              </a:ext>
            </a:extLst>
          </p:spPr>
          <p:txBody>
            <a:bodyPr wrap="none" lIns="0" tIns="0" rIns="0" bIns="0"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en-US" altLang="zh-CN" sz="1600">
                  <a:solidFill>
                    <a:schemeClr val="bg1"/>
                  </a:solidFill>
                  <a:latin typeface="Arial" panose="020B0604020202020204" pitchFamily="34" charset="0"/>
                </a:rPr>
                <a:t>4</a:t>
              </a:r>
            </a:p>
          </p:txBody>
        </p:sp>
        <p:sp>
          <p:nvSpPr>
            <p:cNvPr id="37897" name="Text Box 9">
              <a:extLst>
                <a:ext uri="{FF2B5EF4-FFF2-40B4-BE49-F238E27FC236}">
                  <a16:creationId xmlns:a16="http://schemas.microsoft.com/office/drawing/2014/main" id="{85040571-6B20-4162-8AF0-77231DAD8439}"/>
                </a:ext>
              </a:extLst>
            </p:cNvPr>
            <p:cNvSpPr txBox="1">
              <a:spLocks noChangeArrowheads="1"/>
            </p:cNvSpPr>
            <p:nvPr/>
          </p:nvSpPr>
          <p:spPr bwMode="auto">
            <a:xfrm>
              <a:off x="1796" y="1582"/>
              <a:ext cx="454"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0" tIns="0" rIns="0" bIns="0"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sz="1600">
                  <a:solidFill>
                    <a:srgbClr val="000000"/>
                  </a:solidFill>
                  <a:latin typeface="Arial" panose="020B0604020202020204" pitchFamily="34" charset="0"/>
                  <a:ea typeface="楷体_GB2312" pitchFamily="49" charset="-122"/>
                </a:rPr>
                <a:t>个别品牌</a:t>
              </a:r>
            </a:p>
          </p:txBody>
        </p:sp>
        <p:sp>
          <p:nvSpPr>
            <p:cNvPr id="37898" name="Text Box 10">
              <a:extLst>
                <a:ext uri="{FF2B5EF4-FFF2-40B4-BE49-F238E27FC236}">
                  <a16:creationId xmlns:a16="http://schemas.microsoft.com/office/drawing/2014/main" id="{17029BCA-E1AC-4D02-AFDF-2AC42659C1D4}"/>
                </a:ext>
              </a:extLst>
            </p:cNvPr>
            <p:cNvSpPr txBox="1">
              <a:spLocks noChangeArrowheads="1"/>
            </p:cNvSpPr>
            <p:nvPr/>
          </p:nvSpPr>
          <p:spPr bwMode="auto">
            <a:xfrm>
              <a:off x="3438" y="1738"/>
              <a:ext cx="450" cy="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0" tIns="0" rIns="0" bIns="0"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sz="1600">
                  <a:latin typeface="Arial" panose="020B0604020202020204" pitchFamily="34" charset="0"/>
                  <a:ea typeface="楷体_GB2312" pitchFamily="49" charset="-122"/>
                </a:rPr>
                <a:t>统一品牌</a:t>
              </a:r>
            </a:p>
          </p:txBody>
        </p:sp>
        <p:sp>
          <p:nvSpPr>
            <p:cNvPr id="37899" name="Text Box 11">
              <a:extLst>
                <a:ext uri="{FF2B5EF4-FFF2-40B4-BE49-F238E27FC236}">
                  <a16:creationId xmlns:a16="http://schemas.microsoft.com/office/drawing/2014/main" id="{0BBA65A9-EB45-4365-A86D-130975C9414F}"/>
                </a:ext>
              </a:extLst>
            </p:cNvPr>
            <p:cNvSpPr txBox="1">
              <a:spLocks noChangeArrowheads="1"/>
            </p:cNvSpPr>
            <p:nvPr/>
          </p:nvSpPr>
          <p:spPr bwMode="auto">
            <a:xfrm>
              <a:off x="2942" y="3480"/>
              <a:ext cx="450" cy="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0" tIns="0" rIns="0" bIns="0"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sz="1600">
                  <a:latin typeface="Arial" panose="020B0604020202020204" pitchFamily="34" charset="0"/>
                  <a:ea typeface="楷体_GB2312" pitchFamily="49" charset="-122"/>
                </a:rPr>
                <a:t>分类品牌</a:t>
              </a:r>
            </a:p>
          </p:txBody>
        </p:sp>
        <p:sp>
          <p:nvSpPr>
            <p:cNvPr id="37900" name="Text Box 12">
              <a:extLst>
                <a:ext uri="{FF2B5EF4-FFF2-40B4-BE49-F238E27FC236}">
                  <a16:creationId xmlns:a16="http://schemas.microsoft.com/office/drawing/2014/main" id="{47B6C034-849C-41D0-BB6D-5B2064FAEF3E}"/>
                </a:ext>
              </a:extLst>
            </p:cNvPr>
            <p:cNvSpPr txBox="1">
              <a:spLocks noChangeArrowheads="1"/>
            </p:cNvSpPr>
            <p:nvPr/>
          </p:nvSpPr>
          <p:spPr bwMode="auto">
            <a:xfrm>
              <a:off x="1008" y="3301"/>
              <a:ext cx="1022"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0" tIns="0" rIns="0" bIns="0"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sz="1600">
                  <a:latin typeface="Arial" panose="020B0604020202020204" pitchFamily="34" charset="0"/>
                  <a:ea typeface="楷体_GB2312" pitchFamily="49" charset="-122"/>
                </a:rPr>
                <a:t>企业名称加个别品牌</a:t>
              </a:r>
            </a:p>
          </p:txBody>
        </p:sp>
        <p:sp>
          <p:nvSpPr>
            <p:cNvPr id="37901" name="Rectangle 13">
              <a:extLst>
                <a:ext uri="{FF2B5EF4-FFF2-40B4-BE49-F238E27FC236}">
                  <a16:creationId xmlns:a16="http://schemas.microsoft.com/office/drawing/2014/main" id="{E7404CFA-E203-4574-8AFB-99711923E563}"/>
                </a:ext>
              </a:extLst>
            </p:cNvPr>
            <p:cNvSpPr>
              <a:spLocks noChangeArrowheads="1"/>
            </p:cNvSpPr>
            <p:nvPr/>
          </p:nvSpPr>
          <p:spPr bwMode="auto">
            <a:xfrm rot="9198256">
              <a:off x="2145" y="2109"/>
              <a:ext cx="927" cy="1006"/>
            </a:xfrm>
            <a:prstGeom prst="rect">
              <a:avLst/>
            </a:prstGeom>
            <a:solidFill>
              <a:schemeClr val="hlink"/>
            </a:solidFill>
            <a:ln w="6350">
              <a:solidFill>
                <a:schemeClr val="tx2"/>
              </a:solidFill>
              <a:miter lim="800000"/>
              <a:headEnd/>
              <a:tailEnd/>
            </a:ln>
          </p:spPr>
          <p:txBody>
            <a:bodyPr wrap="none" lIns="0" tIns="0" rIns="0" bIns="0"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zh-CN" altLang="en-US">
                <a:latin typeface="Arial" panose="020B0604020202020204" pitchFamily="34" charset="0"/>
              </a:endParaRPr>
            </a:p>
          </p:txBody>
        </p:sp>
        <p:sp>
          <p:nvSpPr>
            <p:cNvPr id="37902" name="Freeform 14">
              <a:extLst>
                <a:ext uri="{FF2B5EF4-FFF2-40B4-BE49-F238E27FC236}">
                  <a16:creationId xmlns:a16="http://schemas.microsoft.com/office/drawing/2014/main" id="{8ACC9DE9-5169-4C7F-BEC5-B50D6B02672D}"/>
                </a:ext>
              </a:extLst>
            </p:cNvPr>
            <p:cNvSpPr>
              <a:spLocks noChangeArrowheads="1"/>
            </p:cNvSpPr>
            <p:nvPr/>
          </p:nvSpPr>
          <p:spPr bwMode="auto">
            <a:xfrm rot="9198256">
              <a:off x="2650" y="3082"/>
              <a:ext cx="1056" cy="1256"/>
            </a:xfrm>
            <a:custGeom>
              <a:avLst/>
              <a:gdLst>
                <a:gd name="T0" fmla="*/ 0 w 820"/>
                <a:gd name="T1" fmla="*/ 0 h 819"/>
                <a:gd name="T2" fmla="*/ 0 w 820"/>
                <a:gd name="T3" fmla="*/ 10654 h 819"/>
                <a:gd name="T4" fmla="*/ 3740 w 820"/>
                <a:gd name="T5" fmla="*/ 10654 h 819"/>
                <a:gd name="T6" fmla="*/ 0 60000 65536"/>
                <a:gd name="T7" fmla="*/ 0 60000 65536"/>
                <a:gd name="T8" fmla="*/ 0 60000 65536"/>
              </a:gdLst>
              <a:ahLst/>
              <a:cxnLst>
                <a:cxn ang="T6">
                  <a:pos x="T0" y="T1"/>
                </a:cxn>
                <a:cxn ang="T7">
                  <a:pos x="T2" y="T3"/>
                </a:cxn>
                <a:cxn ang="T8">
                  <a:pos x="T4" y="T5"/>
                </a:cxn>
              </a:cxnLst>
              <a:rect l="0" t="0" r="r" b="b"/>
              <a:pathLst>
                <a:path w="820" h="819">
                  <a:moveTo>
                    <a:pt x="0" y="0"/>
                  </a:moveTo>
                  <a:lnTo>
                    <a:pt x="0" y="819"/>
                  </a:lnTo>
                  <a:lnTo>
                    <a:pt x="820" y="819"/>
                  </a:lnTo>
                </a:path>
              </a:pathLst>
            </a:custGeom>
            <a:noFill/>
            <a:ln w="22225">
              <a:solidFill>
                <a:schemeClr val="hlink"/>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7903" name="Freeform 15">
              <a:extLst>
                <a:ext uri="{FF2B5EF4-FFF2-40B4-BE49-F238E27FC236}">
                  <a16:creationId xmlns:a16="http://schemas.microsoft.com/office/drawing/2014/main" id="{DA003EA8-5F70-40E2-AF3B-AB6B2CA25A28}"/>
                </a:ext>
              </a:extLst>
            </p:cNvPr>
            <p:cNvSpPr>
              <a:spLocks noChangeArrowheads="1"/>
            </p:cNvSpPr>
            <p:nvPr/>
          </p:nvSpPr>
          <p:spPr bwMode="auto">
            <a:xfrm rot="-7001744">
              <a:off x="1025" y="2647"/>
              <a:ext cx="1146" cy="1160"/>
            </a:xfrm>
            <a:custGeom>
              <a:avLst/>
              <a:gdLst>
                <a:gd name="T0" fmla="*/ 0 w 820"/>
                <a:gd name="T1" fmla="*/ 0 h 819"/>
                <a:gd name="T2" fmla="*/ 0 w 820"/>
                <a:gd name="T3" fmla="*/ 6612 h 819"/>
                <a:gd name="T4" fmla="*/ 6112 w 820"/>
                <a:gd name="T5" fmla="*/ 6612 h 819"/>
                <a:gd name="T6" fmla="*/ 0 60000 65536"/>
                <a:gd name="T7" fmla="*/ 0 60000 65536"/>
                <a:gd name="T8" fmla="*/ 0 60000 65536"/>
              </a:gdLst>
              <a:ahLst/>
              <a:cxnLst>
                <a:cxn ang="T6">
                  <a:pos x="T0" y="T1"/>
                </a:cxn>
                <a:cxn ang="T7">
                  <a:pos x="T2" y="T3"/>
                </a:cxn>
                <a:cxn ang="T8">
                  <a:pos x="T4" y="T5"/>
                </a:cxn>
              </a:cxnLst>
              <a:rect l="0" t="0" r="r" b="b"/>
              <a:pathLst>
                <a:path w="820" h="819">
                  <a:moveTo>
                    <a:pt x="0" y="0"/>
                  </a:moveTo>
                  <a:lnTo>
                    <a:pt x="0" y="819"/>
                  </a:lnTo>
                  <a:lnTo>
                    <a:pt x="820" y="819"/>
                  </a:lnTo>
                </a:path>
              </a:pathLst>
            </a:custGeom>
            <a:noFill/>
            <a:ln w="22225">
              <a:solidFill>
                <a:schemeClr val="hlink"/>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7904" name="Freeform 16">
              <a:extLst>
                <a:ext uri="{FF2B5EF4-FFF2-40B4-BE49-F238E27FC236}">
                  <a16:creationId xmlns:a16="http://schemas.microsoft.com/office/drawing/2014/main" id="{867A0561-7776-4968-9581-F49018F1E922}"/>
                </a:ext>
              </a:extLst>
            </p:cNvPr>
            <p:cNvSpPr>
              <a:spLocks noChangeArrowheads="1"/>
            </p:cNvSpPr>
            <p:nvPr/>
          </p:nvSpPr>
          <p:spPr bwMode="auto">
            <a:xfrm rot="3798256" flipH="1">
              <a:off x="1410" y="990"/>
              <a:ext cx="1258" cy="1047"/>
            </a:xfrm>
            <a:custGeom>
              <a:avLst/>
              <a:gdLst>
                <a:gd name="T0" fmla="*/ 0 w 820"/>
                <a:gd name="T1" fmla="*/ 0 h 819"/>
                <a:gd name="T2" fmla="*/ 0 w 820"/>
                <a:gd name="T3" fmla="*/ 3573 h 819"/>
                <a:gd name="T4" fmla="*/ 10693 w 820"/>
                <a:gd name="T5" fmla="*/ 3573 h 819"/>
                <a:gd name="T6" fmla="*/ 0 60000 65536"/>
                <a:gd name="T7" fmla="*/ 0 60000 65536"/>
                <a:gd name="T8" fmla="*/ 0 60000 65536"/>
              </a:gdLst>
              <a:ahLst/>
              <a:cxnLst>
                <a:cxn ang="T6">
                  <a:pos x="T0" y="T1"/>
                </a:cxn>
                <a:cxn ang="T7">
                  <a:pos x="T2" y="T3"/>
                </a:cxn>
                <a:cxn ang="T8">
                  <a:pos x="T4" y="T5"/>
                </a:cxn>
              </a:cxnLst>
              <a:rect l="0" t="0" r="r" b="b"/>
              <a:pathLst>
                <a:path w="820" h="819">
                  <a:moveTo>
                    <a:pt x="0" y="0"/>
                  </a:moveTo>
                  <a:lnTo>
                    <a:pt x="0" y="819"/>
                  </a:lnTo>
                  <a:lnTo>
                    <a:pt x="820" y="819"/>
                  </a:lnTo>
                </a:path>
              </a:pathLst>
            </a:custGeom>
            <a:noFill/>
            <a:ln w="22225">
              <a:solidFill>
                <a:schemeClr val="hlink"/>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7905" name="Freeform 17">
              <a:extLst>
                <a:ext uri="{FF2B5EF4-FFF2-40B4-BE49-F238E27FC236}">
                  <a16:creationId xmlns:a16="http://schemas.microsoft.com/office/drawing/2014/main" id="{08427844-A860-4C51-8D34-918A394561BC}"/>
                </a:ext>
              </a:extLst>
            </p:cNvPr>
            <p:cNvSpPr>
              <a:spLocks noChangeArrowheads="1"/>
            </p:cNvSpPr>
            <p:nvPr/>
          </p:nvSpPr>
          <p:spPr bwMode="auto">
            <a:xfrm rot="-7001744" flipH="1" flipV="1">
              <a:off x="3048" y="1416"/>
              <a:ext cx="1142" cy="1159"/>
            </a:xfrm>
            <a:custGeom>
              <a:avLst/>
              <a:gdLst>
                <a:gd name="T0" fmla="*/ 0 w 820"/>
                <a:gd name="T1" fmla="*/ 0 h 819"/>
                <a:gd name="T2" fmla="*/ 0 w 820"/>
                <a:gd name="T3" fmla="*/ 6579 h 819"/>
                <a:gd name="T4" fmla="*/ 5980 w 820"/>
                <a:gd name="T5" fmla="*/ 6579 h 819"/>
                <a:gd name="T6" fmla="*/ 0 60000 65536"/>
                <a:gd name="T7" fmla="*/ 0 60000 65536"/>
                <a:gd name="T8" fmla="*/ 0 60000 65536"/>
              </a:gdLst>
              <a:ahLst/>
              <a:cxnLst>
                <a:cxn ang="T6">
                  <a:pos x="T0" y="T1"/>
                </a:cxn>
                <a:cxn ang="T7">
                  <a:pos x="T2" y="T3"/>
                </a:cxn>
                <a:cxn ang="T8">
                  <a:pos x="T4" y="T5"/>
                </a:cxn>
              </a:cxnLst>
              <a:rect l="0" t="0" r="r" b="b"/>
              <a:pathLst>
                <a:path w="820" h="819">
                  <a:moveTo>
                    <a:pt x="0" y="0"/>
                  </a:moveTo>
                  <a:lnTo>
                    <a:pt x="0" y="819"/>
                  </a:lnTo>
                  <a:lnTo>
                    <a:pt x="820" y="819"/>
                  </a:lnTo>
                </a:path>
              </a:pathLst>
            </a:custGeom>
            <a:noFill/>
            <a:ln w="22225">
              <a:solidFill>
                <a:schemeClr val="hlink"/>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7906" name="Text Box 18">
              <a:extLst>
                <a:ext uri="{FF2B5EF4-FFF2-40B4-BE49-F238E27FC236}">
                  <a16:creationId xmlns:a16="http://schemas.microsoft.com/office/drawing/2014/main" id="{E84CF346-8B89-485A-BF9D-FE358888CB0A}"/>
                </a:ext>
              </a:extLst>
            </p:cNvPr>
            <p:cNvSpPr txBox="1">
              <a:spLocks noChangeArrowheads="1"/>
            </p:cNvSpPr>
            <p:nvPr/>
          </p:nvSpPr>
          <p:spPr bwMode="auto">
            <a:xfrm>
              <a:off x="2221" y="2507"/>
              <a:ext cx="765" cy="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wrap="none" lIns="0" tIns="0" rIns="0" bIns="0" anchor="ct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ctr">
                <a:buFont typeface="Arial" panose="020B0604020202020204" pitchFamily="34" charset="0"/>
                <a:buNone/>
              </a:pPr>
              <a:r>
                <a:rPr lang="zh-CN" altLang="en-US" b="1">
                  <a:solidFill>
                    <a:schemeClr val="bg1"/>
                  </a:solidFill>
                  <a:latin typeface="Arial" panose="020B0604020202020204" pitchFamily="34" charset="0"/>
                </a:rPr>
                <a:t>品牌统分战略</a:t>
              </a:r>
            </a:p>
          </p:txBody>
        </p:sp>
      </p:grpSp>
      <p:sp>
        <p:nvSpPr>
          <p:cNvPr id="37892" name="Rectangle 19">
            <a:extLst>
              <a:ext uri="{FF2B5EF4-FFF2-40B4-BE49-F238E27FC236}">
                <a16:creationId xmlns:a16="http://schemas.microsoft.com/office/drawing/2014/main" id="{E7D5221E-F338-4EF3-9AA2-3438A40C5997}"/>
              </a:ext>
            </a:extLst>
          </p:cNvPr>
          <p:cNvSpPr>
            <a:spLocks noGrp="1" noChangeArrowheads="1"/>
          </p:cNvSpPr>
          <p:nvPr>
            <p:ph type="title"/>
          </p:nvPr>
        </p:nvSpPr>
        <p:spPr/>
        <p:txBody>
          <a:bodyPr/>
          <a:lstStyle/>
          <a:p>
            <a:pPr eaLnBrk="1" hangingPunct="1"/>
            <a:r>
              <a:rPr kumimoji="0" lang="en-US" altLang="zh-CN" dirty="0"/>
              <a:t>10.6 </a:t>
            </a:r>
            <a:r>
              <a:rPr kumimoji="0" lang="zh-CN" altLang="en-US" dirty="0"/>
              <a:t>品牌策略选择</a:t>
            </a:r>
          </a:p>
        </p:txBody>
      </p:sp>
    </p:spTree>
  </p:cSld>
  <p:clrMapOvr>
    <a:masterClrMapping/>
  </p:clrMapOvr>
  <p:transition>
    <p:strips dir="ru"/>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3">
            <a:extLst>
              <a:ext uri="{FF2B5EF4-FFF2-40B4-BE49-F238E27FC236}">
                <a16:creationId xmlns:a16="http://schemas.microsoft.com/office/drawing/2014/main" id="{4B7840C2-6299-47DE-B3AC-2B9F2AC05022}"/>
              </a:ext>
            </a:extLst>
          </p:cNvPr>
          <p:cNvSpPr>
            <a:spLocks noGrp="1" noChangeArrowheads="1"/>
          </p:cNvSpPr>
          <p:nvPr>
            <p:ph idx="1"/>
          </p:nvPr>
        </p:nvSpPr>
        <p:spPr>
          <a:xfrm>
            <a:off x="1992313" y="1125539"/>
            <a:ext cx="8001000" cy="503237"/>
          </a:xfrm>
        </p:spPr>
        <p:txBody>
          <a:bodyPr/>
          <a:lstStyle/>
          <a:p>
            <a:pPr eaLnBrk="1" hangingPunct="1">
              <a:lnSpc>
                <a:spcPct val="90000"/>
              </a:lnSpc>
              <a:buFont typeface="Wingdings" panose="05000000000000000000" pitchFamily="2" charset="2"/>
              <a:buChar char="p"/>
            </a:pPr>
            <a:r>
              <a:rPr kumimoji="0" lang="zh-CN" altLang="en-US" b="1" dirty="0">
                <a:latin typeface="微软雅黑" panose="020B0503020204020204" pitchFamily="34" charset="-122"/>
                <a:ea typeface="微软雅黑" panose="020B0503020204020204" pitchFamily="34" charset="-122"/>
              </a:rPr>
              <a:t>品牌发展策略</a:t>
            </a:r>
          </a:p>
        </p:txBody>
      </p:sp>
      <p:grpSp>
        <p:nvGrpSpPr>
          <p:cNvPr id="2" name="Group 11">
            <a:extLst>
              <a:ext uri="{FF2B5EF4-FFF2-40B4-BE49-F238E27FC236}">
                <a16:creationId xmlns:a16="http://schemas.microsoft.com/office/drawing/2014/main" id="{538E47C5-A16B-4417-B888-AA2AC6CC246A}"/>
              </a:ext>
            </a:extLst>
          </p:cNvPr>
          <p:cNvGrpSpPr>
            <a:grpSpLocks/>
          </p:cNvGrpSpPr>
          <p:nvPr/>
        </p:nvGrpSpPr>
        <p:grpSpPr bwMode="auto">
          <a:xfrm>
            <a:off x="2135189" y="1700214"/>
            <a:ext cx="7705725" cy="1044575"/>
            <a:chOff x="793" y="1203"/>
            <a:chExt cx="4083" cy="1050"/>
          </a:xfrm>
        </p:grpSpPr>
        <p:sp>
          <p:nvSpPr>
            <p:cNvPr id="39951" name="Text Box 5">
              <a:extLst>
                <a:ext uri="{FF2B5EF4-FFF2-40B4-BE49-F238E27FC236}">
                  <a16:creationId xmlns:a16="http://schemas.microsoft.com/office/drawing/2014/main" id="{B13FB747-5E80-4ABA-9455-271B45370D84}"/>
                </a:ext>
              </a:extLst>
            </p:cNvPr>
            <p:cNvSpPr txBox="1">
              <a:spLocks noChangeArrowheads="1"/>
            </p:cNvSpPr>
            <p:nvPr/>
          </p:nvSpPr>
          <p:spPr bwMode="auto">
            <a:xfrm>
              <a:off x="793" y="1580"/>
              <a:ext cx="4083" cy="673"/>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r>
                <a:rPr lang="zh-CN" altLang="en-US">
                  <a:latin typeface="楷体_GB2312" pitchFamily="49" charset="-122"/>
                  <a:ea typeface="楷体_GB2312" pitchFamily="49" charset="-122"/>
                </a:rPr>
                <a:t>产品线扩展指企业现有的产品线使用同一品牌，当增加该产品线的产品时，仍沿用原有的品牌</a:t>
              </a:r>
            </a:p>
          </p:txBody>
        </p:sp>
        <p:sp>
          <p:nvSpPr>
            <p:cNvPr id="22533" name="Text Box 6">
              <a:extLst>
                <a:ext uri="{FF2B5EF4-FFF2-40B4-BE49-F238E27FC236}">
                  <a16:creationId xmlns:a16="http://schemas.microsoft.com/office/drawing/2014/main" id="{7513818B-AFFC-4864-BA8F-0F5B0C604CCC}"/>
                </a:ext>
              </a:extLst>
            </p:cNvPr>
            <p:cNvSpPr txBox="1">
              <a:spLocks noChangeArrowheads="1"/>
            </p:cNvSpPr>
            <p:nvPr/>
          </p:nvSpPr>
          <p:spPr bwMode="auto">
            <a:xfrm>
              <a:off x="2200" y="1203"/>
              <a:ext cx="1358" cy="369"/>
            </a:xfrm>
            <a:prstGeom prst="rect">
              <a:avLst/>
            </a:prstGeom>
            <a:gradFill rotWithShape="1">
              <a:gsLst>
                <a:gs pos="0">
                  <a:schemeClr val="bg1"/>
                </a:gs>
                <a:gs pos="50000">
                  <a:srgbClr val="000099">
                    <a:alpha val="67000"/>
                  </a:srgbClr>
                </a:gs>
                <a:gs pos="100000">
                  <a:schemeClr val="bg1"/>
                </a:gs>
              </a:gsLst>
              <a:lin ang="5400000" scaled="1"/>
            </a:gradFill>
            <a:ln>
              <a:noFill/>
            </a:ln>
            <a:effectLst>
              <a:prstShdw prst="shdw17" dist="17961" dir="2700000">
                <a:srgbClr val="00005C"/>
              </a:prstShdw>
            </a:effectLst>
          </p:spPr>
          <p:txBody>
            <a:bodyPr>
              <a:spAutoFit/>
            </a:bodyPr>
            <a:lstStyle>
              <a:lvl1pPr>
                <a:defRPr kumimoji="1" sz="2400">
                  <a:solidFill>
                    <a:schemeClr val="tx1"/>
                  </a:solidFill>
                  <a:latin typeface="Verdana" panose="020B0604030504040204" pitchFamily="34" charset="0"/>
                  <a:ea typeface="宋体" panose="02010600030101010101" pitchFamily="2" charset="-122"/>
                </a:defRPr>
              </a:lvl1pPr>
              <a:lvl2pPr marL="742950" indent="-285750">
                <a:defRPr kumimoji="1" sz="2400">
                  <a:solidFill>
                    <a:schemeClr val="tx1"/>
                  </a:solidFill>
                  <a:latin typeface="Verdana" panose="020B0604030504040204" pitchFamily="34" charset="0"/>
                  <a:ea typeface="宋体" panose="02010600030101010101" pitchFamily="2" charset="-122"/>
                </a:defRPr>
              </a:lvl2pPr>
              <a:lvl3pPr marL="1143000" indent="-228600">
                <a:defRPr kumimoji="1" sz="2400">
                  <a:solidFill>
                    <a:schemeClr val="tx1"/>
                  </a:solidFill>
                  <a:latin typeface="Verdana" panose="020B0604030504040204" pitchFamily="34" charset="0"/>
                  <a:ea typeface="宋体" panose="02010600030101010101" pitchFamily="2" charset="-122"/>
                </a:defRPr>
              </a:lvl3pPr>
              <a:lvl4pPr marL="1600200" indent="-228600">
                <a:defRPr kumimoji="1" sz="2400">
                  <a:solidFill>
                    <a:schemeClr val="tx1"/>
                  </a:solidFill>
                  <a:latin typeface="Verdana" panose="020B0604030504040204" pitchFamily="34" charset="0"/>
                  <a:ea typeface="宋体" panose="02010600030101010101" pitchFamily="2" charset="-122"/>
                </a:defRPr>
              </a:lvl4pPr>
              <a:lvl5pPr marL="2057400" indent="-228600">
                <a:defRPr kumimoji="1" sz="24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Verdana" panose="020B0604030504040204" pitchFamily="34" charset="0"/>
                  <a:ea typeface="宋体" panose="02010600030101010101" pitchFamily="2" charset="-122"/>
                </a:defRPr>
              </a:lvl9pPr>
            </a:lstStyle>
            <a:p>
              <a:pPr algn="ctr" eaLnBrk="1" hangingPunct="1">
                <a:spcBef>
                  <a:spcPct val="50000"/>
                </a:spcBef>
                <a:buFont typeface="Arial" panose="020B0604020202020204" pitchFamily="34" charset="0"/>
                <a:buNone/>
                <a:defRPr/>
              </a:pPr>
              <a:r>
                <a:rPr kumimoji="0" lang="zh-CN" altLang="en-US" sz="1800" b="1">
                  <a:solidFill>
                    <a:schemeClr val="bg1"/>
                  </a:solidFill>
                  <a:latin typeface="楷体_GB2312" pitchFamily="49" charset="-122"/>
                  <a:ea typeface="楷体_GB2312" pitchFamily="49" charset="-122"/>
                </a:rPr>
                <a:t>产品线扩展策略</a:t>
              </a:r>
            </a:p>
          </p:txBody>
        </p:sp>
      </p:grpSp>
      <p:sp>
        <p:nvSpPr>
          <p:cNvPr id="39940" name="Text Box 8">
            <a:extLst>
              <a:ext uri="{FF2B5EF4-FFF2-40B4-BE49-F238E27FC236}">
                <a16:creationId xmlns:a16="http://schemas.microsoft.com/office/drawing/2014/main" id="{825C4306-0C42-4BEF-98FD-14B281131EED}"/>
              </a:ext>
            </a:extLst>
          </p:cNvPr>
          <p:cNvSpPr txBox="1">
            <a:spLocks noChangeArrowheads="1"/>
          </p:cNvSpPr>
          <p:nvPr/>
        </p:nvSpPr>
        <p:spPr bwMode="auto">
          <a:xfrm>
            <a:off x="7608888" y="4941888"/>
            <a:ext cx="2449512"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buFont typeface="Arial" panose="020B0604020202020204" pitchFamily="34" charset="0"/>
              <a:buNone/>
            </a:pPr>
            <a:endParaRPr lang="en-US" altLang="zh-CN">
              <a:latin typeface="楷体_GB2312" pitchFamily="49" charset="-122"/>
              <a:ea typeface="楷体_GB2312" pitchFamily="49" charset="-122"/>
            </a:endParaRPr>
          </a:p>
          <a:p>
            <a:pPr eaLnBrk="1" hangingPunct="1">
              <a:spcBef>
                <a:spcPct val="50000"/>
              </a:spcBef>
              <a:buFont typeface="Arial" panose="020B0604020202020204" pitchFamily="34" charset="0"/>
              <a:buNone/>
            </a:pPr>
            <a:endParaRPr lang="en-US" altLang="zh-CN">
              <a:latin typeface="楷体_GB2312" pitchFamily="49" charset="-122"/>
              <a:ea typeface="楷体_GB2312" pitchFamily="49" charset="-122"/>
            </a:endParaRPr>
          </a:p>
        </p:txBody>
      </p:sp>
      <p:grpSp>
        <p:nvGrpSpPr>
          <p:cNvPr id="3" name="Group 12">
            <a:extLst>
              <a:ext uri="{FF2B5EF4-FFF2-40B4-BE49-F238E27FC236}">
                <a16:creationId xmlns:a16="http://schemas.microsoft.com/office/drawing/2014/main" id="{262A00E8-9F7D-4B61-A9FF-E2A42ACE4E1B}"/>
              </a:ext>
            </a:extLst>
          </p:cNvPr>
          <p:cNvGrpSpPr>
            <a:grpSpLocks/>
          </p:cNvGrpSpPr>
          <p:nvPr/>
        </p:nvGrpSpPr>
        <p:grpSpPr bwMode="auto">
          <a:xfrm>
            <a:off x="2098675" y="2863850"/>
            <a:ext cx="7742238" cy="973138"/>
            <a:chOff x="774" y="1203"/>
            <a:chExt cx="4028" cy="735"/>
          </a:xfrm>
        </p:grpSpPr>
        <p:sp>
          <p:nvSpPr>
            <p:cNvPr id="39949" name="Text Box 13">
              <a:extLst>
                <a:ext uri="{FF2B5EF4-FFF2-40B4-BE49-F238E27FC236}">
                  <a16:creationId xmlns:a16="http://schemas.microsoft.com/office/drawing/2014/main" id="{E22AD9B7-4930-4A33-9ECA-A8E1A0E5A2B1}"/>
                </a:ext>
              </a:extLst>
            </p:cNvPr>
            <p:cNvSpPr txBox="1">
              <a:spLocks noChangeArrowheads="1"/>
            </p:cNvSpPr>
            <p:nvPr/>
          </p:nvSpPr>
          <p:spPr bwMode="auto">
            <a:xfrm>
              <a:off x="774" y="1534"/>
              <a:ext cx="4028" cy="404"/>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eaLnBrk="1" hangingPunct="1">
                <a:lnSpc>
                  <a:spcPct val="80000"/>
                </a:lnSpc>
                <a:spcBef>
                  <a:spcPct val="20000"/>
                </a:spcBef>
                <a:buClr>
                  <a:schemeClr val="accent2"/>
                </a:buClr>
                <a:buFont typeface="Wingdings" panose="05000000000000000000" pitchFamily="2" charset="2"/>
                <a:buNone/>
              </a:pPr>
              <a:r>
                <a:rPr lang="zh-CN" altLang="en-US">
                  <a:latin typeface="楷体_GB2312" pitchFamily="49" charset="-122"/>
                  <a:ea typeface="楷体_GB2312" pitchFamily="49" charset="-122"/>
                </a:rPr>
                <a:t>品牌延伸是指一个现有的品牌名称使用到一个新类别的产品上，即品牌延伸战略是将现有成功的品牌，用于新产品或修正过的产品上的一种战略</a:t>
              </a:r>
            </a:p>
          </p:txBody>
        </p:sp>
        <p:sp>
          <p:nvSpPr>
            <p:cNvPr id="22537" name="Text Box 14">
              <a:extLst>
                <a:ext uri="{FF2B5EF4-FFF2-40B4-BE49-F238E27FC236}">
                  <a16:creationId xmlns:a16="http://schemas.microsoft.com/office/drawing/2014/main" id="{679D6CE6-7B4F-4A3F-BAA3-61E410E74585}"/>
                </a:ext>
              </a:extLst>
            </p:cNvPr>
            <p:cNvSpPr txBox="1">
              <a:spLocks noChangeArrowheads="1"/>
            </p:cNvSpPr>
            <p:nvPr/>
          </p:nvSpPr>
          <p:spPr bwMode="auto">
            <a:xfrm>
              <a:off x="2200" y="1203"/>
              <a:ext cx="1359" cy="277"/>
            </a:xfrm>
            <a:prstGeom prst="rect">
              <a:avLst/>
            </a:prstGeom>
            <a:gradFill rotWithShape="1">
              <a:gsLst>
                <a:gs pos="0">
                  <a:schemeClr val="bg1"/>
                </a:gs>
                <a:gs pos="50000">
                  <a:srgbClr val="000099">
                    <a:alpha val="67000"/>
                  </a:srgbClr>
                </a:gs>
                <a:gs pos="100000">
                  <a:schemeClr val="bg1"/>
                </a:gs>
              </a:gsLst>
              <a:lin ang="5400000" scaled="1"/>
            </a:gradFill>
            <a:ln>
              <a:noFill/>
            </a:ln>
            <a:effectLst>
              <a:prstShdw prst="shdw17" dist="17961" dir="2700000">
                <a:srgbClr val="00005C"/>
              </a:prstShdw>
            </a:effectLst>
          </p:spPr>
          <p:txBody>
            <a:bodyPr>
              <a:spAutoFit/>
            </a:bodyPr>
            <a:lstStyle/>
            <a:p>
              <a:pPr algn="ctr" eaLnBrk="1" hangingPunct="1">
                <a:spcBef>
                  <a:spcPct val="50000"/>
                </a:spcBef>
                <a:buFont typeface="Arial" panose="020B0604020202020204" pitchFamily="34" charset="0"/>
                <a:buNone/>
                <a:defRPr/>
              </a:pPr>
              <a:r>
                <a:rPr lang="zh-CN" altLang="en-US" b="1">
                  <a:solidFill>
                    <a:schemeClr val="bg1"/>
                  </a:solidFill>
                  <a:latin typeface="楷体_GB2312" pitchFamily="49" charset="-122"/>
                  <a:ea typeface="楷体_GB2312" pitchFamily="49" charset="-122"/>
                </a:rPr>
                <a:t>品牌延伸策略</a:t>
              </a:r>
            </a:p>
          </p:txBody>
        </p:sp>
      </p:grpSp>
      <p:grpSp>
        <p:nvGrpSpPr>
          <p:cNvPr id="4" name="Group 16">
            <a:extLst>
              <a:ext uri="{FF2B5EF4-FFF2-40B4-BE49-F238E27FC236}">
                <a16:creationId xmlns:a16="http://schemas.microsoft.com/office/drawing/2014/main" id="{60EC40E3-1D10-4A92-8229-0700CD42AF81}"/>
              </a:ext>
            </a:extLst>
          </p:cNvPr>
          <p:cNvGrpSpPr>
            <a:grpSpLocks/>
          </p:cNvGrpSpPr>
          <p:nvPr/>
        </p:nvGrpSpPr>
        <p:grpSpPr bwMode="auto">
          <a:xfrm>
            <a:off x="2097089" y="4016376"/>
            <a:ext cx="7743825" cy="790575"/>
            <a:chOff x="735" y="1203"/>
            <a:chExt cx="4066" cy="587"/>
          </a:xfrm>
        </p:grpSpPr>
        <p:sp>
          <p:nvSpPr>
            <p:cNvPr id="39947" name="Text Box 17">
              <a:extLst>
                <a:ext uri="{FF2B5EF4-FFF2-40B4-BE49-F238E27FC236}">
                  <a16:creationId xmlns:a16="http://schemas.microsoft.com/office/drawing/2014/main" id="{B7E67614-4256-4B8D-9B9D-24672E906F73}"/>
                </a:ext>
              </a:extLst>
            </p:cNvPr>
            <p:cNvSpPr txBox="1">
              <a:spLocks noChangeArrowheads="1"/>
            </p:cNvSpPr>
            <p:nvPr/>
          </p:nvSpPr>
          <p:spPr bwMode="auto">
            <a:xfrm>
              <a:off x="735" y="1516"/>
              <a:ext cx="4066" cy="274"/>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dist" eaLnBrk="1" hangingPunct="1">
                <a:buFont typeface="Arial" panose="020B0604020202020204" pitchFamily="34" charset="0"/>
                <a:buNone/>
              </a:pPr>
              <a:r>
                <a:rPr lang="zh-CN" altLang="en-US">
                  <a:latin typeface="楷体_GB2312" pitchFamily="49" charset="-122"/>
                  <a:ea typeface="楷体_GB2312" pitchFamily="49" charset="-122"/>
                </a:rPr>
                <a:t>多品牌战略是指在相同产品类别中引进多个品牌的战略</a:t>
              </a:r>
            </a:p>
          </p:txBody>
        </p:sp>
        <p:sp>
          <p:nvSpPr>
            <p:cNvPr id="22540" name="Text Box 18">
              <a:extLst>
                <a:ext uri="{FF2B5EF4-FFF2-40B4-BE49-F238E27FC236}">
                  <a16:creationId xmlns:a16="http://schemas.microsoft.com/office/drawing/2014/main" id="{805F1FC3-86FD-48BF-87F0-A1E6F1E335B0}"/>
                </a:ext>
              </a:extLst>
            </p:cNvPr>
            <p:cNvSpPr txBox="1">
              <a:spLocks noChangeArrowheads="1"/>
            </p:cNvSpPr>
            <p:nvPr/>
          </p:nvSpPr>
          <p:spPr bwMode="auto">
            <a:xfrm>
              <a:off x="2200" y="1203"/>
              <a:ext cx="1360" cy="272"/>
            </a:xfrm>
            <a:prstGeom prst="rect">
              <a:avLst/>
            </a:prstGeom>
            <a:gradFill rotWithShape="1">
              <a:gsLst>
                <a:gs pos="0">
                  <a:schemeClr val="bg1"/>
                </a:gs>
                <a:gs pos="50000">
                  <a:srgbClr val="000099">
                    <a:alpha val="67000"/>
                  </a:srgbClr>
                </a:gs>
                <a:gs pos="100000">
                  <a:schemeClr val="bg1"/>
                </a:gs>
              </a:gsLst>
              <a:lin ang="5400000" scaled="1"/>
            </a:gradFill>
            <a:ln>
              <a:noFill/>
            </a:ln>
            <a:effectLst>
              <a:prstShdw prst="shdw17" dist="17961" dir="2700000">
                <a:srgbClr val="00005C"/>
              </a:prstShdw>
            </a:effectLst>
          </p:spPr>
          <p:txBody>
            <a:bodyPr>
              <a:spAutoFit/>
            </a:bodyPr>
            <a:lstStyle/>
            <a:p>
              <a:pPr algn="dist" eaLnBrk="1" hangingPunct="1">
                <a:spcBef>
                  <a:spcPct val="50000"/>
                </a:spcBef>
                <a:buFont typeface="Arial" panose="020B0604020202020204" pitchFamily="34" charset="0"/>
                <a:buNone/>
                <a:defRPr/>
              </a:pPr>
              <a:r>
                <a:rPr lang="zh-CN" altLang="en-US" b="1" dirty="0">
                  <a:solidFill>
                    <a:schemeClr val="bg1"/>
                  </a:solidFill>
                  <a:latin typeface="楷体_GB2312" pitchFamily="49" charset="-122"/>
                  <a:ea typeface="楷体_GB2312" pitchFamily="49" charset="-122"/>
                </a:rPr>
                <a:t>多品牌策略</a:t>
              </a:r>
            </a:p>
          </p:txBody>
        </p:sp>
      </p:grpSp>
      <p:grpSp>
        <p:nvGrpSpPr>
          <p:cNvPr id="5" name="Group 19">
            <a:extLst>
              <a:ext uri="{FF2B5EF4-FFF2-40B4-BE49-F238E27FC236}">
                <a16:creationId xmlns:a16="http://schemas.microsoft.com/office/drawing/2014/main" id="{0D961D10-81D6-48AB-BEDD-A77FD6AF71B6}"/>
              </a:ext>
            </a:extLst>
          </p:cNvPr>
          <p:cNvGrpSpPr>
            <a:grpSpLocks/>
          </p:cNvGrpSpPr>
          <p:nvPr/>
        </p:nvGrpSpPr>
        <p:grpSpPr bwMode="auto">
          <a:xfrm>
            <a:off x="2097089" y="4987926"/>
            <a:ext cx="7743825" cy="790575"/>
            <a:chOff x="735" y="1203"/>
            <a:chExt cx="4066" cy="659"/>
          </a:xfrm>
        </p:grpSpPr>
        <p:sp>
          <p:nvSpPr>
            <p:cNvPr id="39945" name="Text Box 20">
              <a:extLst>
                <a:ext uri="{FF2B5EF4-FFF2-40B4-BE49-F238E27FC236}">
                  <a16:creationId xmlns:a16="http://schemas.microsoft.com/office/drawing/2014/main" id="{2E590898-5CE9-40F6-81C4-AC194327BEBC}"/>
                </a:ext>
              </a:extLst>
            </p:cNvPr>
            <p:cNvSpPr txBox="1">
              <a:spLocks noChangeArrowheads="1"/>
            </p:cNvSpPr>
            <p:nvPr/>
          </p:nvSpPr>
          <p:spPr bwMode="auto">
            <a:xfrm>
              <a:off x="735" y="1554"/>
              <a:ext cx="4066" cy="308"/>
            </a:xfrm>
            <a:prstGeom prst="rect">
              <a:avLst/>
            </a:prstGeom>
            <a:noFill/>
            <a:ln w="2857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algn="dist" eaLnBrk="1" hangingPunct="1">
                <a:buFont typeface="Arial" panose="020B0604020202020204" pitchFamily="34" charset="0"/>
                <a:buNone/>
              </a:pPr>
              <a:r>
                <a:rPr lang="zh-CN" altLang="en-US">
                  <a:latin typeface="楷体_GB2312" pitchFamily="49" charset="-122"/>
                  <a:ea typeface="楷体_GB2312" pitchFamily="49" charset="-122"/>
                </a:rPr>
                <a:t>新品牌战略是一种为新产品设计新品牌的战略</a:t>
              </a:r>
            </a:p>
          </p:txBody>
        </p:sp>
        <p:sp>
          <p:nvSpPr>
            <p:cNvPr id="22543" name="Text Box 21">
              <a:extLst>
                <a:ext uri="{FF2B5EF4-FFF2-40B4-BE49-F238E27FC236}">
                  <a16:creationId xmlns:a16="http://schemas.microsoft.com/office/drawing/2014/main" id="{0F5B68CA-A0E1-4982-8A1A-5D9B1A62B8EF}"/>
                </a:ext>
              </a:extLst>
            </p:cNvPr>
            <p:cNvSpPr txBox="1">
              <a:spLocks noChangeArrowheads="1"/>
            </p:cNvSpPr>
            <p:nvPr/>
          </p:nvSpPr>
          <p:spPr bwMode="auto">
            <a:xfrm>
              <a:off x="2200" y="1203"/>
              <a:ext cx="1360" cy="308"/>
            </a:xfrm>
            <a:prstGeom prst="rect">
              <a:avLst/>
            </a:prstGeom>
            <a:gradFill rotWithShape="1">
              <a:gsLst>
                <a:gs pos="0">
                  <a:schemeClr val="bg1"/>
                </a:gs>
                <a:gs pos="50000">
                  <a:srgbClr val="000099">
                    <a:alpha val="67000"/>
                  </a:srgbClr>
                </a:gs>
                <a:gs pos="100000">
                  <a:schemeClr val="bg1"/>
                </a:gs>
              </a:gsLst>
              <a:lin ang="5400000" scaled="1"/>
            </a:gradFill>
            <a:ln>
              <a:noFill/>
            </a:ln>
            <a:effectLst>
              <a:prstShdw prst="shdw17" dist="17961" dir="2700000">
                <a:srgbClr val="00005C"/>
              </a:prstShdw>
            </a:effectLst>
          </p:spPr>
          <p:txBody>
            <a:bodyPr>
              <a:spAutoFit/>
            </a:bodyPr>
            <a:lstStyle/>
            <a:p>
              <a:pPr algn="dist" eaLnBrk="1" hangingPunct="1">
                <a:spcBef>
                  <a:spcPct val="50000"/>
                </a:spcBef>
                <a:buFont typeface="Arial" panose="020B0604020202020204" pitchFamily="34" charset="0"/>
                <a:buNone/>
                <a:defRPr/>
              </a:pPr>
              <a:r>
                <a:rPr lang="zh-CN" altLang="en-US" b="1">
                  <a:solidFill>
                    <a:schemeClr val="bg1"/>
                  </a:solidFill>
                  <a:latin typeface="楷体_GB2312" pitchFamily="49" charset="-122"/>
                  <a:ea typeface="楷体_GB2312" pitchFamily="49" charset="-122"/>
                </a:rPr>
                <a:t>新品牌策略</a:t>
              </a:r>
            </a:p>
          </p:txBody>
        </p:sp>
      </p:grpSp>
      <p:sp>
        <p:nvSpPr>
          <p:cNvPr id="39944" name="Rectangle 25">
            <a:extLst>
              <a:ext uri="{FF2B5EF4-FFF2-40B4-BE49-F238E27FC236}">
                <a16:creationId xmlns:a16="http://schemas.microsoft.com/office/drawing/2014/main" id="{F46154B6-A2A8-4D1F-8700-9ECDF2CA7392}"/>
              </a:ext>
            </a:extLst>
          </p:cNvPr>
          <p:cNvSpPr>
            <a:spLocks noGrp="1" noChangeArrowheads="1"/>
          </p:cNvSpPr>
          <p:nvPr>
            <p:ph type="title"/>
          </p:nvPr>
        </p:nvSpPr>
        <p:spPr/>
        <p:txBody>
          <a:bodyPr/>
          <a:lstStyle/>
          <a:p>
            <a:pPr eaLnBrk="1" hangingPunct="1"/>
            <a:r>
              <a:rPr kumimoji="0" lang="en-US" altLang="zh-CN" dirty="0"/>
              <a:t>10.6  </a:t>
            </a:r>
            <a:r>
              <a:rPr kumimoji="0" lang="zh-CN" altLang="en-US" dirty="0"/>
              <a:t>品牌策略选择</a:t>
            </a:r>
          </a:p>
        </p:txBody>
      </p:sp>
    </p:spTree>
  </p:cSld>
  <p:clrMapOvr>
    <a:masterClrMapping/>
  </p:clrMapOvr>
  <p:transition>
    <p:strips dir="ru"/>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2"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lide(fromTop)">
                                      <p:cBhvr>
                                        <p:cTn id="7" dur="10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2" presetClass="entr" presetSubtype="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slide(fromTop)">
                                      <p:cBhvr>
                                        <p:cTn id="12" dur="1000"/>
                                        <p:tgtEl>
                                          <p:spTgt spid="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2" presetClass="entr" presetSubtype="1"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slide(fromTop)">
                                      <p:cBhvr>
                                        <p:cTn id="17" dur="1000"/>
                                        <p:tgtEl>
                                          <p:spTgt spid="4"/>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2" presetClass="entr" presetSubtype="1"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slide(fromTop)">
                                      <p:cBhvr>
                                        <p:cTn id="22"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标题 1">
            <a:extLst>
              <a:ext uri="{FF2B5EF4-FFF2-40B4-BE49-F238E27FC236}">
                <a16:creationId xmlns:a16="http://schemas.microsoft.com/office/drawing/2014/main" id="{46472B93-3C75-401A-99CE-CA1CB4FEAA49}"/>
              </a:ext>
            </a:extLst>
          </p:cNvPr>
          <p:cNvSpPr>
            <a:spLocks noGrp="1" noChangeArrowheads="1"/>
          </p:cNvSpPr>
          <p:nvPr>
            <p:ph type="title"/>
          </p:nvPr>
        </p:nvSpPr>
        <p:spPr/>
        <p:txBody>
          <a:bodyPr/>
          <a:lstStyle/>
          <a:p>
            <a:r>
              <a:rPr lang="en-US" altLang="zh-CN" dirty="0"/>
              <a:t>10.6 </a:t>
            </a:r>
            <a:r>
              <a:rPr lang="zh-CN" altLang="en-US" dirty="0"/>
              <a:t>品牌策略选择</a:t>
            </a:r>
          </a:p>
        </p:txBody>
      </p:sp>
      <p:pic>
        <p:nvPicPr>
          <p:cNvPr id="38915" name="内容占位符 3">
            <a:extLst>
              <a:ext uri="{FF2B5EF4-FFF2-40B4-BE49-F238E27FC236}">
                <a16:creationId xmlns:a16="http://schemas.microsoft.com/office/drawing/2014/main" id="{F9E5B117-6710-42FB-94A4-BA25F8B27274}"/>
              </a:ext>
            </a:extLst>
          </p:cNvPr>
          <p:cNvPicPr>
            <a:picLocks noGrp="1" noChangeArrowheads="1"/>
          </p:cNvPicPr>
          <p:nvPr>
            <p:ph idx="1"/>
          </p:nvPr>
        </p:nvPicPr>
        <p:blipFill>
          <a:blip r:embed="rId2">
            <a:extLst>
              <a:ext uri="{28A0092B-C50C-407E-A947-70E740481C1C}">
                <a14:useLocalDpi xmlns:a14="http://schemas.microsoft.com/office/drawing/2010/main" val="0"/>
              </a:ext>
            </a:extLst>
          </a:blip>
          <a:srcRect l="-314" t="2" b="-314"/>
          <a:stretch>
            <a:fillRect/>
          </a:stretch>
        </p:blipFill>
        <p:spPr>
          <a:xfrm>
            <a:off x="2316164" y="1484313"/>
            <a:ext cx="8124791" cy="4392612"/>
          </a:xfrm>
        </p:spPr>
      </p:pic>
    </p:spTree>
  </p:cSld>
  <p:clrMapOvr>
    <a:masterClrMapping/>
  </p:clrMapOvr>
  <p:transition>
    <p:strips dir="ru"/>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3">
            <a:extLst>
              <a:ext uri="{FF2B5EF4-FFF2-40B4-BE49-F238E27FC236}">
                <a16:creationId xmlns:a16="http://schemas.microsoft.com/office/drawing/2014/main" id="{0194D48A-B4CB-47E1-A92C-DF52F67011B4}"/>
              </a:ext>
            </a:extLst>
          </p:cNvPr>
          <p:cNvSpPr>
            <a:spLocks noGrp="1" noChangeArrowheads="1"/>
          </p:cNvSpPr>
          <p:nvPr>
            <p:ph idx="1"/>
          </p:nvPr>
        </p:nvSpPr>
        <p:spPr>
          <a:xfrm>
            <a:off x="1651518" y="981076"/>
            <a:ext cx="9470572" cy="3836988"/>
          </a:xfrm>
        </p:spPr>
        <p:txBody>
          <a:bodyPr/>
          <a:lstStyle/>
          <a:p>
            <a:pPr eaLnBrk="1" hangingPunct="1">
              <a:buFont typeface="Wingdings" panose="05000000000000000000" pitchFamily="2" charset="2"/>
              <a:buChar char="p"/>
            </a:pPr>
            <a:r>
              <a:rPr kumimoji="0" lang="zh-CN" altLang="en-US" b="1" dirty="0"/>
              <a:t>品牌更新策略</a:t>
            </a:r>
            <a:endParaRPr kumimoji="0" lang="zh-CN" altLang="en-US" dirty="0"/>
          </a:p>
          <a:p>
            <a:pPr lvl="1" eaLnBrk="1" hangingPunct="1">
              <a:buFont typeface="Wingdings" panose="05000000000000000000" pitchFamily="2" charset="2"/>
              <a:buNone/>
            </a:pPr>
            <a:r>
              <a:rPr lang="zh-CN" altLang="en-US" sz="2400" dirty="0">
                <a:solidFill>
                  <a:srgbClr val="006666"/>
                </a:solidFill>
                <a:latin typeface="楷体_GB2312" pitchFamily="49" charset="-122"/>
              </a:rPr>
              <a:t>（一）形象更新</a:t>
            </a:r>
            <a:endParaRPr lang="en-US" altLang="zh-CN" sz="2400" dirty="0">
              <a:solidFill>
                <a:srgbClr val="006666"/>
              </a:solidFill>
              <a:latin typeface="楷体_GB2312" pitchFamily="49" charset="-122"/>
            </a:endParaRPr>
          </a:p>
          <a:p>
            <a:pPr lvl="1" eaLnBrk="1" hangingPunct="1">
              <a:buFont typeface="Wingdings" panose="05000000000000000000" pitchFamily="2" charset="2"/>
              <a:buNone/>
            </a:pPr>
            <a:r>
              <a:rPr lang="zh-CN" altLang="en-US" sz="2400" dirty="0">
                <a:latin typeface="楷体_GB2312" pitchFamily="49" charset="-122"/>
              </a:rPr>
              <a:t>      品牌不断创新形象，适应消费者心理的变化，从而在消费者心</a:t>
            </a:r>
            <a:endParaRPr lang="en-US" altLang="zh-CN" sz="2400" dirty="0">
              <a:latin typeface="楷体_GB2312" pitchFamily="49" charset="-122"/>
            </a:endParaRPr>
          </a:p>
          <a:p>
            <a:pPr lvl="1" eaLnBrk="1" hangingPunct="1">
              <a:buFont typeface="Wingdings" panose="05000000000000000000" pitchFamily="2" charset="2"/>
              <a:buNone/>
            </a:pPr>
            <a:r>
              <a:rPr lang="zh-CN" altLang="en-US" sz="2400" dirty="0">
                <a:latin typeface="楷体_GB2312" pitchFamily="49" charset="-122"/>
              </a:rPr>
              <a:t>目中形成新的印象的过程。</a:t>
            </a:r>
          </a:p>
          <a:p>
            <a:pPr lvl="1" eaLnBrk="1" hangingPunct="1">
              <a:buFont typeface="Wingdings" panose="05000000000000000000" pitchFamily="2" charset="2"/>
              <a:buNone/>
            </a:pPr>
            <a:r>
              <a:rPr lang="en-US" altLang="zh-CN" sz="2400" dirty="0">
                <a:latin typeface="楷体_GB2312" pitchFamily="49" charset="-122"/>
              </a:rPr>
              <a:t>     1</a:t>
            </a:r>
            <a:r>
              <a:rPr lang="zh-CN" altLang="en-US" sz="2400" dirty="0">
                <a:latin typeface="楷体_GB2312" pitchFamily="49" charset="-122"/>
              </a:rPr>
              <a:t>、消费观念变化导致企业积极调整品牌战略，塑造新形象</a:t>
            </a:r>
          </a:p>
          <a:p>
            <a:pPr lvl="1" eaLnBrk="1" hangingPunct="1">
              <a:buFont typeface="Wingdings" panose="05000000000000000000" pitchFamily="2" charset="2"/>
              <a:buNone/>
            </a:pPr>
            <a:r>
              <a:rPr lang="en-US" altLang="zh-CN" sz="2400" dirty="0">
                <a:latin typeface="楷体_GB2312" pitchFamily="49" charset="-122"/>
              </a:rPr>
              <a:t>     2</a:t>
            </a:r>
            <a:r>
              <a:rPr lang="zh-CN" altLang="en-US" sz="2400" dirty="0">
                <a:latin typeface="楷体_GB2312" pitchFamily="49" charset="-122"/>
              </a:rPr>
              <a:t>、档次调整</a:t>
            </a:r>
          </a:p>
          <a:p>
            <a:pPr lvl="1" eaLnBrk="1" hangingPunct="1">
              <a:buFont typeface="Wingdings" panose="05000000000000000000" pitchFamily="2" charset="2"/>
              <a:buNone/>
            </a:pPr>
            <a:r>
              <a:rPr lang="zh-CN" altLang="en-US" sz="2400" dirty="0">
                <a:solidFill>
                  <a:srgbClr val="006666"/>
                </a:solidFill>
                <a:latin typeface="楷体_GB2312" pitchFamily="49" charset="-122"/>
              </a:rPr>
              <a:t>（二）定位的修正或品牌再定位</a:t>
            </a:r>
          </a:p>
          <a:p>
            <a:pPr lvl="1" eaLnBrk="1" hangingPunct="1">
              <a:buFont typeface="Wingdings" panose="05000000000000000000" pitchFamily="2" charset="2"/>
              <a:buNone/>
            </a:pPr>
            <a:r>
              <a:rPr lang="zh-CN" altLang="en-US" sz="2400" dirty="0">
                <a:latin typeface="楷体_GB2312" pitchFamily="49" charset="-122"/>
              </a:rPr>
              <a:t>       原因：</a:t>
            </a:r>
          </a:p>
          <a:p>
            <a:pPr lvl="1" eaLnBrk="1" hangingPunct="1">
              <a:buFont typeface="Wingdings" panose="05000000000000000000" pitchFamily="2" charset="2"/>
              <a:buNone/>
            </a:pPr>
            <a:r>
              <a:rPr lang="en-US" altLang="zh-CN" sz="2400" dirty="0">
                <a:latin typeface="楷体_GB2312" pitchFamily="49" charset="-122"/>
              </a:rPr>
              <a:t>     1</a:t>
            </a:r>
            <a:r>
              <a:rPr lang="zh-CN" altLang="en-US" sz="2400" dirty="0">
                <a:latin typeface="楷体_GB2312" pitchFamily="49" charset="-122"/>
              </a:rPr>
              <a:t>、竞争环境使得企业避实就虚，扬长避短，修正定位</a:t>
            </a:r>
          </a:p>
          <a:p>
            <a:pPr lvl="1" eaLnBrk="1" hangingPunct="1">
              <a:buFont typeface="Wingdings" panose="05000000000000000000" pitchFamily="2" charset="2"/>
              <a:buNone/>
            </a:pPr>
            <a:r>
              <a:rPr lang="en-US" altLang="zh-CN" sz="2400" dirty="0">
                <a:latin typeface="楷体_GB2312" pitchFamily="49" charset="-122"/>
              </a:rPr>
              <a:t>     2</a:t>
            </a:r>
            <a:r>
              <a:rPr lang="zh-CN" altLang="en-US" sz="2400" dirty="0">
                <a:latin typeface="楷体_GB2312" pitchFamily="49" charset="-122"/>
              </a:rPr>
              <a:t>、时代变化而引起修正定</a:t>
            </a:r>
          </a:p>
          <a:p>
            <a:pPr lvl="1" eaLnBrk="1" hangingPunct="1">
              <a:buFont typeface="Wingdings" panose="05000000000000000000" pitchFamily="2" charset="2"/>
              <a:buNone/>
            </a:pPr>
            <a:r>
              <a:rPr lang="zh-CN" altLang="en-US" sz="2400" dirty="0">
                <a:solidFill>
                  <a:srgbClr val="006666"/>
                </a:solidFill>
                <a:latin typeface="楷体_GB2312" pitchFamily="49" charset="-122"/>
              </a:rPr>
              <a:t>（三）产品更新</a:t>
            </a:r>
          </a:p>
          <a:p>
            <a:pPr lvl="1" eaLnBrk="1" hangingPunct="1">
              <a:buFont typeface="Wingdings" panose="05000000000000000000" pitchFamily="2" charset="2"/>
              <a:buNone/>
            </a:pPr>
            <a:r>
              <a:rPr lang="zh-CN" altLang="en-US" sz="2400" dirty="0">
                <a:solidFill>
                  <a:srgbClr val="006666"/>
                </a:solidFill>
                <a:latin typeface="楷体_GB2312" pitchFamily="49" charset="-122"/>
              </a:rPr>
              <a:t>（四）管理创新</a:t>
            </a:r>
          </a:p>
          <a:p>
            <a:pPr eaLnBrk="1" hangingPunct="1"/>
            <a:endParaRPr lang="en-US" altLang="zh-CN" sz="1800" dirty="0">
              <a:solidFill>
                <a:srgbClr val="006666"/>
              </a:solidFill>
            </a:endParaRPr>
          </a:p>
        </p:txBody>
      </p:sp>
      <p:sp>
        <p:nvSpPr>
          <p:cNvPr id="40963" name="Rectangle 4">
            <a:extLst>
              <a:ext uri="{FF2B5EF4-FFF2-40B4-BE49-F238E27FC236}">
                <a16:creationId xmlns:a16="http://schemas.microsoft.com/office/drawing/2014/main" id="{3CEDD575-1FE8-4C93-9A11-783DE8B10946}"/>
              </a:ext>
            </a:extLst>
          </p:cNvPr>
          <p:cNvSpPr>
            <a:spLocks noGrp="1" noChangeArrowheads="1"/>
          </p:cNvSpPr>
          <p:nvPr>
            <p:ph type="title"/>
          </p:nvPr>
        </p:nvSpPr>
        <p:spPr/>
        <p:txBody>
          <a:bodyPr/>
          <a:lstStyle/>
          <a:p>
            <a:pPr eaLnBrk="1" hangingPunct="1"/>
            <a:r>
              <a:rPr kumimoji="0" lang="en-US" altLang="zh-CN" dirty="0"/>
              <a:t>10.6  </a:t>
            </a:r>
            <a:r>
              <a:rPr kumimoji="0" lang="zh-CN" altLang="en-US" dirty="0"/>
              <a:t>品牌策略选择</a:t>
            </a:r>
          </a:p>
        </p:txBody>
      </p:sp>
    </p:spTree>
  </p:cSld>
  <p:clrMapOvr>
    <a:masterClrMapping/>
  </p:clrMapOvr>
  <p:transition>
    <p:strips dir="ru"/>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1337256" y="279504"/>
            <a:ext cx="2448106" cy="769441"/>
          </a:xfrm>
          <a:prstGeom prst="rect">
            <a:avLst/>
          </a:prstGeom>
          <a:noFill/>
        </p:spPr>
        <p:txBody>
          <a:bodyPr wrap="none" rtlCol="0">
            <a:spAutoFit/>
          </a:bodyPr>
          <a:lstStyle/>
          <a:p>
            <a:pPr fontAlgn="base" latinLnBrk="1">
              <a:spcBef>
                <a:spcPct val="0"/>
              </a:spcBef>
              <a:spcAft>
                <a:spcPct val="0"/>
              </a:spcAft>
            </a:pPr>
            <a:r>
              <a:rPr kumimoji="1" lang="zh-CN" altLang="en-US" sz="4400" b="1" dirty="0">
                <a:solidFill>
                  <a:srgbClr val="003366"/>
                </a:solidFill>
                <a:latin typeface="黑体" panose="02010609060101010101" pitchFamily="49" charset="-122"/>
                <a:ea typeface="黑体" panose="02010609060101010101" pitchFamily="49" charset="-122"/>
                <a:cs typeface="+mj-cs"/>
              </a:rPr>
              <a:t>本章作业</a:t>
            </a:r>
          </a:p>
        </p:txBody>
      </p:sp>
      <p:pic>
        <p:nvPicPr>
          <p:cNvPr id="17" name="图片 16">
            <a:extLst>
              <a:ext uri="{FF2B5EF4-FFF2-40B4-BE49-F238E27FC236}">
                <a16:creationId xmlns:a16="http://schemas.microsoft.com/office/drawing/2014/main" id="{8926954E-E82E-45FA-8851-01A4710DD5A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
        <p:nvSpPr>
          <p:cNvPr id="6" name="内容占位符 2"/>
          <p:cNvSpPr txBox="1">
            <a:spLocks noChangeArrowheads="1"/>
          </p:cNvSpPr>
          <p:nvPr/>
        </p:nvSpPr>
        <p:spPr>
          <a:xfrm>
            <a:off x="1066338" y="1426464"/>
            <a:ext cx="10086936" cy="493824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zh-CN" altLang="en-US" dirty="0"/>
          </a:p>
        </p:txBody>
      </p:sp>
      <p:sp>
        <p:nvSpPr>
          <p:cNvPr id="3" name="内容占位符 2">
            <a:extLst>
              <a:ext uri="{FF2B5EF4-FFF2-40B4-BE49-F238E27FC236}">
                <a16:creationId xmlns:a16="http://schemas.microsoft.com/office/drawing/2014/main" id="{C59C1548-BE0D-488D-806F-AB32322AB222}"/>
              </a:ext>
            </a:extLst>
          </p:cNvPr>
          <p:cNvSpPr>
            <a:spLocks noGrp="1"/>
          </p:cNvSpPr>
          <p:nvPr>
            <p:ph idx="1"/>
          </p:nvPr>
        </p:nvSpPr>
        <p:spPr/>
        <p:txBody>
          <a:bodyPr/>
          <a:lstStyle/>
          <a:p>
            <a:endParaRPr lang="en-US" altLang="zh-CN" dirty="0"/>
          </a:p>
          <a:p>
            <a:r>
              <a:rPr lang="en-US" altLang="zh-CN" dirty="0"/>
              <a:t>1.</a:t>
            </a:r>
            <a:r>
              <a:rPr lang="zh-CN" altLang="en-US" dirty="0"/>
              <a:t>个人作业</a:t>
            </a:r>
            <a:r>
              <a:rPr lang="en-US" altLang="zh-CN" dirty="0"/>
              <a:t>—</a:t>
            </a:r>
            <a:r>
              <a:rPr lang="zh-CN" altLang="en-US" dirty="0"/>
              <a:t>慕课堂测试题</a:t>
            </a:r>
            <a:endParaRPr lang="en-US" altLang="zh-CN" dirty="0"/>
          </a:p>
          <a:p>
            <a:endParaRPr lang="en-US" altLang="zh-CN" dirty="0"/>
          </a:p>
          <a:p>
            <a:r>
              <a:rPr lang="en-US" altLang="zh-CN" dirty="0"/>
              <a:t>2.</a:t>
            </a:r>
            <a:r>
              <a:rPr lang="zh-CN" altLang="en-US" dirty="0"/>
              <a:t>小组作业：</a:t>
            </a:r>
            <a:endParaRPr lang="en-US" altLang="zh-CN" dirty="0"/>
          </a:p>
          <a:p>
            <a:pPr marL="0" indent="0">
              <a:buNone/>
            </a:pPr>
            <a:r>
              <a:rPr lang="en-US" altLang="zh-CN" dirty="0"/>
              <a:t>  </a:t>
            </a:r>
            <a:r>
              <a:rPr lang="zh-CN" altLang="en-US" dirty="0"/>
              <a:t>教材</a:t>
            </a:r>
            <a:r>
              <a:rPr lang="en-US" altLang="zh-CN" dirty="0"/>
              <a:t>P192  </a:t>
            </a:r>
            <a:r>
              <a:rPr lang="zh-CN" altLang="en-US" dirty="0"/>
              <a:t>案例分析</a:t>
            </a:r>
            <a:endParaRPr lang="en-US" altLang="zh-CN" dirty="0"/>
          </a:p>
          <a:p>
            <a:pPr marL="0" indent="0">
              <a:buNone/>
            </a:pPr>
            <a:r>
              <a:rPr lang="en-US" altLang="zh-CN" dirty="0"/>
              <a:t> 《</a:t>
            </a:r>
            <a:r>
              <a:rPr lang="zh-CN" altLang="en-US" dirty="0"/>
              <a:t>长城汽车调整产品组合</a:t>
            </a:r>
            <a:r>
              <a:rPr lang="en-US" altLang="zh-CN" dirty="0"/>
              <a:t>》</a:t>
            </a:r>
            <a:r>
              <a:rPr lang="zh-CN" altLang="en-US" dirty="0"/>
              <a:t>、</a:t>
            </a:r>
            <a:r>
              <a:rPr lang="en-US" altLang="zh-CN" dirty="0"/>
              <a:t>《vivo</a:t>
            </a:r>
            <a:r>
              <a:rPr lang="zh-CN" altLang="en-US" dirty="0"/>
              <a:t>手机的新产品开发</a:t>
            </a:r>
            <a:r>
              <a:rPr lang="en-US" altLang="zh-CN" dirty="0"/>
              <a:t>》</a:t>
            </a:r>
          </a:p>
          <a:p>
            <a:pPr marL="0" indent="0">
              <a:buNone/>
            </a:pPr>
            <a:r>
              <a:rPr lang="en-US" altLang="zh-CN" dirty="0"/>
              <a:t>  </a:t>
            </a:r>
            <a:r>
              <a:rPr lang="zh-CN" altLang="en-US" dirty="0"/>
              <a:t>教材</a:t>
            </a:r>
            <a:r>
              <a:rPr lang="en-US" altLang="zh-CN" dirty="0"/>
              <a:t>P208  </a:t>
            </a:r>
            <a:r>
              <a:rPr lang="zh-CN" altLang="en-US" dirty="0"/>
              <a:t>案例分析</a:t>
            </a:r>
            <a:endParaRPr lang="en-US" altLang="zh-CN" dirty="0"/>
          </a:p>
          <a:p>
            <a:pPr marL="0" indent="0">
              <a:buNone/>
            </a:pPr>
            <a:r>
              <a:rPr lang="en-US" altLang="zh-CN" dirty="0"/>
              <a:t> 《</a:t>
            </a:r>
            <a:r>
              <a:rPr lang="zh-CN" altLang="en-US" dirty="0"/>
              <a:t>六个核桃的品牌创新</a:t>
            </a:r>
            <a:r>
              <a:rPr lang="en-US" altLang="zh-CN" dirty="0"/>
              <a:t>》</a:t>
            </a:r>
            <a:r>
              <a:rPr lang="zh-CN" altLang="en-US" dirty="0"/>
              <a:t>、</a:t>
            </a:r>
            <a:r>
              <a:rPr lang="en-US" altLang="zh-CN" dirty="0"/>
              <a:t>《</a:t>
            </a:r>
            <a:r>
              <a:rPr lang="zh-CN" altLang="en-US" dirty="0"/>
              <a:t>家电巨头的品牌策略</a:t>
            </a:r>
            <a:r>
              <a:rPr lang="en-US" altLang="zh-CN" dirty="0"/>
              <a:t>》</a:t>
            </a:r>
          </a:p>
          <a:p>
            <a:endParaRPr lang="zh-CN" altLang="en-US" dirty="0"/>
          </a:p>
        </p:txBody>
      </p:sp>
    </p:spTree>
    <p:extLst>
      <p:ext uri="{BB962C8B-B14F-4D97-AF65-F5344CB8AC3E}">
        <p14:creationId xmlns:p14="http://schemas.microsoft.com/office/powerpoint/2010/main" val="3957460927"/>
      </p:ext>
    </p:extLst>
  </p:cSld>
  <p:clrMapOvr>
    <a:masterClrMapping/>
  </p:clrMapOvr>
  <p:transition>
    <p:strips dir="ru"/>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图片 83"/>
          <p:cNvPicPr>
            <a:picLocks noChangeAspect="1"/>
          </p:cNvPicPr>
          <p:nvPr/>
        </p:nvPicPr>
        <p:blipFill rotWithShape="1">
          <a:blip r:embed="rId3" cstate="print">
            <a:extLst>
              <a:ext uri="{28A0092B-C50C-407E-A947-70E740481C1C}">
                <a14:useLocalDpi xmlns:a14="http://schemas.microsoft.com/office/drawing/2010/main" val="0"/>
              </a:ext>
            </a:extLst>
          </a:blip>
          <a:srcRect t="3432" r="3996" b="15542"/>
          <a:stretch/>
        </p:blipFill>
        <p:spPr>
          <a:xfrm>
            <a:off x="0" y="247356"/>
            <a:ext cx="12192000" cy="6610644"/>
          </a:xfrm>
          <a:prstGeom prst="rect">
            <a:avLst/>
          </a:prstGeom>
        </p:spPr>
      </p:pic>
      <p:sp>
        <p:nvSpPr>
          <p:cNvPr id="15" name="矩形 14">
            <a:extLst>
              <a:ext uri="{FF2B5EF4-FFF2-40B4-BE49-F238E27FC236}">
                <a16:creationId xmlns:a16="http://schemas.microsoft.com/office/drawing/2014/main" id="{CBCE2F27-1948-4AAF-B7D2-B7B4F23C2784}"/>
              </a:ext>
            </a:extLst>
          </p:cNvPr>
          <p:cNvSpPr/>
          <p:nvPr/>
        </p:nvSpPr>
        <p:spPr>
          <a:xfrm>
            <a:off x="2902554" y="2753020"/>
            <a:ext cx="4485798" cy="1005019"/>
          </a:xfrm>
          <a:prstGeom prst="rect">
            <a:avLst/>
          </a:prstGeom>
        </p:spPr>
        <p:txBody>
          <a:bodyPr wrap="square">
            <a:spAutoFit/>
            <a:scene3d>
              <a:camera prst="orthographicFront"/>
              <a:lightRig rig="threePt" dir="t"/>
            </a:scene3d>
            <a:sp3d/>
          </a:bodyPr>
          <a:lstStyle/>
          <a:p>
            <a:pPr algn="r">
              <a:lnSpc>
                <a:spcPct val="120000"/>
              </a:lnSpc>
            </a:pPr>
            <a:r>
              <a:rPr lang="zh-CN" altLang="en-US" sz="5400" b="1" dirty="0">
                <a:solidFill>
                  <a:schemeClr val="accent2"/>
                </a:solidFill>
                <a:latin typeface="+mj-ea"/>
                <a:ea typeface="+mj-ea"/>
              </a:rPr>
              <a:t>感谢您的观看</a:t>
            </a:r>
          </a:p>
        </p:txBody>
      </p:sp>
      <p:pic>
        <p:nvPicPr>
          <p:cNvPr id="20" name="图片 19">
            <a:extLst>
              <a:ext uri="{FF2B5EF4-FFF2-40B4-BE49-F238E27FC236}">
                <a16:creationId xmlns:a16="http://schemas.microsoft.com/office/drawing/2014/main" id="{5B1277C4-1A39-4FBB-A5E9-033E9CF7F69E}"/>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pic>
        <p:nvPicPr>
          <p:cNvPr id="21" name="图片 20">
            <a:extLst>
              <a:ext uri="{FF2B5EF4-FFF2-40B4-BE49-F238E27FC236}">
                <a16:creationId xmlns:a16="http://schemas.microsoft.com/office/drawing/2014/main" id="{0484E29D-BB70-4EF4-83E4-D6308DD34CB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31265" y="247356"/>
            <a:ext cx="2400071" cy="605359"/>
          </a:xfrm>
          <a:prstGeom prst="rect">
            <a:avLst/>
          </a:prstGeom>
        </p:spPr>
      </p:pic>
      <p:sp>
        <p:nvSpPr>
          <p:cNvPr id="18" name="矩形 17">
            <a:extLst>
              <a:ext uri="{FF2B5EF4-FFF2-40B4-BE49-F238E27FC236}">
                <a16:creationId xmlns:a16="http://schemas.microsoft.com/office/drawing/2014/main" id="{D2809872-42D8-4915-9786-6A1D88EBF459}"/>
              </a:ext>
            </a:extLst>
          </p:cNvPr>
          <p:cNvSpPr/>
          <p:nvPr/>
        </p:nvSpPr>
        <p:spPr>
          <a:xfrm>
            <a:off x="2167128" y="3712464"/>
            <a:ext cx="5221224" cy="91440"/>
          </a:xfrm>
          <a:prstGeom prst="rect">
            <a:avLst/>
          </a:prstGeom>
          <a:solidFill>
            <a:srgbClr val="1D74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6639965"/>
      </p:ext>
    </p:extLst>
  </p:cSld>
  <p:clrMapOvr>
    <a:masterClrMapping/>
  </p:clrMapOvr>
  <p:transition>
    <p:strips dir="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8" fill="hold" grpId="0" nodeType="after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 calcmode="lin" valueType="num">
                                      <p:cBhvr>
                                        <p:cTn id="7" dur="750" fill="hold"/>
                                        <p:tgtEl>
                                          <p:spTgt spid="15"/>
                                        </p:tgtEl>
                                        <p:attrNameLst>
                                          <p:attrName>ppt_x</p:attrName>
                                        </p:attrNameLst>
                                      </p:cBhvr>
                                      <p:tavLst>
                                        <p:tav tm="0">
                                          <p:val>
                                            <p:strVal val="#ppt_x-#ppt_w/2"/>
                                          </p:val>
                                        </p:tav>
                                        <p:tav tm="100000">
                                          <p:val>
                                            <p:strVal val="#ppt_x"/>
                                          </p:val>
                                        </p:tav>
                                      </p:tavLst>
                                    </p:anim>
                                    <p:anim calcmode="lin" valueType="num">
                                      <p:cBhvr>
                                        <p:cTn id="8" dur="750" fill="hold"/>
                                        <p:tgtEl>
                                          <p:spTgt spid="15"/>
                                        </p:tgtEl>
                                        <p:attrNameLst>
                                          <p:attrName>ppt_y</p:attrName>
                                        </p:attrNameLst>
                                      </p:cBhvr>
                                      <p:tavLst>
                                        <p:tav tm="0">
                                          <p:val>
                                            <p:strVal val="#ppt_y"/>
                                          </p:val>
                                        </p:tav>
                                        <p:tav tm="100000">
                                          <p:val>
                                            <p:strVal val="#ppt_y"/>
                                          </p:val>
                                        </p:tav>
                                      </p:tavLst>
                                    </p:anim>
                                    <p:anim calcmode="lin" valueType="num">
                                      <p:cBhvr>
                                        <p:cTn id="9" dur="750" fill="hold"/>
                                        <p:tgtEl>
                                          <p:spTgt spid="15"/>
                                        </p:tgtEl>
                                        <p:attrNameLst>
                                          <p:attrName>ppt_w</p:attrName>
                                        </p:attrNameLst>
                                      </p:cBhvr>
                                      <p:tavLst>
                                        <p:tav tm="0">
                                          <p:val>
                                            <p:fltVal val="0"/>
                                          </p:val>
                                        </p:tav>
                                        <p:tav tm="100000">
                                          <p:val>
                                            <p:strVal val="#ppt_w"/>
                                          </p:val>
                                        </p:tav>
                                      </p:tavLst>
                                    </p:anim>
                                    <p:anim calcmode="lin" valueType="num">
                                      <p:cBhvr>
                                        <p:cTn id="10" dur="750" fill="hold"/>
                                        <p:tgtEl>
                                          <p:spTgt spid="1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7618" name="Rectangle 2">
            <a:extLst>
              <a:ext uri="{FF2B5EF4-FFF2-40B4-BE49-F238E27FC236}">
                <a16:creationId xmlns:a16="http://schemas.microsoft.com/office/drawing/2014/main" id="{CBDC9521-CBAF-4616-AA41-E3A6BE0B4FAF}"/>
              </a:ext>
            </a:extLst>
          </p:cNvPr>
          <p:cNvSpPr>
            <a:spLocks noGrp="1" noChangeArrowheads="1"/>
          </p:cNvSpPr>
          <p:nvPr>
            <p:ph type="title"/>
          </p:nvPr>
        </p:nvSpPr>
        <p:spPr>
          <a:xfrm>
            <a:off x="702906" y="5724122"/>
            <a:ext cx="10972800" cy="865187"/>
          </a:xfrm>
        </p:spPr>
        <p:txBody>
          <a:bodyPr/>
          <a:lstStyle/>
          <a:p>
            <a:pPr algn="ctr" eaLnBrk="1" hangingPunct="1">
              <a:lnSpc>
                <a:spcPct val="120000"/>
              </a:lnSpc>
            </a:pPr>
            <a:r>
              <a:rPr lang="zh-CN" altLang="en-US" sz="3600" dirty="0"/>
              <a:t> 整体产品概念</a:t>
            </a:r>
            <a:r>
              <a:rPr lang="en-US" altLang="zh-CN" sz="3600" dirty="0">
                <a:latin typeface="Times New Roman" panose="02020603050405020304" pitchFamily="18" charset="0"/>
              </a:rPr>
              <a:t>(Product Levels)</a:t>
            </a:r>
          </a:p>
        </p:txBody>
      </p:sp>
      <p:sp>
        <p:nvSpPr>
          <p:cNvPr id="367619" name="Oval 3" descr="5%">
            <a:extLst>
              <a:ext uri="{FF2B5EF4-FFF2-40B4-BE49-F238E27FC236}">
                <a16:creationId xmlns:a16="http://schemas.microsoft.com/office/drawing/2014/main" id="{D651233F-1796-4C7B-9F3C-DAAEE2E31354}"/>
              </a:ext>
            </a:extLst>
          </p:cNvPr>
          <p:cNvSpPr>
            <a:spLocks noChangeArrowheads="1"/>
          </p:cNvSpPr>
          <p:nvPr/>
        </p:nvSpPr>
        <p:spPr bwMode="auto">
          <a:xfrm>
            <a:off x="2713038" y="404813"/>
            <a:ext cx="5943600" cy="5334000"/>
          </a:xfrm>
          <a:prstGeom prst="ellipse">
            <a:avLst/>
          </a:prstGeom>
          <a:blipFill dpi="0" rotWithShape="0">
            <a:blip r:embed="rId3"/>
            <a:srcRect/>
            <a:tile tx="0" ty="0" sx="100000" sy="100000" flip="none" algn="tl"/>
          </a:blipFill>
          <a:ln w="28575">
            <a:solidFill>
              <a:schemeClr val="tx1"/>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 typeface="Wingdings" panose="05000000000000000000" pitchFamily="2" charset="2"/>
              <a:buNone/>
            </a:pPr>
            <a:endParaRPr lang="zh-CN" altLang="en-US" sz="2400">
              <a:latin typeface="黑体" panose="02010609060101010101" pitchFamily="49" charset="-122"/>
              <a:ea typeface="黑体" panose="02010609060101010101" pitchFamily="49" charset="-122"/>
            </a:endParaRPr>
          </a:p>
        </p:txBody>
      </p:sp>
      <p:sp>
        <p:nvSpPr>
          <p:cNvPr id="367620" name="Oval 4">
            <a:extLst>
              <a:ext uri="{FF2B5EF4-FFF2-40B4-BE49-F238E27FC236}">
                <a16:creationId xmlns:a16="http://schemas.microsoft.com/office/drawing/2014/main" id="{A25ABE64-C75B-415B-A63E-5C69C4122C84}"/>
              </a:ext>
            </a:extLst>
          </p:cNvPr>
          <p:cNvSpPr>
            <a:spLocks noChangeArrowheads="1"/>
          </p:cNvSpPr>
          <p:nvPr/>
        </p:nvSpPr>
        <p:spPr bwMode="auto">
          <a:xfrm>
            <a:off x="3170238" y="785813"/>
            <a:ext cx="5029200" cy="4648200"/>
          </a:xfrm>
          <a:prstGeom prst="ellipse">
            <a:avLst/>
          </a:prstGeom>
          <a:solidFill>
            <a:srgbClr val="FF538C"/>
          </a:solidFill>
          <a:ln w="9525">
            <a:solidFill>
              <a:schemeClr val="tx1"/>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p:txBody>
      </p:sp>
      <p:sp>
        <p:nvSpPr>
          <p:cNvPr id="367621" name="Oval 5">
            <a:extLst>
              <a:ext uri="{FF2B5EF4-FFF2-40B4-BE49-F238E27FC236}">
                <a16:creationId xmlns:a16="http://schemas.microsoft.com/office/drawing/2014/main" id="{37E039A2-0CCD-46E0-8AA0-6D2C70323AC9}"/>
              </a:ext>
            </a:extLst>
          </p:cNvPr>
          <p:cNvSpPr>
            <a:spLocks noChangeArrowheads="1"/>
          </p:cNvSpPr>
          <p:nvPr/>
        </p:nvSpPr>
        <p:spPr bwMode="auto">
          <a:xfrm>
            <a:off x="3779838" y="1243013"/>
            <a:ext cx="3810000" cy="3733800"/>
          </a:xfrm>
          <a:prstGeom prst="ellipse">
            <a:avLst/>
          </a:prstGeom>
          <a:solidFill>
            <a:srgbClr val="DDDDDD"/>
          </a:solidFill>
          <a:ln w="28575">
            <a:solidFill>
              <a:schemeClr val="tx1"/>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 typeface="Wingdings" panose="05000000000000000000" pitchFamily="2" charset="2"/>
              <a:buNone/>
            </a:pPr>
            <a:endParaRPr lang="zh-CN" altLang="en-US" sz="18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p:txBody>
      </p:sp>
      <p:sp>
        <p:nvSpPr>
          <p:cNvPr id="367622" name="Oval 6">
            <a:extLst>
              <a:ext uri="{FF2B5EF4-FFF2-40B4-BE49-F238E27FC236}">
                <a16:creationId xmlns:a16="http://schemas.microsoft.com/office/drawing/2014/main" id="{A1D5A789-1C20-472C-8F83-D23A92F259BE}"/>
              </a:ext>
            </a:extLst>
          </p:cNvPr>
          <p:cNvSpPr>
            <a:spLocks noChangeArrowheads="1"/>
          </p:cNvSpPr>
          <p:nvPr/>
        </p:nvSpPr>
        <p:spPr bwMode="auto">
          <a:xfrm>
            <a:off x="4237038" y="1776413"/>
            <a:ext cx="2819400" cy="2743200"/>
          </a:xfrm>
          <a:prstGeom prst="ellipse">
            <a:avLst/>
          </a:prstGeom>
          <a:solidFill>
            <a:srgbClr val="FF87A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 typeface="Wingdings" panose="05000000000000000000" pitchFamily="2" charset="2"/>
              <a:buNone/>
            </a:pPr>
            <a:r>
              <a:rPr lang="zh-CN" altLang="en-US" sz="2000">
                <a:latin typeface="Times New Roman" panose="02020603050405020304" pitchFamily="18" charset="0"/>
                <a:ea typeface="华文中宋" panose="02010600040101010101" pitchFamily="2" charset="-122"/>
              </a:rPr>
              <a:t>    </a:t>
            </a:r>
            <a:endParaRPr lang="zh-CN" altLang="en-US" sz="2000" b="1">
              <a:latin typeface="Times New Roman" panose="02020603050405020304" pitchFamily="18" charset="0"/>
              <a:ea typeface="华文中宋" panose="02010600040101010101" pitchFamily="2" charset="-122"/>
            </a:endParaRPr>
          </a:p>
          <a:p>
            <a:pPr algn="ctr" eaLnBrk="1" hangingPunct="1">
              <a:spcBef>
                <a:spcPct val="0"/>
              </a:spcBef>
              <a:buClrTx/>
              <a:buSzTx/>
              <a:buFont typeface="Wingdings" panose="05000000000000000000" pitchFamily="2" charset="2"/>
              <a:buNone/>
            </a:pPr>
            <a:endParaRPr lang="zh-CN" altLang="en-US" sz="2400">
              <a:latin typeface="Times New Roman" panose="02020603050405020304" pitchFamily="18" charset="0"/>
              <a:ea typeface="华文中宋" panose="02010600040101010101" pitchFamily="2" charset="-122"/>
            </a:endParaRPr>
          </a:p>
        </p:txBody>
      </p:sp>
      <p:sp>
        <p:nvSpPr>
          <p:cNvPr id="367623" name="Text Box 7">
            <a:extLst>
              <a:ext uri="{FF2B5EF4-FFF2-40B4-BE49-F238E27FC236}">
                <a16:creationId xmlns:a16="http://schemas.microsoft.com/office/drawing/2014/main" id="{A868C966-3626-4369-A4CA-12C26C1226BD}"/>
              </a:ext>
            </a:extLst>
          </p:cNvPr>
          <p:cNvSpPr txBox="1">
            <a:spLocks noChangeArrowheads="1"/>
          </p:cNvSpPr>
          <p:nvPr/>
        </p:nvSpPr>
        <p:spPr bwMode="auto">
          <a:xfrm>
            <a:off x="4672013" y="4986339"/>
            <a:ext cx="21336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solidFill>
                  <a:srgbClr val="000000"/>
                </a:solidFill>
                <a:latin typeface="Times New Roman" panose="02020603050405020304" pitchFamily="18" charset="0"/>
                <a:ea typeface="华文中宋" panose="02010600040101010101" pitchFamily="2" charset="-122"/>
              </a:rPr>
              <a:t>零部件可获性</a:t>
            </a:r>
            <a:endParaRPr lang="zh-CN" altLang="en-US" sz="2400">
              <a:solidFill>
                <a:srgbClr val="000000"/>
              </a:solidFill>
              <a:latin typeface="Times New Roman" panose="02020603050405020304" pitchFamily="18" charset="0"/>
              <a:ea typeface="华文中宋" panose="02010600040101010101" pitchFamily="2" charset="-122"/>
            </a:endParaRPr>
          </a:p>
        </p:txBody>
      </p:sp>
      <p:sp>
        <p:nvSpPr>
          <p:cNvPr id="367624" name="Text Box 8">
            <a:extLst>
              <a:ext uri="{FF2B5EF4-FFF2-40B4-BE49-F238E27FC236}">
                <a16:creationId xmlns:a16="http://schemas.microsoft.com/office/drawing/2014/main" id="{2DF744DA-4B9E-4C21-B838-325372339D37}"/>
              </a:ext>
            </a:extLst>
          </p:cNvPr>
          <p:cNvSpPr txBox="1">
            <a:spLocks noChangeArrowheads="1"/>
          </p:cNvSpPr>
          <p:nvPr/>
        </p:nvSpPr>
        <p:spPr bwMode="auto">
          <a:xfrm>
            <a:off x="4102100" y="485776"/>
            <a:ext cx="32004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latin typeface="Times New Roman" panose="02020603050405020304" pitchFamily="18" charset="0"/>
                <a:ea typeface="黑体" panose="02010609060101010101" pitchFamily="49" charset="-122"/>
              </a:rPr>
              <a:t>指示可能的发展前景</a:t>
            </a:r>
          </a:p>
        </p:txBody>
      </p:sp>
      <p:grpSp>
        <p:nvGrpSpPr>
          <p:cNvPr id="2" name="Group 9">
            <a:extLst>
              <a:ext uri="{FF2B5EF4-FFF2-40B4-BE49-F238E27FC236}">
                <a16:creationId xmlns:a16="http://schemas.microsoft.com/office/drawing/2014/main" id="{9742379B-61B0-4BDD-BCAF-2ED90E43DEA2}"/>
              </a:ext>
            </a:extLst>
          </p:cNvPr>
          <p:cNvGrpSpPr>
            <a:grpSpLocks/>
          </p:cNvGrpSpPr>
          <p:nvPr/>
        </p:nvGrpSpPr>
        <p:grpSpPr bwMode="auto">
          <a:xfrm>
            <a:off x="4770438" y="2309815"/>
            <a:ext cx="5429250" cy="2088875"/>
            <a:chOff x="2352" y="2016"/>
            <a:chExt cx="3264" cy="1355"/>
          </a:xfrm>
        </p:grpSpPr>
        <p:sp>
          <p:nvSpPr>
            <p:cNvPr id="25629" name="Oval 10" descr="5%">
              <a:extLst>
                <a:ext uri="{FF2B5EF4-FFF2-40B4-BE49-F238E27FC236}">
                  <a16:creationId xmlns:a16="http://schemas.microsoft.com/office/drawing/2014/main" id="{80171B35-0C98-4184-8DEE-E4121A7FCF3D}"/>
                </a:ext>
              </a:extLst>
            </p:cNvPr>
            <p:cNvSpPr>
              <a:spLocks noChangeArrowheads="1"/>
            </p:cNvSpPr>
            <p:nvPr/>
          </p:nvSpPr>
          <p:spPr bwMode="auto">
            <a:xfrm>
              <a:off x="2352" y="2016"/>
              <a:ext cx="1104" cy="1008"/>
            </a:xfrm>
            <a:prstGeom prst="ellipse">
              <a:avLst/>
            </a:prstGeom>
            <a:blipFill dpi="0" rotWithShape="0">
              <a:blip r:embed="rId4"/>
              <a:srcRect/>
              <a:tile tx="0" ty="0" sx="100000" sy="100000" flip="none" algn="tl"/>
            </a:blipFill>
            <a:ln w="28575">
              <a:solidFill>
                <a:schemeClr val="tx1"/>
              </a:solidFill>
              <a:round/>
              <a:headEnd/>
              <a:tailEnd/>
            </a:ln>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0"/>
                </a:spcBef>
                <a:buClrTx/>
                <a:buSzTx/>
                <a:buFont typeface="Wingdings" panose="05000000000000000000" pitchFamily="2" charset="2"/>
                <a:buNone/>
              </a:pPr>
              <a:r>
                <a:rPr lang="zh-CN" altLang="en-US" sz="2400" b="1">
                  <a:latin typeface="Times New Roman" panose="02020603050405020304" pitchFamily="18" charset="0"/>
                  <a:ea typeface="楷体_GB2312" pitchFamily="49" charset="-122"/>
                </a:rPr>
                <a:t>基本效用</a:t>
              </a:r>
            </a:p>
            <a:p>
              <a:pPr algn="ctr" eaLnBrk="1" hangingPunct="1">
                <a:spcBef>
                  <a:spcPct val="0"/>
                </a:spcBef>
                <a:buClrTx/>
                <a:buSzTx/>
                <a:buFont typeface="Wingdings" panose="05000000000000000000" pitchFamily="2" charset="2"/>
                <a:buNone/>
              </a:pPr>
              <a:r>
                <a:rPr lang="zh-CN" altLang="en-US" sz="2400" b="1">
                  <a:latin typeface="Times New Roman" panose="02020603050405020304" pitchFamily="18" charset="0"/>
                  <a:ea typeface="楷体_GB2312" pitchFamily="49" charset="-122"/>
                </a:rPr>
                <a:t>或利益</a:t>
              </a:r>
            </a:p>
          </p:txBody>
        </p:sp>
        <p:sp>
          <p:nvSpPr>
            <p:cNvPr id="25630" name="Line 11">
              <a:extLst>
                <a:ext uri="{FF2B5EF4-FFF2-40B4-BE49-F238E27FC236}">
                  <a16:creationId xmlns:a16="http://schemas.microsoft.com/office/drawing/2014/main" id="{83AC90F1-1758-454D-B00C-C23F6356EDC4}"/>
                </a:ext>
              </a:extLst>
            </p:cNvPr>
            <p:cNvSpPr>
              <a:spLocks noChangeShapeType="1"/>
            </p:cNvSpPr>
            <p:nvPr/>
          </p:nvSpPr>
          <p:spPr bwMode="auto">
            <a:xfrm>
              <a:off x="2976" y="2976"/>
              <a:ext cx="1872"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5631" name="Text Box 12">
              <a:extLst>
                <a:ext uri="{FF2B5EF4-FFF2-40B4-BE49-F238E27FC236}">
                  <a16:creationId xmlns:a16="http://schemas.microsoft.com/office/drawing/2014/main" id="{6DB038A2-EF83-4BA4-AC56-48FEED039DB7}"/>
                </a:ext>
              </a:extLst>
            </p:cNvPr>
            <p:cNvSpPr txBox="1">
              <a:spLocks noChangeArrowheads="1"/>
            </p:cNvSpPr>
            <p:nvPr/>
          </p:nvSpPr>
          <p:spPr bwMode="auto">
            <a:xfrm>
              <a:off x="4848" y="2832"/>
              <a:ext cx="768" cy="5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400" b="1">
                  <a:solidFill>
                    <a:srgbClr val="FF0000"/>
                  </a:solidFill>
                  <a:latin typeface="Times New Roman" panose="02020603050405020304" pitchFamily="18" charset="0"/>
                  <a:ea typeface="黑体" panose="02010609060101010101" pitchFamily="49" charset="-122"/>
                </a:rPr>
                <a:t>核心产品</a:t>
              </a:r>
            </a:p>
          </p:txBody>
        </p:sp>
      </p:grpSp>
      <p:sp>
        <p:nvSpPr>
          <p:cNvPr id="367629" name="Line 13">
            <a:extLst>
              <a:ext uri="{FF2B5EF4-FFF2-40B4-BE49-F238E27FC236}">
                <a16:creationId xmlns:a16="http://schemas.microsoft.com/office/drawing/2014/main" id="{BFF3E541-7BF2-4E77-8845-B66E9CFA01E8}"/>
              </a:ext>
            </a:extLst>
          </p:cNvPr>
          <p:cNvSpPr>
            <a:spLocks noChangeShapeType="1"/>
          </p:cNvSpPr>
          <p:nvPr/>
        </p:nvSpPr>
        <p:spPr bwMode="auto">
          <a:xfrm>
            <a:off x="6827838" y="3300413"/>
            <a:ext cx="19812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7630" name="Text Box 14">
            <a:extLst>
              <a:ext uri="{FF2B5EF4-FFF2-40B4-BE49-F238E27FC236}">
                <a16:creationId xmlns:a16="http://schemas.microsoft.com/office/drawing/2014/main" id="{63D26C90-3107-4EED-969E-63666A7DE624}"/>
              </a:ext>
            </a:extLst>
          </p:cNvPr>
          <p:cNvSpPr txBox="1">
            <a:spLocks noChangeArrowheads="1"/>
          </p:cNvSpPr>
          <p:nvPr/>
        </p:nvSpPr>
        <p:spPr bwMode="auto">
          <a:xfrm>
            <a:off x="8656638" y="3071813"/>
            <a:ext cx="168751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400" b="1">
                <a:solidFill>
                  <a:srgbClr val="FF0000"/>
                </a:solidFill>
                <a:latin typeface="Times New Roman" panose="02020603050405020304" pitchFamily="18" charset="0"/>
                <a:ea typeface="黑体" panose="02010609060101010101" pitchFamily="49" charset="-122"/>
              </a:rPr>
              <a:t>形式产品</a:t>
            </a:r>
          </a:p>
        </p:txBody>
      </p:sp>
      <p:sp>
        <p:nvSpPr>
          <p:cNvPr id="367631" name="Line 15">
            <a:extLst>
              <a:ext uri="{FF2B5EF4-FFF2-40B4-BE49-F238E27FC236}">
                <a16:creationId xmlns:a16="http://schemas.microsoft.com/office/drawing/2014/main" id="{E52F16BC-597A-48D0-B1ED-61BD06A43CE9}"/>
              </a:ext>
            </a:extLst>
          </p:cNvPr>
          <p:cNvSpPr>
            <a:spLocks noChangeShapeType="1"/>
          </p:cNvSpPr>
          <p:nvPr/>
        </p:nvSpPr>
        <p:spPr bwMode="auto">
          <a:xfrm>
            <a:off x="7285038" y="2767013"/>
            <a:ext cx="14478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7632" name="Text Box 16">
            <a:extLst>
              <a:ext uri="{FF2B5EF4-FFF2-40B4-BE49-F238E27FC236}">
                <a16:creationId xmlns:a16="http://schemas.microsoft.com/office/drawing/2014/main" id="{0F0CA301-DBE4-4BF0-A691-EC67DFE30050}"/>
              </a:ext>
            </a:extLst>
          </p:cNvPr>
          <p:cNvSpPr txBox="1">
            <a:spLocks noChangeArrowheads="1"/>
          </p:cNvSpPr>
          <p:nvPr/>
        </p:nvSpPr>
        <p:spPr bwMode="auto">
          <a:xfrm>
            <a:off x="8580439" y="2538413"/>
            <a:ext cx="16922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400" b="1">
                <a:solidFill>
                  <a:srgbClr val="000066"/>
                </a:solidFill>
                <a:latin typeface="Times New Roman" panose="02020603050405020304" pitchFamily="18" charset="0"/>
                <a:ea typeface="黑体" panose="02010609060101010101" pitchFamily="49" charset="-122"/>
              </a:rPr>
              <a:t>期望产品</a:t>
            </a:r>
          </a:p>
        </p:txBody>
      </p:sp>
      <p:sp>
        <p:nvSpPr>
          <p:cNvPr id="367633" name="Text Box 17">
            <a:extLst>
              <a:ext uri="{FF2B5EF4-FFF2-40B4-BE49-F238E27FC236}">
                <a16:creationId xmlns:a16="http://schemas.microsoft.com/office/drawing/2014/main" id="{D4F81B93-77EA-478F-A07D-A48DE5D6A4FD}"/>
              </a:ext>
            </a:extLst>
          </p:cNvPr>
          <p:cNvSpPr txBox="1">
            <a:spLocks noChangeArrowheads="1"/>
          </p:cNvSpPr>
          <p:nvPr/>
        </p:nvSpPr>
        <p:spPr bwMode="auto">
          <a:xfrm>
            <a:off x="4816475" y="882651"/>
            <a:ext cx="16764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latin typeface="Times New Roman" panose="02020603050405020304" pitchFamily="18" charset="0"/>
                <a:ea typeface="黑体" panose="02010609060101010101" pitchFamily="49" charset="-122"/>
              </a:rPr>
              <a:t>使用指导</a:t>
            </a:r>
          </a:p>
        </p:txBody>
      </p:sp>
      <p:sp>
        <p:nvSpPr>
          <p:cNvPr id="367634" name="Text Box 18">
            <a:extLst>
              <a:ext uri="{FF2B5EF4-FFF2-40B4-BE49-F238E27FC236}">
                <a16:creationId xmlns:a16="http://schemas.microsoft.com/office/drawing/2014/main" id="{CEEBB104-7219-4158-B9A3-3953A0191E5C}"/>
              </a:ext>
            </a:extLst>
          </p:cNvPr>
          <p:cNvSpPr txBox="1">
            <a:spLocks noChangeArrowheads="1"/>
          </p:cNvSpPr>
          <p:nvPr/>
        </p:nvSpPr>
        <p:spPr bwMode="auto">
          <a:xfrm>
            <a:off x="3379472" y="2081213"/>
            <a:ext cx="492443"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latin typeface="Times New Roman" panose="02020603050405020304" pitchFamily="18" charset="0"/>
                <a:ea typeface="华文中宋" panose="02010600040101010101" pitchFamily="2" charset="-122"/>
              </a:rPr>
              <a:t>担保</a:t>
            </a:r>
          </a:p>
        </p:txBody>
      </p:sp>
      <p:sp>
        <p:nvSpPr>
          <p:cNvPr id="367635" name="Text Box 19">
            <a:extLst>
              <a:ext uri="{FF2B5EF4-FFF2-40B4-BE49-F238E27FC236}">
                <a16:creationId xmlns:a16="http://schemas.microsoft.com/office/drawing/2014/main" id="{84766867-73DA-4995-AE8B-2C0F2E3400D2}"/>
              </a:ext>
            </a:extLst>
          </p:cNvPr>
          <p:cNvSpPr txBox="1">
            <a:spLocks noChangeArrowheads="1"/>
          </p:cNvSpPr>
          <p:nvPr/>
        </p:nvSpPr>
        <p:spPr bwMode="auto">
          <a:xfrm>
            <a:off x="7532372" y="1778000"/>
            <a:ext cx="492443"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solidFill>
                  <a:srgbClr val="000000"/>
                </a:solidFill>
                <a:latin typeface="Times New Roman" panose="02020603050405020304" pitchFamily="18" charset="0"/>
                <a:ea typeface="华文中宋" panose="02010600040101010101" pitchFamily="2" charset="-122"/>
              </a:rPr>
              <a:t>维修</a:t>
            </a:r>
          </a:p>
        </p:txBody>
      </p:sp>
      <p:sp>
        <p:nvSpPr>
          <p:cNvPr id="367636" name="Text Box 20">
            <a:extLst>
              <a:ext uri="{FF2B5EF4-FFF2-40B4-BE49-F238E27FC236}">
                <a16:creationId xmlns:a16="http://schemas.microsoft.com/office/drawing/2014/main" id="{CDCD8406-C851-4CB9-8092-104E979A3328}"/>
              </a:ext>
            </a:extLst>
          </p:cNvPr>
          <p:cNvSpPr txBox="1">
            <a:spLocks noChangeArrowheads="1"/>
          </p:cNvSpPr>
          <p:nvPr/>
        </p:nvSpPr>
        <p:spPr bwMode="auto">
          <a:xfrm>
            <a:off x="3471547" y="3681413"/>
            <a:ext cx="492443"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solidFill>
                  <a:srgbClr val="000000"/>
                </a:solidFill>
                <a:latin typeface="Times New Roman" panose="02020603050405020304" pitchFamily="18" charset="0"/>
                <a:ea typeface="华文中宋" panose="02010600040101010101" pitchFamily="2" charset="-122"/>
              </a:rPr>
              <a:t>安装</a:t>
            </a:r>
            <a:endParaRPr lang="zh-CN" altLang="en-US" sz="2400">
              <a:solidFill>
                <a:srgbClr val="000000"/>
              </a:solidFill>
              <a:latin typeface="Times New Roman" panose="02020603050405020304" pitchFamily="18" charset="0"/>
              <a:ea typeface="华文中宋" panose="02010600040101010101" pitchFamily="2" charset="-122"/>
            </a:endParaRPr>
          </a:p>
        </p:txBody>
      </p:sp>
      <p:sp>
        <p:nvSpPr>
          <p:cNvPr id="367637" name="Line 21">
            <a:extLst>
              <a:ext uri="{FF2B5EF4-FFF2-40B4-BE49-F238E27FC236}">
                <a16:creationId xmlns:a16="http://schemas.microsoft.com/office/drawing/2014/main" id="{133DF812-2E58-453F-885E-FB632DEDD1F4}"/>
              </a:ext>
            </a:extLst>
          </p:cNvPr>
          <p:cNvSpPr>
            <a:spLocks noChangeShapeType="1"/>
          </p:cNvSpPr>
          <p:nvPr/>
        </p:nvSpPr>
        <p:spPr bwMode="auto">
          <a:xfrm>
            <a:off x="7666038" y="2005013"/>
            <a:ext cx="9144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7638" name="Text Box 22">
            <a:extLst>
              <a:ext uri="{FF2B5EF4-FFF2-40B4-BE49-F238E27FC236}">
                <a16:creationId xmlns:a16="http://schemas.microsoft.com/office/drawing/2014/main" id="{B83356A3-DDF6-445B-91A1-D46F0E617419}"/>
              </a:ext>
            </a:extLst>
          </p:cNvPr>
          <p:cNvSpPr txBox="1">
            <a:spLocks noChangeArrowheads="1"/>
          </p:cNvSpPr>
          <p:nvPr/>
        </p:nvSpPr>
        <p:spPr bwMode="auto">
          <a:xfrm>
            <a:off x="8580438" y="1852613"/>
            <a:ext cx="16192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400" b="1">
                <a:solidFill>
                  <a:srgbClr val="FF0000"/>
                </a:solidFill>
                <a:latin typeface="Times New Roman" panose="02020603050405020304" pitchFamily="18" charset="0"/>
                <a:ea typeface="黑体" panose="02010609060101010101" pitchFamily="49" charset="-122"/>
              </a:rPr>
              <a:t>附加产品</a:t>
            </a:r>
          </a:p>
        </p:txBody>
      </p:sp>
      <p:sp>
        <p:nvSpPr>
          <p:cNvPr id="367639" name="Line 23">
            <a:extLst>
              <a:ext uri="{FF2B5EF4-FFF2-40B4-BE49-F238E27FC236}">
                <a16:creationId xmlns:a16="http://schemas.microsoft.com/office/drawing/2014/main" id="{A65807A8-73E9-41B8-A537-D0C534F41374}"/>
              </a:ext>
            </a:extLst>
          </p:cNvPr>
          <p:cNvSpPr>
            <a:spLocks noChangeShapeType="1"/>
          </p:cNvSpPr>
          <p:nvPr/>
        </p:nvSpPr>
        <p:spPr bwMode="auto">
          <a:xfrm>
            <a:off x="7513638" y="1090613"/>
            <a:ext cx="914400"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67640" name="Text Box 24">
            <a:extLst>
              <a:ext uri="{FF2B5EF4-FFF2-40B4-BE49-F238E27FC236}">
                <a16:creationId xmlns:a16="http://schemas.microsoft.com/office/drawing/2014/main" id="{B14F502A-50CA-434D-B4D3-23D169BA70CB}"/>
              </a:ext>
            </a:extLst>
          </p:cNvPr>
          <p:cNvSpPr txBox="1">
            <a:spLocks noChangeArrowheads="1"/>
          </p:cNvSpPr>
          <p:nvPr/>
        </p:nvSpPr>
        <p:spPr bwMode="auto">
          <a:xfrm>
            <a:off x="8428039" y="862013"/>
            <a:ext cx="16287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400" b="1">
                <a:solidFill>
                  <a:srgbClr val="000066"/>
                </a:solidFill>
                <a:latin typeface="Times New Roman" panose="02020603050405020304" pitchFamily="18" charset="0"/>
                <a:ea typeface="黑体" panose="02010609060101010101" pitchFamily="49" charset="-122"/>
              </a:rPr>
              <a:t>潜在产品</a:t>
            </a:r>
          </a:p>
        </p:txBody>
      </p:sp>
      <p:sp>
        <p:nvSpPr>
          <p:cNvPr id="367641" name="Text Box 25">
            <a:extLst>
              <a:ext uri="{FF2B5EF4-FFF2-40B4-BE49-F238E27FC236}">
                <a16:creationId xmlns:a16="http://schemas.microsoft.com/office/drawing/2014/main" id="{51D66097-9406-45DD-893C-1D51EF97D6F5}"/>
              </a:ext>
            </a:extLst>
          </p:cNvPr>
          <p:cNvSpPr txBox="1">
            <a:spLocks noChangeArrowheads="1"/>
          </p:cNvSpPr>
          <p:nvPr/>
        </p:nvSpPr>
        <p:spPr bwMode="auto">
          <a:xfrm>
            <a:off x="5608638" y="3910014"/>
            <a:ext cx="9906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latin typeface="Times New Roman" panose="02020603050405020304" pitchFamily="18" charset="0"/>
                <a:ea typeface="华文中宋" panose="02010600040101010101" pitchFamily="2" charset="-122"/>
              </a:rPr>
              <a:t>标签</a:t>
            </a:r>
          </a:p>
        </p:txBody>
      </p:sp>
      <p:sp>
        <p:nvSpPr>
          <p:cNvPr id="367642" name="Text Box 26">
            <a:extLst>
              <a:ext uri="{FF2B5EF4-FFF2-40B4-BE49-F238E27FC236}">
                <a16:creationId xmlns:a16="http://schemas.microsoft.com/office/drawing/2014/main" id="{29D6CA26-8795-47CA-9790-14F2DCC07D8A}"/>
              </a:ext>
            </a:extLst>
          </p:cNvPr>
          <p:cNvSpPr txBox="1">
            <a:spLocks noChangeArrowheads="1"/>
          </p:cNvSpPr>
          <p:nvPr/>
        </p:nvSpPr>
        <p:spPr bwMode="auto">
          <a:xfrm>
            <a:off x="4237038" y="2690814"/>
            <a:ext cx="53340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latin typeface="Times New Roman" panose="02020603050405020304" pitchFamily="18" charset="0"/>
                <a:ea typeface="华文中宋" panose="02010600040101010101" pitchFamily="2" charset="-122"/>
              </a:rPr>
              <a:t>品牌</a:t>
            </a:r>
          </a:p>
        </p:txBody>
      </p:sp>
      <p:sp>
        <p:nvSpPr>
          <p:cNvPr id="367643" name="Text Box 27">
            <a:extLst>
              <a:ext uri="{FF2B5EF4-FFF2-40B4-BE49-F238E27FC236}">
                <a16:creationId xmlns:a16="http://schemas.microsoft.com/office/drawing/2014/main" id="{EF11E344-3BFF-4EFB-A702-35CEF6D0B341}"/>
              </a:ext>
            </a:extLst>
          </p:cNvPr>
          <p:cNvSpPr txBox="1">
            <a:spLocks noChangeArrowheads="1"/>
          </p:cNvSpPr>
          <p:nvPr/>
        </p:nvSpPr>
        <p:spPr bwMode="auto">
          <a:xfrm>
            <a:off x="6523038" y="2538414"/>
            <a:ext cx="45720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latin typeface="Times New Roman" panose="02020603050405020304" pitchFamily="18" charset="0"/>
                <a:ea typeface="华文中宋" panose="02010600040101010101" pitchFamily="2" charset="-122"/>
              </a:rPr>
              <a:t>商标</a:t>
            </a:r>
          </a:p>
        </p:txBody>
      </p:sp>
      <p:sp>
        <p:nvSpPr>
          <p:cNvPr id="367644" name="Text Box 28">
            <a:extLst>
              <a:ext uri="{FF2B5EF4-FFF2-40B4-BE49-F238E27FC236}">
                <a16:creationId xmlns:a16="http://schemas.microsoft.com/office/drawing/2014/main" id="{2303BE99-85BA-4135-96DC-3B7593864844}"/>
              </a:ext>
            </a:extLst>
          </p:cNvPr>
          <p:cNvSpPr txBox="1">
            <a:spLocks noChangeArrowheads="1"/>
          </p:cNvSpPr>
          <p:nvPr/>
        </p:nvSpPr>
        <p:spPr bwMode="auto">
          <a:xfrm>
            <a:off x="4511676" y="1395414"/>
            <a:ext cx="2341563"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latin typeface="Times New Roman" panose="02020603050405020304" pitchFamily="18" charset="0"/>
                <a:ea typeface="黑体" panose="02010609060101010101" pitchFamily="49" charset="-122"/>
              </a:rPr>
              <a:t>对属性条件的期望</a:t>
            </a:r>
          </a:p>
        </p:txBody>
      </p:sp>
      <p:sp>
        <p:nvSpPr>
          <p:cNvPr id="367645" name="Text Box 29">
            <a:extLst>
              <a:ext uri="{FF2B5EF4-FFF2-40B4-BE49-F238E27FC236}">
                <a16:creationId xmlns:a16="http://schemas.microsoft.com/office/drawing/2014/main" id="{398A2FC1-1714-43AB-8C58-F411255A03B3}"/>
              </a:ext>
            </a:extLst>
          </p:cNvPr>
          <p:cNvSpPr txBox="1">
            <a:spLocks noChangeArrowheads="1"/>
          </p:cNvSpPr>
          <p:nvPr/>
        </p:nvSpPr>
        <p:spPr bwMode="auto">
          <a:xfrm>
            <a:off x="4999038" y="1852614"/>
            <a:ext cx="13716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latin typeface="Times New Roman" panose="02020603050405020304" pitchFamily="18" charset="0"/>
                <a:ea typeface="黑体" panose="02010609060101010101" pitchFamily="49" charset="-122"/>
              </a:rPr>
              <a:t>包装</a:t>
            </a:r>
          </a:p>
        </p:txBody>
      </p:sp>
      <p:sp>
        <p:nvSpPr>
          <p:cNvPr id="367646" name="Text Box 30">
            <a:extLst>
              <a:ext uri="{FF2B5EF4-FFF2-40B4-BE49-F238E27FC236}">
                <a16:creationId xmlns:a16="http://schemas.microsoft.com/office/drawing/2014/main" id="{94699E2F-F1F1-4361-8057-75F0266F6654}"/>
              </a:ext>
            </a:extLst>
          </p:cNvPr>
          <p:cNvSpPr txBox="1">
            <a:spLocks noChangeArrowheads="1"/>
          </p:cNvSpPr>
          <p:nvPr/>
        </p:nvSpPr>
        <p:spPr bwMode="auto">
          <a:xfrm>
            <a:off x="4694238" y="3910014"/>
            <a:ext cx="7620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latin typeface="Times New Roman" panose="02020603050405020304" pitchFamily="18" charset="0"/>
                <a:ea typeface="华文中宋" panose="02010600040101010101" pitchFamily="2" charset="-122"/>
              </a:rPr>
              <a:t>式样</a:t>
            </a:r>
          </a:p>
        </p:txBody>
      </p:sp>
      <p:sp>
        <p:nvSpPr>
          <p:cNvPr id="367647" name="Text Box 31">
            <a:extLst>
              <a:ext uri="{FF2B5EF4-FFF2-40B4-BE49-F238E27FC236}">
                <a16:creationId xmlns:a16="http://schemas.microsoft.com/office/drawing/2014/main" id="{DF040855-D866-442E-B273-143A3DF1BF33}"/>
              </a:ext>
            </a:extLst>
          </p:cNvPr>
          <p:cNvSpPr txBox="1">
            <a:spLocks noChangeArrowheads="1"/>
          </p:cNvSpPr>
          <p:nvPr/>
        </p:nvSpPr>
        <p:spPr bwMode="auto">
          <a:xfrm>
            <a:off x="7333934" y="3762375"/>
            <a:ext cx="492443"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ctr" eaLnBrk="1" hangingPunct="1">
              <a:spcBef>
                <a:spcPct val="50000"/>
              </a:spcBef>
              <a:buClrTx/>
              <a:buSzTx/>
              <a:buFont typeface="Wingdings" panose="05000000000000000000" pitchFamily="2" charset="2"/>
              <a:buNone/>
            </a:pPr>
            <a:r>
              <a:rPr lang="zh-CN" altLang="en-US" sz="2000" b="1">
                <a:solidFill>
                  <a:srgbClr val="000000"/>
                </a:solidFill>
                <a:latin typeface="Times New Roman" panose="02020603050405020304" pitchFamily="18" charset="0"/>
                <a:ea typeface="华文中宋" panose="02010600040101010101" pitchFamily="2" charset="-122"/>
              </a:rPr>
              <a:t>送货</a:t>
            </a:r>
            <a:endParaRPr lang="zh-CN" altLang="en-US" sz="2400">
              <a:solidFill>
                <a:srgbClr val="000000"/>
              </a:solidFill>
              <a:latin typeface="Times New Roman" panose="02020603050405020304" pitchFamily="18" charset="0"/>
              <a:ea typeface="华文中宋" panose="02010600040101010101" pitchFamily="2" charset="-122"/>
            </a:endParaRPr>
          </a:p>
        </p:txBody>
      </p:sp>
      <p:pic>
        <p:nvPicPr>
          <p:cNvPr id="32" name="图片 31">
            <a:extLst>
              <a:ext uri="{FF2B5EF4-FFF2-40B4-BE49-F238E27FC236}">
                <a16:creationId xmlns:a16="http://schemas.microsoft.com/office/drawing/2014/main" id="{74738C3D-A714-43E2-9C55-8B0F0777844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53945" t="3432" r="3996" b="15542"/>
          <a:stretch/>
        </p:blipFill>
        <p:spPr>
          <a:xfrm rot="10800000">
            <a:off x="34277" y="0"/>
            <a:ext cx="1337257" cy="1655065"/>
          </a:xfrm>
          <a:prstGeom prst="rect">
            <a:avLst/>
          </a:prstGeom>
        </p:spPr>
      </p:pic>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67618"/>
                                        </p:tgtEl>
                                        <p:attrNameLst>
                                          <p:attrName>style.visibility</p:attrName>
                                        </p:attrNameLst>
                                      </p:cBhvr>
                                      <p:to>
                                        <p:strVal val="visible"/>
                                      </p:to>
                                    </p:set>
                                    <p:anim calcmode="lin" valueType="num">
                                      <p:cBhvr additive="base">
                                        <p:cTn id="7" dur="500" fill="hold"/>
                                        <p:tgtEl>
                                          <p:spTgt spid="367618"/>
                                        </p:tgtEl>
                                        <p:attrNameLst>
                                          <p:attrName>ppt_x</p:attrName>
                                        </p:attrNameLst>
                                      </p:cBhvr>
                                      <p:tavLst>
                                        <p:tav tm="0">
                                          <p:val>
                                            <p:strVal val="0-#ppt_w/2"/>
                                          </p:val>
                                        </p:tav>
                                        <p:tav tm="100000">
                                          <p:val>
                                            <p:strVal val="#ppt_x"/>
                                          </p:val>
                                        </p:tav>
                                      </p:tavLst>
                                    </p:anim>
                                    <p:anim calcmode="lin" valueType="num">
                                      <p:cBhvr additive="base">
                                        <p:cTn id="8" dur="500" fill="hold"/>
                                        <p:tgtEl>
                                          <p:spTgt spid="367618"/>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67622"/>
                                        </p:tgtEl>
                                        <p:attrNameLst>
                                          <p:attrName>style.visibility</p:attrName>
                                        </p:attrNameLst>
                                      </p:cBhvr>
                                      <p:to>
                                        <p:strVal val="visible"/>
                                      </p:to>
                                    </p:set>
                                    <p:anim calcmode="lin" valueType="num">
                                      <p:cBhvr additive="base">
                                        <p:cTn id="19" dur="500" fill="hold"/>
                                        <p:tgtEl>
                                          <p:spTgt spid="367622"/>
                                        </p:tgtEl>
                                        <p:attrNameLst>
                                          <p:attrName>ppt_x</p:attrName>
                                        </p:attrNameLst>
                                      </p:cBhvr>
                                      <p:tavLst>
                                        <p:tav tm="0">
                                          <p:val>
                                            <p:strVal val="0-#ppt_w/2"/>
                                          </p:val>
                                        </p:tav>
                                        <p:tav tm="100000">
                                          <p:val>
                                            <p:strVal val="#ppt_x"/>
                                          </p:val>
                                        </p:tav>
                                      </p:tavLst>
                                    </p:anim>
                                    <p:anim calcmode="lin" valueType="num">
                                      <p:cBhvr additive="base">
                                        <p:cTn id="20" dur="500" fill="hold"/>
                                        <p:tgtEl>
                                          <p:spTgt spid="367622"/>
                                        </p:tgtEl>
                                        <p:attrNameLst>
                                          <p:attrName>ppt_y</p:attrName>
                                        </p:attrNameLst>
                                      </p:cBhvr>
                                      <p:tavLst>
                                        <p:tav tm="0">
                                          <p:val>
                                            <p:strVal val="#ppt_y"/>
                                          </p:val>
                                        </p:tav>
                                        <p:tav tm="100000">
                                          <p:val>
                                            <p:strVal val="#ppt_y"/>
                                          </p:val>
                                        </p:tav>
                                      </p:tavLst>
                                    </p:anim>
                                  </p:childTnLst>
                                </p:cTn>
                              </p:par>
                            </p:childTnLst>
                          </p:cTn>
                        </p:par>
                        <p:par>
                          <p:cTn id="21" fill="hold" nodeType="afterGroup">
                            <p:stCondLst>
                              <p:cond delay="500"/>
                            </p:stCondLst>
                            <p:childTnLst>
                              <p:par>
                                <p:cTn id="22" presetID="2" presetClass="entr" presetSubtype="8" fill="hold" grpId="0" nodeType="afterEffect">
                                  <p:stCondLst>
                                    <p:cond delay="0"/>
                                  </p:stCondLst>
                                  <p:childTnLst>
                                    <p:set>
                                      <p:cBhvr>
                                        <p:cTn id="23" dur="1" fill="hold">
                                          <p:stCondLst>
                                            <p:cond delay="0"/>
                                          </p:stCondLst>
                                        </p:cTn>
                                        <p:tgtEl>
                                          <p:spTgt spid="367641"/>
                                        </p:tgtEl>
                                        <p:attrNameLst>
                                          <p:attrName>style.visibility</p:attrName>
                                        </p:attrNameLst>
                                      </p:cBhvr>
                                      <p:to>
                                        <p:strVal val="visible"/>
                                      </p:to>
                                    </p:set>
                                    <p:anim calcmode="lin" valueType="num">
                                      <p:cBhvr additive="base">
                                        <p:cTn id="24" dur="500" fill="hold"/>
                                        <p:tgtEl>
                                          <p:spTgt spid="367641"/>
                                        </p:tgtEl>
                                        <p:attrNameLst>
                                          <p:attrName>ppt_x</p:attrName>
                                        </p:attrNameLst>
                                      </p:cBhvr>
                                      <p:tavLst>
                                        <p:tav tm="0">
                                          <p:val>
                                            <p:strVal val="0-#ppt_w/2"/>
                                          </p:val>
                                        </p:tav>
                                        <p:tav tm="100000">
                                          <p:val>
                                            <p:strVal val="#ppt_x"/>
                                          </p:val>
                                        </p:tav>
                                      </p:tavLst>
                                    </p:anim>
                                    <p:anim calcmode="lin" valueType="num">
                                      <p:cBhvr additive="base">
                                        <p:cTn id="25" dur="500" fill="hold"/>
                                        <p:tgtEl>
                                          <p:spTgt spid="367641"/>
                                        </p:tgtEl>
                                        <p:attrNameLst>
                                          <p:attrName>ppt_y</p:attrName>
                                        </p:attrNameLst>
                                      </p:cBhvr>
                                      <p:tavLst>
                                        <p:tav tm="0">
                                          <p:val>
                                            <p:strVal val="#ppt_y"/>
                                          </p:val>
                                        </p:tav>
                                        <p:tav tm="100000">
                                          <p:val>
                                            <p:strVal val="#ppt_y"/>
                                          </p:val>
                                        </p:tav>
                                      </p:tavLst>
                                    </p:anim>
                                  </p:childTnLst>
                                </p:cTn>
                              </p:par>
                            </p:childTnLst>
                          </p:cTn>
                        </p:par>
                        <p:par>
                          <p:cTn id="26" fill="hold" nodeType="afterGroup">
                            <p:stCondLst>
                              <p:cond delay="1000"/>
                            </p:stCondLst>
                            <p:childTnLst>
                              <p:par>
                                <p:cTn id="27" presetID="2" presetClass="entr" presetSubtype="8" fill="hold" grpId="0" nodeType="afterEffect">
                                  <p:stCondLst>
                                    <p:cond delay="0"/>
                                  </p:stCondLst>
                                  <p:childTnLst>
                                    <p:set>
                                      <p:cBhvr>
                                        <p:cTn id="28" dur="1" fill="hold">
                                          <p:stCondLst>
                                            <p:cond delay="0"/>
                                          </p:stCondLst>
                                        </p:cTn>
                                        <p:tgtEl>
                                          <p:spTgt spid="367642"/>
                                        </p:tgtEl>
                                        <p:attrNameLst>
                                          <p:attrName>style.visibility</p:attrName>
                                        </p:attrNameLst>
                                      </p:cBhvr>
                                      <p:to>
                                        <p:strVal val="visible"/>
                                      </p:to>
                                    </p:set>
                                    <p:anim calcmode="lin" valueType="num">
                                      <p:cBhvr additive="base">
                                        <p:cTn id="29" dur="500" fill="hold"/>
                                        <p:tgtEl>
                                          <p:spTgt spid="367642"/>
                                        </p:tgtEl>
                                        <p:attrNameLst>
                                          <p:attrName>ppt_x</p:attrName>
                                        </p:attrNameLst>
                                      </p:cBhvr>
                                      <p:tavLst>
                                        <p:tav tm="0">
                                          <p:val>
                                            <p:strVal val="0-#ppt_w/2"/>
                                          </p:val>
                                        </p:tav>
                                        <p:tav tm="100000">
                                          <p:val>
                                            <p:strVal val="#ppt_x"/>
                                          </p:val>
                                        </p:tav>
                                      </p:tavLst>
                                    </p:anim>
                                    <p:anim calcmode="lin" valueType="num">
                                      <p:cBhvr additive="base">
                                        <p:cTn id="30" dur="500" fill="hold"/>
                                        <p:tgtEl>
                                          <p:spTgt spid="367642"/>
                                        </p:tgtEl>
                                        <p:attrNameLst>
                                          <p:attrName>ppt_y</p:attrName>
                                        </p:attrNameLst>
                                      </p:cBhvr>
                                      <p:tavLst>
                                        <p:tav tm="0">
                                          <p:val>
                                            <p:strVal val="#ppt_y"/>
                                          </p:val>
                                        </p:tav>
                                        <p:tav tm="100000">
                                          <p:val>
                                            <p:strVal val="#ppt_y"/>
                                          </p:val>
                                        </p:tav>
                                      </p:tavLst>
                                    </p:anim>
                                  </p:childTnLst>
                                </p:cTn>
                              </p:par>
                            </p:childTnLst>
                          </p:cTn>
                        </p:par>
                        <p:par>
                          <p:cTn id="31" fill="hold" nodeType="afterGroup">
                            <p:stCondLst>
                              <p:cond delay="1500"/>
                            </p:stCondLst>
                            <p:childTnLst>
                              <p:par>
                                <p:cTn id="32" presetID="2" presetClass="entr" presetSubtype="8" fill="hold" grpId="0" nodeType="afterEffect">
                                  <p:stCondLst>
                                    <p:cond delay="0"/>
                                  </p:stCondLst>
                                  <p:childTnLst>
                                    <p:set>
                                      <p:cBhvr>
                                        <p:cTn id="33" dur="1" fill="hold">
                                          <p:stCondLst>
                                            <p:cond delay="0"/>
                                          </p:stCondLst>
                                        </p:cTn>
                                        <p:tgtEl>
                                          <p:spTgt spid="367643"/>
                                        </p:tgtEl>
                                        <p:attrNameLst>
                                          <p:attrName>style.visibility</p:attrName>
                                        </p:attrNameLst>
                                      </p:cBhvr>
                                      <p:to>
                                        <p:strVal val="visible"/>
                                      </p:to>
                                    </p:set>
                                    <p:anim calcmode="lin" valueType="num">
                                      <p:cBhvr additive="base">
                                        <p:cTn id="34" dur="500" fill="hold"/>
                                        <p:tgtEl>
                                          <p:spTgt spid="367643"/>
                                        </p:tgtEl>
                                        <p:attrNameLst>
                                          <p:attrName>ppt_x</p:attrName>
                                        </p:attrNameLst>
                                      </p:cBhvr>
                                      <p:tavLst>
                                        <p:tav tm="0">
                                          <p:val>
                                            <p:strVal val="0-#ppt_w/2"/>
                                          </p:val>
                                        </p:tav>
                                        <p:tav tm="100000">
                                          <p:val>
                                            <p:strVal val="#ppt_x"/>
                                          </p:val>
                                        </p:tav>
                                      </p:tavLst>
                                    </p:anim>
                                    <p:anim calcmode="lin" valueType="num">
                                      <p:cBhvr additive="base">
                                        <p:cTn id="35" dur="500" fill="hold"/>
                                        <p:tgtEl>
                                          <p:spTgt spid="367643"/>
                                        </p:tgtEl>
                                        <p:attrNameLst>
                                          <p:attrName>ppt_y</p:attrName>
                                        </p:attrNameLst>
                                      </p:cBhvr>
                                      <p:tavLst>
                                        <p:tav tm="0">
                                          <p:val>
                                            <p:strVal val="#ppt_y"/>
                                          </p:val>
                                        </p:tav>
                                        <p:tav tm="100000">
                                          <p:val>
                                            <p:strVal val="#ppt_y"/>
                                          </p:val>
                                        </p:tav>
                                      </p:tavLst>
                                    </p:anim>
                                  </p:childTnLst>
                                </p:cTn>
                              </p:par>
                            </p:childTnLst>
                          </p:cTn>
                        </p:par>
                        <p:par>
                          <p:cTn id="36" fill="hold" nodeType="afterGroup">
                            <p:stCondLst>
                              <p:cond delay="2000"/>
                            </p:stCondLst>
                            <p:childTnLst>
                              <p:par>
                                <p:cTn id="37" presetID="2" presetClass="entr" presetSubtype="8" fill="hold" grpId="0" nodeType="afterEffect">
                                  <p:stCondLst>
                                    <p:cond delay="0"/>
                                  </p:stCondLst>
                                  <p:childTnLst>
                                    <p:set>
                                      <p:cBhvr>
                                        <p:cTn id="38" dur="1" fill="hold">
                                          <p:stCondLst>
                                            <p:cond delay="0"/>
                                          </p:stCondLst>
                                        </p:cTn>
                                        <p:tgtEl>
                                          <p:spTgt spid="367645"/>
                                        </p:tgtEl>
                                        <p:attrNameLst>
                                          <p:attrName>style.visibility</p:attrName>
                                        </p:attrNameLst>
                                      </p:cBhvr>
                                      <p:to>
                                        <p:strVal val="visible"/>
                                      </p:to>
                                    </p:set>
                                    <p:anim calcmode="lin" valueType="num">
                                      <p:cBhvr additive="base">
                                        <p:cTn id="39" dur="500" fill="hold"/>
                                        <p:tgtEl>
                                          <p:spTgt spid="367645"/>
                                        </p:tgtEl>
                                        <p:attrNameLst>
                                          <p:attrName>ppt_x</p:attrName>
                                        </p:attrNameLst>
                                      </p:cBhvr>
                                      <p:tavLst>
                                        <p:tav tm="0">
                                          <p:val>
                                            <p:strVal val="0-#ppt_w/2"/>
                                          </p:val>
                                        </p:tav>
                                        <p:tav tm="100000">
                                          <p:val>
                                            <p:strVal val="#ppt_x"/>
                                          </p:val>
                                        </p:tav>
                                      </p:tavLst>
                                    </p:anim>
                                    <p:anim calcmode="lin" valueType="num">
                                      <p:cBhvr additive="base">
                                        <p:cTn id="40" dur="500" fill="hold"/>
                                        <p:tgtEl>
                                          <p:spTgt spid="367645"/>
                                        </p:tgtEl>
                                        <p:attrNameLst>
                                          <p:attrName>ppt_y</p:attrName>
                                        </p:attrNameLst>
                                      </p:cBhvr>
                                      <p:tavLst>
                                        <p:tav tm="0">
                                          <p:val>
                                            <p:strVal val="#ppt_y"/>
                                          </p:val>
                                        </p:tav>
                                        <p:tav tm="100000">
                                          <p:val>
                                            <p:strVal val="#ppt_y"/>
                                          </p:val>
                                        </p:tav>
                                      </p:tavLst>
                                    </p:anim>
                                  </p:childTnLst>
                                </p:cTn>
                              </p:par>
                            </p:childTnLst>
                          </p:cTn>
                        </p:par>
                        <p:par>
                          <p:cTn id="41" fill="hold" nodeType="afterGroup">
                            <p:stCondLst>
                              <p:cond delay="2500"/>
                            </p:stCondLst>
                            <p:childTnLst>
                              <p:par>
                                <p:cTn id="42" presetID="2" presetClass="entr" presetSubtype="8" fill="hold" grpId="0" nodeType="afterEffect">
                                  <p:stCondLst>
                                    <p:cond delay="0"/>
                                  </p:stCondLst>
                                  <p:childTnLst>
                                    <p:set>
                                      <p:cBhvr>
                                        <p:cTn id="43" dur="1" fill="hold">
                                          <p:stCondLst>
                                            <p:cond delay="0"/>
                                          </p:stCondLst>
                                        </p:cTn>
                                        <p:tgtEl>
                                          <p:spTgt spid="367646"/>
                                        </p:tgtEl>
                                        <p:attrNameLst>
                                          <p:attrName>style.visibility</p:attrName>
                                        </p:attrNameLst>
                                      </p:cBhvr>
                                      <p:to>
                                        <p:strVal val="visible"/>
                                      </p:to>
                                    </p:set>
                                    <p:anim calcmode="lin" valueType="num">
                                      <p:cBhvr additive="base">
                                        <p:cTn id="44" dur="500" fill="hold"/>
                                        <p:tgtEl>
                                          <p:spTgt spid="367646"/>
                                        </p:tgtEl>
                                        <p:attrNameLst>
                                          <p:attrName>ppt_x</p:attrName>
                                        </p:attrNameLst>
                                      </p:cBhvr>
                                      <p:tavLst>
                                        <p:tav tm="0">
                                          <p:val>
                                            <p:strVal val="0-#ppt_w/2"/>
                                          </p:val>
                                        </p:tav>
                                        <p:tav tm="100000">
                                          <p:val>
                                            <p:strVal val="#ppt_x"/>
                                          </p:val>
                                        </p:tav>
                                      </p:tavLst>
                                    </p:anim>
                                    <p:anim calcmode="lin" valueType="num">
                                      <p:cBhvr additive="base">
                                        <p:cTn id="45" dur="500" fill="hold"/>
                                        <p:tgtEl>
                                          <p:spTgt spid="367646"/>
                                        </p:tgtEl>
                                        <p:attrNameLst>
                                          <p:attrName>ppt_y</p:attrName>
                                        </p:attrNameLst>
                                      </p:cBhvr>
                                      <p:tavLst>
                                        <p:tav tm="0">
                                          <p:val>
                                            <p:strVal val="#ppt_y"/>
                                          </p:val>
                                        </p:tav>
                                        <p:tav tm="100000">
                                          <p:val>
                                            <p:strVal val="#ppt_y"/>
                                          </p:val>
                                        </p:tav>
                                      </p:tavLst>
                                    </p:anim>
                                  </p:childTnLst>
                                </p:cTn>
                              </p:par>
                            </p:childTnLst>
                          </p:cTn>
                        </p:par>
                        <p:par>
                          <p:cTn id="46" fill="hold" nodeType="afterGroup">
                            <p:stCondLst>
                              <p:cond delay="3000"/>
                            </p:stCondLst>
                            <p:childTnLst>
                              <p:par>
                                <p:cTn id="47" presetID="2" presetClass="entr" presetSubtype="8" fill="hold" nodeType="afterEffect">
                                  <p:stCondLst>
                                    <p:cond delay="0"/>
                                  </p:stCondLst>
                                  <p:childTnLst>
                                    <p:set>
                                      <p:cBhvr>
                                        <p:cTn id="48" dur="1" fill="hold">
                                          <p:stCondLst>
                                            <p:cond delay="0"/>
                                          </p:stCondLst>
                                        </p:cTn>
                                        <p:tgtEl>
                                          <p:spTgt spid="367629"/>
                                        </p:tgtEl>
                                        <p:attrNameLst>
                                          <p:attrName>style.visibility</p:attrName>
                                        </p:attrNameLst>
                                      </p:cBhvr>
                                      <p:to>
                                        <p:strVal val="visible"/>
                                      </p:to>
                                    </p:set>
                                    <p:anim calcmode="lin" valueType="num">
                                      <p:cBhvr additive="base">
                                        <p:cTn id="49" dur="500" fill="hold"/>
                                        <p:tgtEl>
                                          <p:spTgt spid="367629"/>
                                        </p:tgtEl>
                                        <p:attrNameLst>
                                          <p:attrName>ppt_x</p:attrName>
                                        </p:attrNameLst>
                                      </p:cBhvr>
                                      <p:tavLst>
                                        <p:tav tm="0">
                                          <p:val>
                                            <p:strVal val="0-#ppt_w/2"/>
                                          </p:val>
                                        </p:tav>
                                        <p:tav tm="100000">
                                          <p:val>
                                            <p:strVal val="#ppt_x"/>
                                          </p:val>
                                        </p:tav>
                                      </p:tavLst>
                                    </p:anim>
                                    <p:anim calcmode="lin" valueType="num">
                                      <p:cBhvr additive="base">
                                        <p:cTn id="50" dur="500" fill="hold"/>
                                        <p:tgtEl>
                                          <p:spTgt spid="367629"/>
                                        </p:tgtEl>
                                        <p:attrNameLst>
                                          <p:attrName>ppt_y</p:attrName>
                                        </p:attrNameLst>
                                      </p:cBhvr>
                                      <p:tavLst>
                                        <p:tav tm="0">
                                          <p:val>
                                            <p:strVal val="#ppt_y"/>
                                          </p:val>
                                        </p:tav>
                                        <p:tav tm="100000">
                                          <p:val>
                                            <p:strVal val="#ppt_y"/>
                                          </p:val>
                                        </p:tav>
                                      </p:tavLst>
                                    </p:anim>
                                  </p:childTnLst>
                                </p:cTn>
                              </p:par>
                            </p:childTnLst>
                          </p:cTn>
                        </p:par>
                        <p:par>
                          <p:cTn id="51" fill="hold" nodeType="afterGroup">
                            <p:stCondLst>
                              <p:cond delay="3500"/>
                            </p:stCondLst>
                            <p:childTnLst>
                              <p:par>
                                <p:cTn id="52" presetID="2" presetClass="entr" presetSubtype="8" fill="hold" grpId="0" nodeType="afterEffect">
                                  <p:stCondLst>
                                    <p:cond delay="0"/>
                                  </p:stCondLst>
                                  <p:childTnLst>
                                    <p:set>
                                      <p:cBhvr>
                                        <p:cTn id="53" dur="1" fill="hold">
                                          <p:stCondLst>
                                            <p:cond delay="0"/>
                                          </p:stCondLst>
                                        </p:cTn>
                                        <p:tgtEl>
                                          <p:spTgt spid="367630"/>
                                        </p:tgtEl>
                                        <p:attrNameLst>
                                          <p:attrName>style.visibility</p:attrName>
                                        </p:attrNameLst>
                                      </p:cBhvr>
                                      <p:to>
                                        <p:strVal val="visible"/>
                                      </p:to>
                                    </p:set>
                                    <p:anim calcmode="lin" valueType="num">
                                      <p:cBhvr additive="base">
                                        <p:cTn id="54" dur="500" fill="hold"/>
                                        <p:tgtEl>
                                          <p:spTgt spid="367630"/>
                                        </p:tgtEl>
                                        <p:attrNameLst>
                                          <p:attrName>ppt_x</p:attrName>
                                        </p:attrNameLst>
                                      </p:cBhvr>
                                      <p:tavLst>
                                        <p:tav tm="0">
                                          <p:val>
                                            <p:strVal val="0-#ppt_w/2"/>
                                          </p:val>
                                        </p:tav>
                                        <p:tav tm="100000">
                                          <p:val>
                                            <p:strVal val="#ppt_x"/>
                                          </p:val>
                                        </p:tav>
                                      </p:tavLst>
                                    </p:anim>
                                    <p:anim calcmode="lin" valueType="num">
                                      <p:cBhvr additive="base">
                                        <p:cTn id="55" dur="500" fill="hold"/>
                                        <p:tgtEl>
                                          <p:spTgt spid="367630"/>
                                        </p:tgtEl>
                                        <p:attrNameLst>
                                          <p:attrName>ppt_y</p:attrName>
                                        </p:attrNameLst>
                                      </p:cBhvr>
                                      <p:tavLst>
                                        <p:tav tm="0">
                                          <p:val>
                                            <p:strVal val="#ppt_y"/>
                                          </p:val>
                                        </p:tav>
                                        <p:tav tm="100000">
                                          <p:val>
                                            <p:strVal val="#ppt_y"/>
                                          </p:val>
                                        </p:tav>
                                      </p:tavLst>
                                    </p:anim>
                                  </p:childTnLst>
                                </p:cTn>
                              </p:par>
                            </p:childTnLst>
                          </p:cTn>
                        </p:par>
                      </p:childTnLst>
                    </p:cTn>
                  </p:par>
                  <p:par>
                    <p:cTn id="56" fill="hold" nodeType="clickPar">
                      <p:stCondLst>
                        <p:cond delay="indefinite"/>
                      </p:stCondLst>
                      <p:childTnLst>
                        <p:par>
                          <p:cTn id="57" fill="hold" nodeType="withGroup">
                            <p:stCondLst>
                              <p:cond delay="0"/>
                            </p:stCondLst>
                            <p:childTnLst>
                              <p:par>
                                <p:cTn id="58" presetID="2" presetClass="entr" presetSubtype="8" fill="hold" grpId="0" nodeType="clickEffect">
                                  <p:stCondLst>
                                    <p:cond delay="0"/>
                                  </p:stCondLst>
                                  <p:childTnLst>
                                    <p:set>
                                      <p:cBhvr>
                                        <p:cTn id="59" dur="1" fill="hold">
                                          <p:stCondLst>
                                            <p:cond delay="0"/>
                                          </p:stCondLst>
                                        </p:cTn>
                                        <p:tgtEl>
                                          <p:spTgt spid="367621"/>
                                        </p:tgtEl>
                                        <p:attrNameLst>
                                          <p:attrName>style.visibility</p:attrName>
                                        </p:attrNameLst>
                                      </p:cBhvr>
                                      <p:to>
                                        <p:strVal val="visible"/>
                                      </p:to>
                                    </p:set>
                                    <p:anim calcmode="lin" valueType="num">
                                      <p:cBhvr additive="base">
                                        <p:cTn id="60" dur="500" fill="hold"/>
                                        <p:tgtEl>
                                          <p:spTgt spid="367621"/>
                                        </p:tgtEl>
                                        <p:attrNameLst>
                                          <p:attrName>ppt_x</p:attrName>
                                        </p:attrNameLst>
                                      </p:cBhvr>
                                      <p:tavLst>
                                        <p:tav tm="0">
                                          <p:val>
                                            <p:strVal val="0-#ppt_w/2"/>
                                          </p:val>
                                        </p:tav>
                                        <p:tav tm="100000">
                                          <p:val>
                                            <p:strVal val="#ppt_x"/>
                                          </p:val>
                                        </p:tav>
                                      </p:tavLst>
                                    </p:anim>
                                    <p:anim calcmode="lin" valueType="num">
                                      <p:cBhvr additive="base">
                                        <p:cTn id="61" dur="500" fill="hold"/>
                                        <p:tgtEl>
                                          <p:spTgt spid="367621"/>
                                        </p:tgtEl>
                                        <p:attrNameLst>
                                          <p:attrName>ppt_y</p:attrName>
                                        </p:attrNameLst>
                                      </p:cBhvr>
                                      <p:tavLst>
                                        <p:tav tm="0">
                                          <p:val>
                                            <p:strVal val="#ppt_y"/>
                                          </p:val>
                                        </p:tav>
                                        <p:tav tm="100000">
                                          <p:val>
                                            <p:strVal val="#ppt_y"/>
                                          </p:val>
                                        </p:tav>
                                      </p:tavLst>
                                    </p:anim>
                                  </p:childTnLst>
                                </p:cTn>
                              </p:par>
                            </p:childTnLst>
                          </p:cTn>
                        </p:par>
                        <p:par>
                          <p:cTn id="62" fill="hold" nodeType="afterGroup">
                            <p:stCondLst>
                              <p:cond delay="500"/>
                            </p:stCondLst>
                            <p:childTnLst>
                              <p:par>
                                <p:cTn id="63" presetID="2" presetClass="entr" presetSubtype="8" fill="hold" grpId="0" nodeType="afterEffect">
                                  <p:stCondLst>
                                    <p:cond delay="0"/>
                                  </p:stCondLst>
                                  <p:childTnLst>
                                    <p:set>
                                      <p:cBhvr>
                                        <p:cTn id="64" dur="1" fill="hold">
                                          <p:stCondLst>
                                            <p:cond delay="0"/>
                                          </p:stCondLst>
                                        </p:cTn>
                                        <p:tgtEl>
                                          <p:spTgt spid="367644"/>
                                        </p:tgtEl>
                                        <p:attrNameLst>
                                          <p:attrName>style.visibility</p:attrName>
                                        </p:attrNameLst>
                                      </p:cBhvr>
                                      <p:to>
                                        <p:strVal val="visible"/>
                                      </p:to>
                                    </p:set>
                                    <p:anim calcmode="lin" valueType="num">
                                      <p:cBhvr additive="base">
                                        <p:cTn id="65" dur="500" fill="hold"/>
                                        <p:tgtEl>
                                          <p:spTgt spid="367644"/>
                                        </p:tgtEl>
                                        <p:attrNameLst>
                                          <p:attrName>ppt_x</p:attrName>
                                        </p:attrNameLst>
                                      </p:cBhvr>
                                      <p:tavLst>
                                        <p:tav tm="0">
                                          <p:val>
                                            <p:strVal val="0-#ppt_w/2"/>
                                          </p:val>
                                        </p:tav>
                                        <p:tav tm="100000">
                                          <p:val>
                                            <p:strVal val="#ppt_x"/>
                                          </p:val>
                                        </p:tav>
                                      </p:tavLst>
                                    </p:anim>
                                    <p:anim calcmode="lin" valueType="num">
                                      <p:cBhvr additive="base">
                                        <p:cTn id="66" dur="500" fill="hold"/>
                                        <p:tgtEl>
                                          <p:spTgt spid="367644"/>
                                        </p:tgtEl>
                                        <p:attrNameLst>
                                          <p:attrName>ppt_y</p:attrName>
                                        </p:attrNameLst>
                                      </p:cBhvr>
                                      <p:tavLst>
                                        <p:tav tm="0">
                                          <p:val>
                                            <p:strVal val="#ppt_y"/>
                                          </p:val>
                                        </p:tav>
                                        <p:tav tm="100000">
                                          <p:val>
                                            <p:strVal val="#ppt_y"/>
                                          </p:val>
                                        </p:tav>
                                      </p:tavLst>
                                    </p:anim>
                                  </p:childTnLst>
                                </p:cTn>
                              </p:par>
                            </p:childTnLst>
                          </p:cTn>
                        </p:par>
                        <p:par>
                          <p:cTn id="67" fill="hold" nodeType="afterGroup">
                            <p:stCondLst>
                              <p:cond delay="1000"/>
                            </p:stCondLst>
                            <p:childTnLst>
                              <p:par>
                                <p:cTn id="68" presetID="2" presetClass="entr" presetSubtype="8" fill="hold" nodeType="afterEffect">
                                  <p:stCondLst>
                                    <p:cond delay="0"/>
                                  </p:stCondLst>
                                  <p:childTnLst>
                                    <p:set>
                                      <p:cBhvr>
                                        <p:cTn id="69" dur="1" fill="hold">
                                          <p:stCondLst>
                                            <p:cond delay="0"/>
                                          </p:stCondLst>
                                        </p:cTn>
                                        <p:tgtEl>
                                          <p:spTgt spid="367631"/>
                                        </p:tgtEl>
                                        <p:attrNameLst>
                                          <p:attrName>style.visibility</p:attrName>
                                        </p:attrNameLst>
                                      </p:cBhvr>
                                      <p:to>
                                        <p:strVal val="visible"/>
                                      </p:to>
                                    </p:set>
                                    <p:anim calcmode="lin" valueType="num">
                                      <p:cBhvr additive="base">
                                        <p:cTn id="70" dur="500" fill="hold"/>
                                        <p:tgtEl>
                                          <p:spTgt spid="367631"/>
                                        </p:tgtEl>
                                        <p:attrNameLst>
                                          <p:attrName>ppt_x</p:attrName>
                                        </p:attrNameLst>
                                      </p:cBhvr>
                                      <p:tavLst>
                                        <p:tav tm="0">
                                          <p:val>
                                            <p:strVal val="0-#ppt_w/2"/>
                                          </p:val>
                                        </p:tav>
                                        <p:tav tm="100000">
                                          <p:val>
                                            <p:strVal val="#ppt_x"/>
                                          </p:val>
                                        </p:tav>
                                      </p:tavLst>
                                    </p:anim>
                                    <p:anim calcmode="lin" valueType="num">
                                      <p:cBhvr additive="base">
                                        <p:cTn id="71" dur="500" fill="hold"/>
                                        <p:tgtEl>
                                          <p:spTgt spid="367631"/>
                                        </p:tgtEl>
                                        <p:attrNameLst>
                                          <p:attrName>ppt_y</p:attrName>
                                        </p:attrNameLst>
                                      </p:cBhvr>
                                      <p:tavLst>
                                        <p:tav tm="0">
                                          <p:val>
                                            <p:strVal val="#ppt_y"/>
                                          </p:val>
                                        </p:tav>
                                        <p:tav tm="100000">
                                          <p:val>
                                            <p:strVal val="#ppt_y"/>
                                          </p:val>
                                        </p:tav>
                                      </p:tavLst>
                                    </p:anim>
                                  </p:childTnLst>
                                </p:cTn>
                              </p:par>
                            </p:childTnLst>
                          </p:cTn>
                        </p:par>
                        <p:par>
                          <p:cTn id="72" fill="hold" nodeType="afterGroup">
                            <p:stCondLst>
                              <p:cond delay="1500"/>
                            </p:stCondLst>
                            <p:childTnLst>
                              <p:par>
                                <p:cTn id="73" presetID="2" presetClass="entr" presetSubtype="8" fill="hold" grpId="0" nodeType="afterEffect">
                                  <p:stCondLst>
                                    <p:cond delay="0"/>
                                  </p:stCondLst>
                                  <p:childTnLst>
                                    <p:set>
                                      <p:cBhvr>
                                        <p:cTn id="74" dur="1" fill="hold">
                                          <p:stCondLst>
                                            <p:cond delay="0"/>
                                          </p:stCondLst>
                                        </p:cTn>
                                        <p:tgtEl>
                                          <p:spTgt spid="367632"/>
                                        </p:tgtEl>
                                        <p:attrNameLst>
                                          <p:attrName>style.visibility</p:attrName>
                                        </p:attrNameLst>
                                      </p:cBhvr>
                                      <p:to>
                                        <p:strVal val="visible"/>
                                      </p:to>
                                    </p:set>
                                    <p:anim calcmode="lin" valueType="num">
                                      <p:cBhvr additive="base">
                                        <p:cTn id="75" dur="500" fill="hold"/>
                                        <p:tgtEl>
                                          <p:spTgt spid="367632"/>
                                        </p:tgtEl>
                                        <p:attrNameLst>
                                          <p:attrName>ppt_x</p:attrName>
                                        </p:attrNameLst>
                                      </p:cBhvr>
                                      <p:tavLst>
                                        <p:tav tm="0">
                                          <p:val>
                                            <p:strVal val="0-#ppt_w/2"/>
                                          </p:val>
                                        </p:tav>
                                        <p:tav tm="100000">
                                          <p:val>
                                            <p:strVal val="#ppt_x"/>
                                          </p:val>
                                        </p:tav>
                                      </p:tavLst>
                                    </p:anim>
                                    <p:anim calcmode="lin" valueType="num">
                                      <p:cBhvr additive="base">
                                        <p:cTn id="76" dur="500" fill="hold"/>
                                        <p:tgtEl>
                                          <p:spTgt spid="367632"/>
                                        </p:tgtEl>
                                        <p:attrNameLst>
                                          <p:attrName>ppt_y</p:attrName>
                                        </p:attrNameLst>
                                      </p:cBhvr>
                                      <p:tavLst>
                                        <p:tav tm="0">
                                          <p:val>
                                            <p:strVal val="#ppt_y"/>
                                          </p:val>
                                        </p:tav>
                                        <p:tav tm="100000">
                                          <p:val>
                                            <p:strVal val="#ppt_y"/>
                                          </p:val>
                                        </p:tav>
                                      </p:tavLst>
                                    </p:anim>
                                  </p:childTnLst>
                                </p:cTn>
                              </p:par>
                            </p:childTnLst>
                          </p:cTn>
                        </p:par>
                      </p:childTnLst>
                    </p:cTn>
                  </p:par>
                  <p:par>
                    <p:cTn id="77" fill="hold" nodeType="clickPar">
                      <p:stCondLst>
                        <p:cond delay="indefinite"/>
                      </p:stCondLst>
                      <p:childTnLst>
                        <p:par>
                          <p:cTn id="78" fill="hold" nodeType="withGroup">
                            <p:stCondLst>
                              <p:cond delay="0"/>
                            </p:stCondLst>
                            <p:childTnLst>
                              <p:par>
                                <p:cTn id="79" presetID="2" presetClass="entr" presetSubtype="8" fill="hold" grpId="0" nodeType="clickEffect">
                                  <p:stCondLst>
                                    <p:cond delay="0"/>
                                  </p:stCondLst>
                                  <p:childTnLst>
                                    <p:set>
                                      <p:cBhvr>
                                        <p:cTn id="80" dur="1" fill="hold">
                                          <p:stCondLst>
                                            <p:cond delay="0"/>
                                          </p:stCondLst>
                                        </p:cTn>
                                        <p:tgtEl>
                                          <p:spTgt spid="367620"/>
                                        </p:tgtEl>
                                        <p:attrNameLst>
                                          <p:attrName>style.visibility</p:attrName>
                                        </p:attrNameLst>
                                      </p:cBhvr>
                                      <p:to>
                                        <p:strVal val="visible"/>
                                      </p:to>
                                    </p:set>
                                    <p:anim calcmode="lin" valueType="num">
                                      <p:cBhvr additive="base">
                                        <p:cTn id="81" dur="500" fill="hold"/>
                                        <p:tgtEl>
                                          <p:spTgt spid="367620"/>
                                        </p:tgtEl>
                                        <p:attrNameLst>
                                          <p:attrName>ppt_x</p:attrName>
                                        </p:attrNameLst>
                                      </p:cBhvr>
                                      <p:tavLst>
                                        <p:tav tm="0">
                                          <p:val>
                                            <p:strVal val="0-#ppt_w/2"/>
                                          </p:val>
                                        </p:tav>
                                        <p:tav tm="100000">
                                          <p:val>
                                            <p:strVal val="#ppt_x"/>
                                          </p:val>
                                        </p:tav>
                                      </p:tavLst>
                                    </p:anim>
                                    <p:anim calcmode="lin" valueType="num">
                                      <p:cBhvr additive="base">
                                        <p:cTn id="82" dur="500" fill="hold"/>
                                        <p:tgtEl>
                                          <p:spTgt spid="367620"/>
                                        </p:tgtEl>
                                        <p:attrNameLst>
                                          <p:attrName>ppt_y</p:attrName>
                                        </p:attrNameLst>
                                      </p:cBhvr>
                                      <p:tavLst>
                                        <p:tav tm="0">
                                          <p:val>
                                            <p:strVal val="#ppt_y"/>
                                          </p:val>
                                        </p:tav>
                                        <p:tav tm="100000">
                                          <p:val>
                                            <p:strVal val="#ppt_y"/>
                                          </p:val>
                                        </p:tav>
                                      </p:tavLst>
                                    </p:anim>
                                  </p:childTnLst>
                                </p:cTn>
                              </p:par>
                            </p:childTnLst>
                          </p:cTn>
                        </p:par>
                        <p:par>
                          <p:cTn id="83" fill="hold" nodeType="afterGroup">
                            <p:stCondLst>
                              <p:cond delay="500"/>
                            </p:stCondLst>
                            <p:childTnLst>
                              <p:par>
                                <p:cTn id="84" presetID="2" presetClass="entr" presetSubtype="8" fill="hold" grpId="0" nodeType="afterEffect">
                                  <p:stCondLst>
                                    <p:cond delay="0"/>
                                  </p:stCondLst>
                                  <p:childTnLst>
                                    <p:set>
                                      <p:cBhvr>
                                        <p:cTn id="85" dur="1" fill="hold">
                                          <p:stCondLst>
                                            <p:cond delay="0"/>
                                          </p:stCondLst>
                                        </p:cTn>
                                        <p:tgtEl>
                                          <p:spTgt spid="367623"/>
                                        </p:tgtEl>
                                        <p:attrNameLst>
                                          <p:attrName>style.visibility</p:attrName>
                                        </p:attrNameLst>
                                      </p:cBhvr>
                                      <p:to>
                                        <p:strVal val="visible"/>
                                      </p:to>
                                    </p:set>
                                    <p:anim calcmode="lin" valueType="num">
                                      <p:cBhvr additive="base">
                                        <p:cTn id="86" dur="500" fill="hold"/>
                                        <p:tgtEl>
                                          <p:spTgt spid="367623"/>
                                        </p:tgtEl>
                                        <p:attrNameLst>
                                          <p:attrName>ppt_x</p:attrName>
                                        </p:attrNameLst>
                                      </p:cBhvr>
                                      <p:tavLst>
                                        <p:tav tm="0">
                                          <p:val>
                                            <p:strVal val="0-#ppt_w/2"/>
                                          </p:val>
                                        </p:tav>
                                        <p:tav tm="100000">
                                          <p:val>
                                            <p:strVal val="#ppt_x"/>
                                          </p:val>
                                        </p:tav>
                                      </p:tavLst>
                                    </p:anim>
                                    <p:anim calcmode="lin" valueType="num">
                                      <p:cBhvr additive="base">
                                        <p:cTn id="87" dur="500" fill="hold"/>
                                        <p:tgtEl>
                                          <p:spTgt spid="367623"/>
                                        </p:tgtEl>
                                        <p:attrNameLst>
                                          <p:attrName>ppt_y</p:attrName>
                                        </p:attrNameLst>
                                      </p:cBhvr>
                                      <p:tavLst>
                                        <p:tav tm="0">
                                          <p:val>
                                            <p:strVal val="#ppt_y"/>
                                          </p:val>
                                        </p:tav>
                                        <p:tav tm="100000">
                                          <p:val>
                                            <p:strVal val="#ppt_y"/>
                                          </p:val>
                                        </p:tav>
                                      </p:tavLst>
                                    </p:anim>
                                  </p:childTnLst>
                                </p:cTn>
                              </p:par>
                            </p:childTnLst>
                          </p:cTn>
                        </p:par>
                        <p:par>
                          <p:cTn id="88" fill="hold" nodeType="afterGroup">
                            <p:stCondLst>
                              <p:cond delay="1000"/>
                            </p:stCondLst>
                            <p:childTnLst>
                              <p:par>
                                <p:cTn id="89" presetID="2" presetClass="entr" presetSubtype="8" fill="hold" grpId="0" nodeType="afterEffect">
                                  <p:stCondLst>
                                    <p:cond delay="0"/>
                                  </p:stCondLst>
                                  <p:childTnLst>
                                    <p:set>
                                      <p:cBhvr>
                                        <p:cTn id="90" dur="1" fill="hold">
                                          <p:stCondLst>
                                            <p:cond delay="0"/>
                                          </p:stCondLst>
                                        </p:cTn>
                                        <p:tgtEl>
                                          <p:spTgt spid="367633"/>
                                        </p:tgtEl>
                                        <p:attrNameLst>
                                          <p:attrName>style.visibility</p:attrName>
                                        </p:attrNameLst>
                                      </p:cBhvr>
                                      <p:to>
                                        <p:strVal val="visible"/>
                                      </p:to>
                                    </p:set>
                                    <p:anim calcmode="lin" valueType="num">
                                      <p:cBhvr additive="base">
                                        <p:cTn id="91" dur="500" fill="hold"/>
                                        <p:tgtEl>
                                          <p:spTgt spid="367633"/>
                                        </p:tgtEl>
                                        <p:attrNameLst>
                                          <p:attrName>ppt_x</p:attrName>
                                        </p:attrNameLst>
                                      </p:cBhvr>
                                      <p:tavLst>
                                        <p:tav tm="0">
                                          <p:val>
                                            <p:strVal val="0-#ppt_w/2"/>
                                          </p:val>
                                        </p:tav>
                                        <p:tav tm="100000">
                                          <p:val>
                                            <p:strVal val="#ppt_x"/>
                                          </p:val>
                                        </p:tav>
                                      </p:tavLst>
                                    </p:anim>
                                    <p:anim calcmode="lin" valueType="num">
                                      <p:cBhvr additive="base">
                                        <p:cTn id="92" dur="500" fill="hold"/>
                                        <p:tgtEl>
                                          <p:spTgt spid="367633"/>
                                        </p:tgtEl>
                                        <p:attrNameLst>
                                          <p:attrName>ppt_y</p:attrName>
                                        </p:attrNameLst>
                                      </p:cBhvr>
                                      <p:tavLst>
                                        <p:tav tm="0">
                                          <p:val>
                                            <p:strVal val="#ppt_y"/>
                                          </p:val>
                                        </p:tav>
                                        <p:tav tm="100000">
                                          <p:val>
                                            <p:strVal val="#ppt_y"/>
                                          </p:val>
                                        </p:tav>
                                      </p:tavLst>
                                    </p:anim>
                                  </p:childTnLst>
                                </p:cTn>
                              </p:par>
                            </p:childTnLst>
                          </p:cTn>
                        </p:par>
                        <p:par>
                          <p:cTn id="93" fill="hold" nodeType="afterGroup">
                            <p:stCondLst>
                              <p:cond delay="1500"/>
                            </p:stCondLst>
                            <p:childTnLst>
                              <p:par>
                                <p:cTn id="94" presetID="2" presetClass="entr" presetSubtype="8" fill="hold" grpId="0" nodeType="afterEffect">
                                  <p:stCondLst>
                                    <p:cond delay="0"/>
                                  </p:stCondLst>
                                  <p:childTnLst>
                                    <p:set>
                                      <p:cBhvr>
                                        <p:cTn id="95" dur="1" fill="hold">
                                          <p:stCondLst>
                                            <p:cond delay="0"/>
                                          </p:stCondLst>
                                        </p:cTn>
                                        <p:tgtEl>
                                          <p:spTgt spid="367634"/>
                                        </p:tgtEl>
                                        <p:attrNameLst>
                                          <p:attrName>style.visibility</p:attrName>
                                        </p:attrNameLst>
                                      </p:cBhvr>
                                      <p:to>
                                        <p:strVal val="visible"/>
                                      </p:to>
                                    </p:set>
                                    <p:anim calcmode="lin" valueType="num">
                                      <p:cBhvr additive="base">
                                        <p:cTn id="96" dur="500" fill="hold"/>
                                        <p:tgtEl>
                                          <p:spTgt spid="367634"/>
                                        </p:tgtEl>
                                        <p:attrNameLst>
                                          <p:attrName>ppt_x</p:attrName>
                                        </p:attrNameLst>
                                      </p:cBhvr>
                                      <p:tavLst>
                                        <p:tav tm="0">
                                          <p:val>
                                            <p:strVal val="0-#ppt_w/2"/>
                                          </p:val>
                                        </p:tav>
                                        <p:tav tm="100000">
                                          <p:val>
                                            <p:strVal val="#ppt_x"/>
                                          </p:val>
                                        </p:tav>
                                      </p:tavLst>
                                    </p:anim>
                                    <p:anim calcmode="lin" valueType="num">
                                      <p:cBhvr additive="base">
                                        <p:cTn id="97" dur="500" fill="hold"/>
                                        <p:tgtEl>
                                          <p:spTgt spid="367634"/>
                                        </p:tgtEl>
                                        <p:attrNameLst>
                                          <p:attrName>ppt_y</p:attrName>
                                        </p:attrNameLst>
                                      </p:cBhvr>
                                      <p:tavLst>
                                        <p:tav tm="0">
                                          <p:val>
                                            <p:strVal val="#ppt_y"/>
                                          </p:val>
                                        </p:tav>
                                        <p:tav tm="100000">
                                          <p:val>
                                            <p:strVal val="#ppt_y"/>
                                          </p:val>
                                        </p:tav>
                                      </p:tavLst>
                                    </p:anim>
                                  </p:childTnLst>
                                </p:cTn>
                              </p:par>
                            </p:childTnLst>
                          </p:cTn>
                        </p:par>
                        <p:par>
                          <p:cTn id="98" fill="hold" nodeType="afterGroup">
                            <p:stCondLst>
                              <p:cond delay="2000"/>
                            </p:stCondLst>
                            <p:childTnLst>
                              <p:par>
                                <p:cTn id="99" presetID="2" presetClass="entr" presetSubtype="8" fill="hold" grpId="0" nodeType="afterEffect">
                                  <p:stCondLst>
                                    <p:cond delay="0"/>
                                  </p:stCondLst>
                                  <p:childTnLst>
                                    <p:set>
                                      <p:cBhvr>
                                        <p:cTn id="100" dur="1" fill="hold">
                                          <p:stCondLst>
                                            <p:cond delay="0"/>
                                          </p:stCondLst>
                                        </p:cTn>
                                        <p:tgtEl>
                                          <p:spTgt spid="367635"/>
                                        </p:tgtEl>
                                        <p:attrNameLst>
                                          <p:attrName>style.visibility</p:attrName>
                                        </p:attrNameLst>
                                      </p:cBhvr>
                                      <p:to>
                                        <p:strVal val="visible"/>
                                      </p:to>
                                    </p:set>
                                    <p:anim calcmode="lin" valueType="num">
                                      <p:cBhvr additive="base">
                                        <p:cTn id="101" dur="500" fill="hold"/>
                                        <p:tgtEl>
                                          <p:spTgt spid="367635"/>
                                        </p:tgtEl>
                                        <p:attrNameLst>
                                          <p:attrName>ppt_x</p:attrName>
                                        </p:attrNameLst>
                                      </p:cBhvr>
                                      <p:tavLst>
                                        <p:tav tm="0">
                                          <p:val>
                                            <p:strVal val="0-#ppt_w/2"/>
                                          </p:val>
                                        </p:tav>
                                        <p:tav tm="100000">
                                          <p:val>
                                            <p:strVal val="#ppt_x"/>
                                          </p:val>
                                        </p:tav>
                                      </p:tavLst>
                                    </p:anim>
                                    <p:anim calcmode="lin" valueType="num">
                                      <p:cBhvr additive="base">
                                        <p:cTn id="102" dur="500" fill="hold"/>
                                        <p:tgtEl>
                                          <p:spTgt spid="367635"/>
                                        </p:tgtEl>
                                        <p:attrNameLst>
                                          <p:attrName>ppt_y</p:attrName>
                                        </p:attrNameLst>
                                      </p:cBhvr>
                                      <p:tavLst>
                                        <p:tav tm="0">
                                          <p:val>
                                            <p:strVal val="#ppt_y"/>
                                          </p:val>
                                        </p:tav>
                                        <p:tav tm="100000">
                                          <p:val>
                                            <p:strVal val="#ppt_y"/>
                                          </p:val>
                                        </p:tav>
                                      </p:tavLst>
                                    </p:anim>
                                  </p:childTnLst>
                                </p:cTn>
                              </p:par>
                            </p:childTnLst>
                          </p:cTn>
                        </p:par>
                        <p:par>
                          <p:cTn id="103" fill="hold" nodeType="afterGroup">
                            <p:stCondLst>
                              <p:cond delay="2500"/>
                            </p:stCondLst>
                            <p:childTnLst>
                              <p:par>
                                <p:cTn id="104" presetID="2" presetClass="entr" presetSubtype="8" fill="hold" grpId="0" nodeType="afterEffect">
                                  <p:stCondLst>
                                    <p:cond delay="0"/>
                                  </p:stCondLst>
                                  <p:childTnLst>
                                    <p:set>
                                      <p:cBhvr>
                                        <p:cTn id="105" dur="1" fill="hold">
                                          <p:stCondLst>
                                            <p:cond delay="0"/>
                                          </p:stCondLst>
                                        </p:cTn>
                                        <p:tgtEl>
                                          <p:spTgt spid="367636"/>
                                        </p:tgtEl>
                                        <p:attrNameLst>
                                          <p:attrName>style.visibility</p:attrName>
                                        </p:attrNameLst>
                                      </p:cBhvr>
                                      <p:to>
                                        <p:strVal val="visible"/>
                                      </p:to>
                                    </p:set>
                                    <p:anim calcmode="lin" valueType="num">
                                      <p:cBhvr additive="base">
                                        <p:cTn id="106" dur="500" fill="hold"/>
                                        <p:tgtEl>
                                          <p:spTgt spid="367636"/>
                                        </p:tgtEl>
                                        <p:attrNameLst>
                                          <p:attrName>ppt_x</p:attrName>
                                        </p:attrNameLst>
                                      </p:cBhvr>
                                      <p:tavLst>
                                        <p:tav tm="0">
                                          <p:val>
                                            <p:strVal val="0-#ppt_w/2"/>
                                          </p:val>
                                        </p:tav>
                                        <p:tav tm="100000">
                                          <p:val>
                                            <p:strVal val="#ppt_x"/>
                                          </p:val>
                                        </p:tav>
                                      </p:tavLst>
                                    </p:anim>
                                    <p:anim calcmode="lin" valueType="num">
                                      <p:cBhvr additive="base">
                                        <p:cTn id="107" dur="500" fill="hold"/>
                                        <p:tgtEl>
                                          <p:spTgt spid="367636"/>
                                        </p:tgtEl>
                                        <p:attrNameLst>
                                          <p:attrName>ppt_y</p:attrName>
                                        </p:attrNameLst>
                                      </p:cBhvr>
                                      <p:tavLst>
                                        <p:tav tm="0">
                                          <p:val>
                                            <p:strVal val="#ppt_y"/>
                                          </p:val>
                                        </p:tav>
                                        <p:tav tm="100000">
                                          <p:val>
                                            <p:strVal val="#ppt_y"/>
                                          </p:val>
                                        </p:tav>
                                      </p:tavLst>
                                    </p:anim>
                                  </p:childTnLst>
                                </p:cTn>
                              </p:par>
                            </p:childTnLst>
                          </p:cTn>
                        </p:par>
                        <p:par>
                          <p:cTn id="108" fill="hold" nodeType="afterGroup">
                            <p:stCondLst>
                              <p:cond delay="3000"/>
                            </p:stCondLst>
                            <p:childTnLst>
                              <p:par>
                                <p:cTn id="109" presetID="3" presetClass="entr" presetSubtype="10" fill="hold" grpId="0" nodeType="afterEffect">
                                  <p:stCondLst>
                                    <p:cond delay="0"/>
                                  </p:stCondLst>
                                  <p:childTnLst>
                                    <p:set>
                                      <p:cBhvr>
                                        <p:cTn id="110" dur="1" fill="hold">
                                          <p:stCondLst>
                                            <p:cond delay="0"/>
                                          </p:stCondLst>
                                        </p:cTn>
                                        <p:tgtEl>
                                          <p:spTgt spid="367647"/>
                                        </p:tgtEl>
                                        <p:attrNameLst>
                                          <p:attrName>style.visibility</p:attrName>
                                        </p:attrNameLst>
                                      </p:cBhvr>
                                      <p:to>
                                        <p:strVal val="visible"/>
                                      </p:to>
                                    </p:set>
                                    <p:animEffect transition="in" filter="blinds(horizontal)">
                                      <p:cBhvr>
                                        <p:cTn id="111" dur="500"/>
                                        <p:tgtEl>
                                          <p:spTgt spid="367647"/>
                                        </p:tgtEl>
                                      </p:cBhvr>
                                    </p:animEffect>
                                  </p:childTnLst>
                                </p:cTn>
                              </p:par>
                            </p:childTnLst>
                          </p:cTn>
                        </p:par>
                        <p:par>
                          <p:cTn id="112" fill="hold" nodeType="afterGroup">
                            <p:stCondLst>
                              <p:cond delay="3500"/>
                            </p:stCondLst>
                            <p:childTnLst>
                              <p:par>
                                <p:cTn id="113" presetID="2" presetClass="entr" presetSubtype="8" fill="hold" nodeType="afterEffect">
                                  <p:stCondLst>
                                    <p:cond delay="0"/>
                                  </p:stCondLst>
                                  <p:childTnLst>
                                    <p:set>
                                      <p:cBhvr>
                                        <p:cTn id="114" dur="1" fill="hold">
                                          <p:stCondLst>
                                            <p:cond delay="0"/>
                                          </p:stCondLst>
                                        </p:cTn>
                                        <p:tgtEl>
                                          <p:spTgt spid="367637"/>
                                        </p:tgtEl>
                                        <p:attrNameLst>
                                          <p:attrName>style.visibility</p:attrName>
                                        </p:attrNameLst>
                                      </p:cBhvr>
                                      <p:to>
                                        <p:strVal val="visible"/>
                                      </p:to>
                                    </p:set>
                                    <p:anim calcmode="lin" valueType="num">
                                      <p:cBhvr additive="base">
                                        <p:cTn id="115" dur="500" fill="hold"/>
                                        <p:tgtEl>
                                          <p:spTgt spid="367637"/>
                                        </p:tgtEl>
                                        <p:attrNameLst>
                                          <p:attrName>ppt_x</p:attrName>
                                        </p:attrNameLst>
                                      </p:cBhvr>
                                      <p:tavLst>
                                        <p:tav tm="0">
                                          <p:val>
                                            <p:strVal val="0-#ppt_w/2"/>
                                          </p:val>
                                        </p:tav>
                                        <p:tav tm="100000">
                                          <p:val>
                                            <p:strVal val="#ppt_x"/>
                                          </p:val>
                                        </p:tav>
                                      </p:tavLst>
                                    </p:anim>
                                    <p:anim calcmode="lin" valueType="num">
                                      <p:cBhvr additive="base">
                                        <p:cTn id="116" dur="500" fill="hold"/>
                                        <p:tgtEl>
                                          <p:spTgt spid="367637"/>
                                        </p:tgtEl>
                                        <p:attrNameLst>
                                          <p:attrName>ppt_y</p:attrName>
                                        </p:attrNameLst>
                                      </p:cBhvr>
                                      <p:tavLst>
                                        <p:tav tm="0">
                                          <p:val>
                                            <p:strVal val="#ppt_y"/>
                                          </p:val>
                                        </p:tav>
                                        <p:tav tm="100000">
                                          <p:val>
                                            <p:strVal val="#ppt_y"/>
                                          </p:val>
                                        </p:tav>
                                      </p:tavLst>
                                    </p:anim>
                                  </p:childTnLst>
                                </p:cTn>
                              </p:par>
                            </p:childTnLst>
                          </p:cTn>
                        </p:par>
                        <p:par>
                          <p:cTn id="117" fill="hold" nodeType="afterGroup">
                            <p:stCondLst>
                              <p:cond delay="4000"/>
                            </p:stCondLst>
                            <p:childTnLst>
                              <p:par>
                                <p:cTn id="118" presetID="2" presetClass="entr" presetSubtype="8" fill="hold" grpId="0" nodeType="afterEffect">
                                  <p:stCondLst>
                                    <p:cond delay="0"/>
                                  </p:stCondLst>
                                  <p:childTnLst>
                                    <p:set>
                                      <p:cBhvr>
                                        <p:cTn id="119" dur="1" fill="hold">
                                          <p:stCondLst>
                                            <p:cond delay="0"/>
                                          </p:stCondLst>
                                        </p:cTn>
                                        <p:tgtEl>
                                          <p:spTgt spid="367638"/>
                                        </p:tgtEl>
                                        <p:attrNameLst>
                                          <p:attrName>style.visibility</p:attrName>
                                        </p:attrNameLst>
                                      </p:cBhvr>
                                      <p:to>
                                        <p:strVal val="visible"/>
                                      </p:to>
                                    </p:set>
                                    <p:anim calcmode="lin" valueType="num">
                                      <p:cBhvr additive="base">
                                        <p:cTn id="120" dur="500" fill="hold"/>
                                        <p:tgtEl>
                                          <p:spTgt spid="367638"/>
                                        </p:tgtEl>
                                        <p:attrNameLst>
                                          <p:attrName>ppt_x</p:attrName>
                                        </p:attrNameLst>
                                      </p:cBhvr>
                                      <p:tavLst>
                                        <p:tav tm="0">
                                          <p:val>
                                            <p:strVal val="0-#ppt_w/2"/>
                                          </p:val>
                                        </p:tav>
                                        <p:tav tm="100000">
                                          <p:val>
                                            <p:strVal val="#ppt_x"/>
                                          </p:val>
                                        </p:tav>
                                      </p:tavLst>
                                    </p:anim>
                                    <p:anim calcmode="lin" valueType="num">
                                      <p:cBhvr additive="base">
                                        <p:cTn id="121" dur="500" fill="hold"/>
                                        <p:tgtEl>
                                          <p:spTgt spid="367638"/>
                                        </p:tgtEl>
                                        <p:attrNameLst>
                                          <p:attrName>ppt_y</p:attrName>
                                        </p:attrNameLst>
                                      </p:cBhvr>
                                      <p:tavLst>
                                        <p:tav tm="0">
                                          <p:val>
                                            <p:strVal val="#ppt_y"/>
                                          </p:val>
                                        </p:tav>
                                        <p:tav tm="100000">
                                          <p:val>
                                            <p:strVal val="#ppt_y"/>
                                          </p:val>
                                        </p:tav>
                                      </p:tavLst>
                                    </p:anim>
                                  </p:childTnLst>
                                </p:cTn>
                              </p:par>
                            </p:childTnLst>
                          </p:cTn>
                        </p:par>
                      </p:childTnLst>
                    </p:cTn>
                  </p:par>
                  <p:par>
                    <p:cTn id="122" fill="hold" nodeType="clickPar">
                      <p:stCondLst>
                        <p:cond delay="indefinite"/>
                      </p:stCondLst>
                      <p:childTnLst>
                        <p:par>
                          <p:cTn id="123" fill="hold" nodeType="withGroup">
                            <p:stCondLst>
                              <p:cond delay="0"/>
                            </p:stCondLst>
                            <p:childTnLst>
                              <p:par>
                                <p:cTn id="124" presetID="2" presetClass="entr" presetSubtype="8" fill="hold" grpId="0" nodeType="clickEffect">
                                  <p:stCondLst>
                                    <p:cond delay="0"/>
                                  </p:stCondLst>
                                  <p:childTnLst>
                                    <p:set>
                                      <p:cBhvr>
                                        <p:cTn id="125" dur="1" fill="hold">
                                          <p:stCondLst>
                                            <p:cond delay="0"/>
                                          </p:stCondLst>
                                        </p:cTn>
                                        <p:tgtEl>
                                          <p:spTgt spid="367619"/>
                                        </p:tgtEl>
                                        <p:attrNameLst>
                                          <p:attrName>style.visibility</p:attrName>
                                        </p:attrNameLst>
                                      </p:cBhvr>
                                      <p:to>
                                        <p:strVal val="visible"/>
                                      </p:to>
                                    </p:set>
                                    <p:anim calcmode="lin" valueType="num">
                                      <p:cBhvr additive="base">
                                        <p:cTn id="126" dur="500" fill="hold"/>
                                        <p:tgtEl>
                                          <p:spTgt spid="367619"/>
                                        </p:tgtEl>
                                        <p:attrNameLst>
                                          <p:attrName>ppt_x</p:attrName>
                                        </p:attrNameLst>
                                      </p:cBhvr>
                                      <p:tavLst>
                                        <p:tav tm="0">
                                          <p:val>
                                            <p:strVal val="0-#ppt_w/2"/>
                                          </p:val>
                                        </p:tav>
                                        <p:tav tm="100000">
                                          <p:val>
                                            <p:strVal val="#ppt_x"/>
                                          </p:val>
                                        </p:tav>
                                      </p:tavLst>
                                    </p:anim>
                                    <p:anim calcmode="lin" valueType="num">
                                      <p:cBhvr additive="base">
                                        <p:cTn id="127" dur="500" fill="hold"/>
                                        <p:tgtEl>
                                          <p:spTgt spid="367619"/>
                                        </p:tgtEl>
                                        <p:attrNameLst>
                                          <p:attrName>ppt_y</p:attrName>
                                        </p:attrNameLst>
                                      </p:cBhvr>
                                      <p:tavLst>
                                        <p:tav tm="0">
                                          <p:val>
                                            <p:strVal val="#ppt_y"/>
                                          </p:val>
                                        </p:tav>
                                        <p:tav tm="100000">
                                          <p:val>
                                            <p:strVal val="#ppt_y"/>
                                          </p:val>
                                        </p:tav>
                                      </p:tavLst>
                                    </p:anim>
                                  </p:childTnLst>
                                </p:cTn>
                              </p:par>
                            </p:childTnLst>
                          </p:cTn>
                        </p:par>
                        <p:par>
                          <p:cTn id="128" fill="hold" nodeType="afterGroup">
                            <p:stCondLst>
                              <p:cond delay="500"/>
                            </p:stCondLst>
                            <p:childTnLst>
                              <p:par>
                                <p:cTn id="129" presetID="2" presetClass="entr" presetSubtype="8" fill="hold" grpId="0" nodeType="afterEffect">
                                  <p:stCondLst>
                                    <p:cond delay="0"/>
                                  </p:stCondLst>
                                  <p:childTnLst>
                                    <p:set>
                                      <p:cBhvr>
                                        <p:cTn id="130" dur="1" fill="hold">
                                          <p:stCondLst>
                                            <p:cond delay="0"/>
                                          </p:stCondLst>
                                        </p:cTn>
                                        <p:tgtEl>
                                          <p:spTgt spid="367624"/>
                                        </p:tgtEl>
                                        <p:attrNameLst>
                                          <p:attrName>style.visibility</p:attrName>
                                        </p:attrNameLst>
                                      </p:cBhvr>
                                      <p:to>
                                        <p:strVal val="visible"/>
                                      </p:to>
                                    </p:set>
                                    <p:anim calcmode="lin" valueType="num">
                                      <p:cBhvr additive="base">
                                        <p:cTn id="131" dur="500" fill="hold"/>
                                        <p:tgtEl>
                                          <p:spTgt spid="367624"/>
                                        </p:tgtEl>
                                        <p:attrNameLst>
                                          <p:attrName>ppt_x</p:attrName>
                                        </p:attrNameLst>
                                      </p:cBhvr>
                                      <p:tavLst>
                                        <p:tav tm="0">
                                          <p:val>
                                            <p:strVal val="0-#ppt_w/2"/>
                                          </p:val>
                                        </p:tav>
                                        <p:tav tm="100000">
                                          <p:val>
                                            <p:strVal val="#ppt_x"/>
                                          </p:val>
                                        </p:tav>
                                      </p:tavLst>
                                    </p:anim>
                                    <p:anim calcmode="lin" valueType="num">
                                      <p:cBhvr additive="base">
                                        <p:cTn id="132" dur="500" fill="hold"/>
                                        <p:tgtEl>
                                          <p:spTgt spid="367624"/>
                                        </p:tgtEl>
                                        <p:attrNameLst>
                                          <p:attrName>ppt_y</p:attrName>
                                        </p:attrNameLst>
                                      </p:cBhvr>
                                      <p:tavLst>
                                        <p:tav tm="0">
                                          <p:val>
                                            <p:strVal val="#ppt_y"/>
                                          </p:val>
                                        </p:tav>
                                        <p:tav tm="100000">
                                          <p:val>
                                            <p:strVal val="#ppt_y"/>
                                          </p:val>
                                        </p:tav>
                                      </p:tavLst>
                                    </p:anim>
                                  </p:childTnLst>
                                </p:cTn>
                              </p:par>
                            </p:childTnLst>
                          </p:cTn>
                        </p:par>
                        <p:par>
                          <p:cTn id="133" fill="hold" nodeType="afterGroup">
                            <p:stCondLst>
                              <p:cond delay="1000"/>
                            </p:stCondLst>
                            <p:childTnLst>
                              <p:par>
                                <p:cTn id="134" presetID="2" presetClass="entr" presetSubtype="8" fill="hold" nodeType="afterEffect">
                                  <p:stCondLst>
                                    <p:cond delay="0"/>
                                  </p:stCondLst>
                                  <p:childTnLst>
                                    <p:set>
                                      <p:cBhvr>
                                        <p:cTn id="135" dur="1" fill="hold">
                                          <p:stCondLst>
                                            <p:cond delay="0"/>
                                          </p:stCondLst>
                                        </p:cTn>
                                        <p:tgtEl>
                                          <p:spTgt spid="367639"/>
                                        </p:tgtEl>
                                        <p:attrNameLst>
                                          <p:attrName>style.visibility</p:attrName>
                                        </p:attrNameLst>
                                      </p:cBhvr>
                                      <p:to>
                                        <p:strVal val="visible"/>
                                      </p:to>
                                    </p:set>
                                    <p:anim calcmode="lin" valueType="num">
                                      <p:cBhvr additive="base">
                                        <p:cTn id="136" dur="500" fill="hold"/>
                                        <p:tgtEl>
                                          <p:spTgt spid="367639"/>
                                        </p:tgtEl>
                                        <p:attrNameLst>
                                          <p:attrName>ppt_x</p:attrName>
                                        </p:attrNameLst>
                                      </p:cBhvr>
                                      <p:tavLst>
                                        <p:tav tm="0">
                                          <p:val>
                                            <p:strVal val="0-#ppt_w/2"/>
                                          </p:val>
                                        </p:tav>
                                        <p:tav tm="100000">
                                          <p:val>
                                            <p:strVal val="#ppt_x"/>
                                          </p:val>
                                        </p:tav>
                                      </p:tavLst>
                                    </p:anim>
                                    <p:anim calcmode="lin" valueType="num">
                                      <p:cBhvr additive="base">
                                        <p:cTn id="137" dur="500" fill="hold"/>
                                        <p:tgtEl>
                                          <p:spTgt spid="367639"/>
                                        </p:tgtEl>
                                        <p:attrNameLst>
                                          <p:attrName>ppt_y</p:attrName>
                                        </p:attrNameLst>
                                      </p:cBhvr>
                                      <p:tavLst>
                                        <p:tav tm="0">
                                          <p:val>
                                            <p:strVal val="#ppt_y"/>
                                          </p:val>
                                        </p:tav>
                                        <p:tav tm="100000">
                                          <p:val>
                                            <p:strVal val="#ppt_y"/>
                                          </p:val>
                                        </p:tav>
                                      </p:tavLst>
                                    </p:anim>
                                  </p:childTnLst>
                                </p:cTn>
                              </p:par>
                            </p:childTnLst>
                          </p:cTn>
                        </p:par>
                        <p:par>
                          <p:cTn id="138" fill="hold" nodeType="afterGroup">
                            <p:stCondLst>
                              <p:cond delay="1500"/>
                            </p:stCondLst>
                            <p:childTnLst>
                              <p:par>
                                <p:cTn id="139" presetID="2" presetClass="entr" presetSubtype="8" fill="hold" grpId="0" nodeType="afterEffect">
                                  <p:stCondLst>
                                    <p:cond delay="0"/>
                                  </p:stCondLst>
                                  <p:childTnLst>
                                    <p:set>
                                      <p:cBhvr>
                                        <p:cTn id="140" dur="1" fill="hold">
                                          <p:stCondLst>
                                            <p:cond delay="0"/>
                                          </p:stCondLst>
                                        </p:cTn>
                                        <p:tgtEl>
                                          <p:spTgt spid="367640"/>
                                        </p:tgtEl>
                                        <p:attrNameLst>
                                          <p:attrName>style.visibility</p:attrName>
                                        </p:attrNameLst>
                                      </p:cBhvr>
                                      <p:to>
                                        <p:strVal val="visible"/>
                                      </p:to>
                                    </p:set>
                                    <p:anim calcmode="lin" valueType="num">
                                      <p:cBhvr additive="base">
                                        <p:cTn id="141" dur="500" fill="hold"/>
                                        <p:tgtEl>
                                          <p:spTgt spid="367640"/>
                                        </p:tgtEl>
                                        <p:attrNameLst>
                                          <p:attrName>ppt_x</p:attrName>
                                        </p:attrNameLst>
                                      </p:cBhvr>
                                      <p:tavLst>
                                        <p:tav tm="0">
                                          <p:val>
                                            <p:strVal val="0-#ppt_w/2"/>
                                          </p:val>
                                        </p:tav>
                                        <p:tav tm="100000">
                                          <p:val>
                                            <p:strVal val="#ppt_x"/>
                                          </p:val>
                                        </p:tav>
                                      </p:tavLst>
                                    </p:anim>
                                    <p:anim calcmode="lin" valueType="num">
                                      <p:cBhvr additive="base">
                                        <p:cTn id="142" dur="500" fill="hold"/>
                                        <p:tgtEl>
                                          <p:spTgt spid="3676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7618" grpId="0"/>
      <p:bldP spid="367619" grpId="0" animBg="1"/>
      <p:bldP spid="367620" grpId="0" animBg="1"/>
      <p:bldP spid="367621" grpId="0" animBg="1"/>
      <p:bldP spid="367622" grpId="0" animBg="1"/>
      <p:bldP spid="367623" grpId="0"/>
      <p:bldP spid="367624" grpId="0"/>
      <p:bldP spid="367630" grpId="0"/>
      <p:bldP spid="367632" grpId="0"/>
      <p:bldP spid="367633" grpId="0"/>
      <p:bldP spid="367634" grpId="0"/>
      <p:bldP spid="367635" grpId="0"/>
      <p:bldP spid="367636" grpId="0"/>
      <p:bldP spid="367638" grpId="0"/>
      <p:bldP spid="367640" grpId="0"/>
      <p:bldP spid="367641" grpId="0"/>
      <p:bldP spid="367642" grpId="0"/>
      <p:bldP spid="367643" grpId="0"/>
      <p:bldP spid="367644" grpId="0"/>
      <p:bldP spid="367645" grpId="0"/>
      <p:bldP spid="367646" grpId="0"/>
      <p:bldP spid="36764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45CCE152-0656-43AF-858D-BA93A0F6BB3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3945" t="3432" r="3996" b="15542"/>
          <a:stretch/>
        </p:blipFill>
        <p:spPr>
          <a:xfrm rot="10800000">
            <a:off x="-1" y="-26507"/>
            <a:ext cx="1337257" cy="1655065"/>
          </a:xfrm>
          <a:prstGeom prst="rect">
            <a:avLst/>
          </a:prstGeom>
        </p:spPr>
      </p:pic>
      <p:sp>
        <p:nvSpPr>
          <p:cNvPr id="6" name="内容占位符 2">
            <a:extLst>
              <a:ext uri="{FF2B5EF4-FFF2-40B4-BE49-F238E27FC236}">
                <a16:creationId xmlns:a16="http://schemas.microsoft.com/office/drawing/2014/main" id="{741EEAA1-C865-420D-AF7D-74106C2EE2DA}"/>
              </a:ext>
            </a:extLst>
          </p:cNvPr>
          <p:cNvSpPr txBox="1">
            <a:spLocks noChangeArrowheads="1"/>
          </p:cNvSpPr>
          <p:nvPr/>
        </p:nvSpPr>
        <p:spPr bwMode="auto">
          <a:xfrm>
            <a:off x="948574" y="1123472"/>
            <a:ext cx="10024677" cy="7115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kumimoji="1" sz="3000">
                <a:solidFill>
                  <a:schemeClr val="tx1"/>
                </a:solidFill>
                <a:latin typeface="+mn-lt"/>
                <a:ea typeface="+mn-ea"/>
                <a:cs typeface="宋体" charset="0"/>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kumimoji="1" sz="2600">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kumimoji="1" sz="2300">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kumimoji="1" sz="2000">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kumimoji="1" sz="2000">
                <a:solidFill>
                  <a:schemeClr val="tx1"/>
                </a:solidFill>
                <a:latin typeface="+mn-lt"/>
                <a:ea typeface="+mn-ea"/>
              </a:defRPr>
            </a:lvl5pPr>
            <a:lvl6pPr marL="25514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6pPr>
            <a:lvl7pPr marL="30086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7pPr>
            <a:lvl8pPr marL="34658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8pPr>
            <a:lvl9pPr marL="3923030" indent="-398780"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9pPr>
          </a:lstStyle>
          <a:p>
            <a:r>
              <a:rPr lang="zh-CN" altLang="zh-CN" sz="2400" kern="0" dirty="0">
                <a:latin typeface="微软雅黑" panose="020B0503020204020204" pitchFamily="34" charset="-122"/>
                <a:ea typeface="微软雅黑" panose="020B0503020204020204" pitchFamily="34" charset="-122"/>
              </a:rPr>
              <a:t>核心产品是指消费者购买某种产品时所追求的利益，是顾客真正要买的东西，因而在产品整体概念中是最基本、最主要的部分。消费者购买某种产品，并不是为了占有或获得产品本身，而是为了获得满足某种需要的效用或利益。</a:t>
            </a:r>
          </a:p>
          <a:p>
            <a:endParaRPr lang="en-US" altLang="zh-CN" sz="2400" kern="0" dirty="0">
              <a:latin typeface="微软雅黑" panose="020B0503020204020204" pitchFamily="34" charset="-122"/>
              <a:ea typeface="微软雅黑" panose="020B0503020204020204" pitchFamily="34" charset="-122"/>
            </a:endParaRPr>
          </a:p>
          <a:p>
            <a:r>
              <a:rPr lang="zh-CN" altLang="zh-CN" sz="2400" kern="0" dirty="0">
                <a:latin typeface="微软雅黑" panose="020B0503020204020204" pitchFamily="34" charset="-122"/>
                <a:ea typeface="微软雅黑" panose="020B0503020204020204" pitchFamily="34" charset="-122"/>
              </a:rPr>
              <a:t>有形产品是指核心产品的载体，即向市场提供的实体和服务的可识别的形象表现。如果有形产品是实体物品，则它在市场上通常表现为产品质量、特征、款式和设计、品牌名称和包装等。产品的基本效用必须通过某些具体的形式才能得以实现。</a:t>
            </a:r>
            <a:endParaRPr lang="en-US" altLang="zh-CN" sz="2400" kern="0" dirty="0">
              <a:latin typeface="微软雅黑" panose="020B0503020204020204" pitchFamily="34" charset="-122"/>
              <a:ea typeface="微软雅黑" panose="020B0503020204020204" pitchFamily="34" charset="-122"/>
            </a:endParaRPr>
          </a:p>
          <a:p>
            <a:endParaRPr lang="en-US" altLang="zh-CN" sz="2400" kern="0" dirty="0">
              <a:latin typeface="微软雅黑" panose="020B0503020204020204" pitchFamily="34" charset="-122"/>
              <a:ea typeface="微软雅黑" panose="020B0503020204020204" pitchFamily="34" charset="-122"/>
            </a:endParaRPr>
          </a:p>
          <a:p>
            <a:r>
              <a:rPr lang="zh-CN" altLang="zh-CN" sz="2400" kern="0" dirty="0">
                <a:latin typeface="微软雅黑" panose="020B0503020204020204" pitchFamily="34" charset="-122"/>
                <a:ea typeface="微软雅黑" panose="020B0503020204020204" pitchFamily="34" charset="-122"/>
              </a:rPr>
              <a:t>附加产品是指顾客购买有形产品时所获得的全部附加服务和利益，包括提供信贷、保修、安装、售后服务等。</a:t>
            </a:r>
            <a:endParaRPr lang="zh-CN" altLang="en-US" sz="2400" kern="0" dirty="0">
              <a:latin typeface="微软雅黑" panose="020B0503020204020204" pitchFamily="34" charset="-122"/>
              <a:ea typeface="微软雅黑" panose="020B0503020204020204" pitchFamily="34" charset="-122"/>
            </a:endParaRPr>
          </a:p>
        </p:txBody>
      </p:sp>
      <p:sp>
        <p:nvSpPr>
          <p:cNvPr id="7" name="标题 6">
            <a:extLst>
              <a:ext uri="{FF2B5EF4-FFF2-40B4-BE49-F238E27FC236}">
                <a16:creationId xmlns:a16="http://schemas.microsoft.com/office/drawing/2014/main" id="{9F261F2E-B60B-4440-999A-4310AFFB5595}"/>
              </a:ext>
            </a:extLst>
          </p:cNvPr>
          <p:cNvSpPr>
            <a:spLocks noGrp="1"/>
          </p:cNvSpPr>
          <p:nvPr>
            <p:ph type="title"/>
          </p:nvPr>
        </p:nvSpPr>
        <p:spPr/>
        <p:txBody>
          <a:bodyPr/>
          <a:lstStyle/>
          <a:p>
            <a:r>
              <a:rPr lang="en-US" altLang="zh-CN" dirty="0"/>
              <a:t>10.1</a:t>
            </a:r>
            <a:r>
              <a:rPr lang="zh-CN" altLang="en-US" dirty="0"/>
              <a:t>产品组合策略</a:t>
            </a:r>
          </a:p>
        </p:txBody>
      </p:sp>
    </p:spTree>
    <p:extLst>
      <p:ext uri="{BB962C8B-B14F-4D97-AF65-F5344CB8AC3E}">
        <p14:creationId xmlns:p14="http://schemas.microsoft.com/office/powerpoint/2010/main" val="1240125833"/>
      </p:ext>
    </p:extLst>
  </p:cSld>
  <p:clrMapOvr>
    <a:masterClrMapping/>
  </p:clrMapOvr>
  <p:transition>
    <p:strips dir="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标题 1">
            <a:extLst>
              <a:ext uri="{FF2B5EF4-FFF2-40B4-BE49-F238E27FC236}">
                <a16:creationId xmlns:a16="http://schemas.microsoft.com/office/drawing/2014/main" id="{9A423E5D-B814-4952-AECF-B4C368C11A99}"/>
              </a:ext>
            </a:extLst>
          </p:cNvPr>
          <p:cNvSpPr>
            <a:spLocks noGrp="1" noChangeArrowheads="1"/>
          </p:cNvSpPr>
          <p:nvPr>
            <p:ph type="title"/>
          </p:nvPr>
        </p:nvSpPr>
        <p:spPr/>
        <p:txBody>
          <a:bodyPr/>
          <a:lstStyle/>
          <a:p>
            <a:r>
              <a:rPr lang="zh-CN" altLang="en-US" sz="3600" dirty="0"/>
              <a:t>思考与讨论：旅店客房、手机的整体概念？</a:t>
            </a:r>
          </a:p>
        </p:txBody>
      </p:sp>
      <p:sp>
        <p:nvSpPr>
          <p:cNvPr id="27651" name="内容占位符 2">
            <a:extLst>
              <a:ext uri="{FF2B5EF4-FFF2-40B4-BE49-F238E27FC236}">
                <a16:creationId xmlns:a16="http://schemas.microsoft.com/office/drawing/2014/main" id="{D9007EEC-A420-43F9-B02E-8353322F25D8}"/>
              </a:ext>
            </a:extLst>
          </p:cNvPr>
          <p:cNvSpPr>
            <a:spLocks noGrp="1" noChangeArrowheads="1"/>
          </p:cNvSpPr>
          <p:nvPr>
            <p:ph idx="1"/>
          </p:nvPr>
        </p:nvSpPr>
        <p:spPr/>
        <p:txBody>
          <a:bodyPr/>
          <a:lstStyle/>
          <a:p>
            <a:endParaRPr lang="en-US" altLang="zh-CN" dirty="0"/>
          </a:p>
          <a:p>
            <a:pPr>
              <a:buFont typeface="Wingdings" panose="05000000000000000000" pitchFamily="2" charset="2"/>
              <a:buNone/>
            </a:pPr>
            <a:endParaRPr lang="en-US" altLang="zh-CN" dirty="0"/>
          </a:p>
          <a:p>
            <a:pPr>
              <a:buFont typeface="Wingdings" panose="05000000000000000000" pitchFamily="2" charset="2"/>
              <a:buNone/>
            </a:pPr>
            <a:endParaRPr lang="zh-CN" altLang="en-US" dirty="0"/>
          </a:p>
        </p:txBody>
      </p:sp>
      <p:pic>
        <p:nvPicPr>
          <p:cNvPr id="27652" name="Picture 2">
            <a:extLst>
              <a:ext uri="{FF2B5EF4-FFF2-40B4-BE49-F238E27FC236}">
                <a16:creationId xmlns:a16="http://schemas.microsoft.com/office/drawing/2014/main" id="{C88C97CA-C41D-43BF-BAA5-DB8BE69C3C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1843" y="1504157"/>
            <a:ext cx="3451225" cy="215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3" name="Picture 3">
            <a:extLst>
              <a:ext uri="{FF2B5EF4-FFF2-40B4-BE49-F238E27FC236}">
                <a16:creationId xmlns:a16="http://schemas.microsoft.com/office/drawing/2014/main" id="{5797203D-FD50-4978-AF82-C937AC93C4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1843" y="3815160"/>
            <a:ext cx="3451225" cy="215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a:extLst>
              <a:ext uri="{FF2B5EF4-FFF2-40B4-BE49-F238E27FC236}">
                <a16:creationId xmlns:a16="http://schemas.microsoft.com/office/drawing/2014/main" id="{0109CA4C-8930-4EBD-9F6E-2D84374C4132}"/>
              </a:ext>
            </a:extLst>
          </p:cNvPr>
          <p:cNvPicPr>
            <a:picLocks noChangeAspect="1"/>
          </p:cNvPicPr>
          <p:nvPr/>
        </p:nvPicPr>
        <p:blipFill>
          <a:blip r:embed="rId4"/>
          <a:stretch>
            <a:fillRect/>
          </a:stretch>
        </p:blipFill>
        <p:spPr>
          <a:xfrm>
            <a:off x="7218934" y="1660125"/>
            <a:ext cx="3336616" cy="4312448"/>
          </a:xfrm>
          <a:prstGeom prst="rect">
            <a:avLst/>
          </a:prstGeom>
        </p:spPr>
      </p:pic>
      <p:pic>
        <p:nvPicPr>
          <p:cNvPr id="8" name="图片 7">
            <a:extLst>
              <a:ext uri="{FF2B5EF4-FFF2-40B4-BE49-F238E27FC236}">
                <a16:creationId xmlns:a16="http://schemas.microsoft.com/office/drawing/2014/main" id="{EE8A39FA-0616-43F2-BF98-2A001259C97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Tree>
  </p:cSld>
  <p:clrMapOvr>
    <a:masterClrMapping/>
  </p:clrMapOvr>
  <p:transition>
    <p:strips dir="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a:extLst>
              <a:ext uri="{FF2B5EF4-FFF2-40B4-BE49-F238E27FC236}">
                <a16:creationId xmlns:a16="http://schemas.microsoft.com/office/drawing/2014/main" id="{8F1447A2-4C75-456B-98CD-B1F1549B56A2}"/>
              </a:ext>
            </a:extLst>
          </p:cNvPr>
          <p:cNvSpPr txBox="1">
            <a:spLocks noChangeArrowheads="1"/>
          </p:cNvSpPr>
          <p:nvPr/>
        </p:nvSpPr>
        <p:spPr>
          <a:xfrm>
            <a:off x="1240918" y="386011"/>
            <a:ext cx="10269999" cy="5793220"/>
          </a:xfrm>
          <a:prstGeom prst="rect">
            <a:avLst/>
          </a:prstGeom>
        </p:spPr>
        <p:txBody>
          <a:bodyPr/>
          <a:lstStyle>
            <a:lvl1pPr marL="342900" indent="-342900" algn="l" rtl="0" eaLnBrk="0" fontAlgn="base" hangingPunct="0">
              <a:spcBef>
                <a:spcPct val="0"/>
              </a:spcBef>
              <a:spcAft>
                <a:spcPct val="0"/>
              </a:spcAft>
              <a:buFont typeface="Wingdings" panose="05000000000000000000" pitchFamily="2" charset="2"/>
              <a:buChar char="F"/>
              <a:defRPr lang="zh-CN" altLang="en-US" sz="3200" kern="1200" dirty="0">
                <a:solidFill>
                  <a:schemeClr val="tx1"/>
                </a:solidFill>
                <a:latin typeface="黑体" pitchFamily="2" charset="-122"/>
                <a:ea typeface="黑体" pitchFamily="2" charset="-122"/>
                <a:cs typeface="+mn-cs"/>
              </a:defRPr>
            </a:lvl1pPr>
            <a:lvl2pPr marL="742950" indent="-285750" algn="l" rtl="0" eaLnBrk="0" fontAlgn="base" hangingPunct="0">
              <a:spcBef>
                <a:spcPct val="20000"/>
              </a:spcBef>
              <a:spcAft>
                <a:spcPct val="0"/>
              </a:spcAft>
              <a:buClr>
                <a:srgbClr val="FF0000"/>
              </a:buClr>
              <a:buFont typeface="Arial" panose="020B0604020202020204" pitchFamily="34" charset="0"/>
              <a:buChar char="♥"/>
              <a:defRPr sz="2800" kern="1200">
                <a:solidFill>
                  <a:schemeClr val="tx1"/>
                </a:solidFill>
                <a:latin typeface="+mn-lt"/>
                <a:ea typeface="黑体" pitchFamily="2" charset="-122"/>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黑体" pitchFamily="2" charset="-122"/>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黑体" pitchFamily="2" charset="-122"/>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黑体" pitchFamily="2"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eaLnBrk="1" hangingPunct="1">
              <a:lnSpc>
                <a:spcPct val="80000"/>
              </a:lnSpc>
              <a:buFont typeface="Wingdings" panose="05000000000000000000" pitchFamily="2" charset="2"/>
              <a:buChar char="p"/>
            </a:pPr>
            <a:endParaRPr lang="en-US" altLang="zh-CN" b="1" dirty="0">
              <a:latin typeface="宋体" panose="02010600030101010101" pitchFamily="2" charset="-122"/>
            </a:endParaRPr>
          </a:p>
          <a:p>
            <a:pPr marL="0" indent="0" algn="just" eaLnBrk="1" hangingPunct="1">
              <a:lnSpc>
                <a:spcPct val="80000"/>
              </a:lnSpc>
              <a:buNone/>
            </a:pPr>
            <a:endParaRPr lang="zh-CN" altLang="en-US" b="1" dirty="0">
              <a:latin typeface="宋体" panose="02010600030101010101" pitchFamily="2" charset="-122"/>
            </a:endParaRPr>
          </a:p>
          <a:p>
            <a:pPr algn="just" eaLnBrk="1" hangingPunct="1">
              <a:lnSpc>
                <a:spcPct val="110000"/>
              </a:lnSpc>
              <a:buFont typeface="Wingdings" panose="05000000000000000000" pitchFamily="2" charset="2"/>
              <a:buNone/>
            </a:pPr>
            <a:endParaRPr lang="en-US" altLang="zh-CN" sz="2800" dirty="0">
              <a:solidFill>
                <a:schemeClr val="hlink"/>
              </a:solidFill>
              <a:latin typeface="Times New Roman" panose="02020603050405020304" pitchFamily="18" charset="0"/>
              <a:ea typeface="楷体_GB2312" pitchFamily="49" charset="-122"/>
            </a:endParaRPr>
          </a:p>
          <a:p>
            <a:pPr algn="just" eaLnBrk="1" hangingPunct="1">
              <a:lnSpc>
                <a:spcPct val="110000"/>
              </a:lnSpc>
              <a:buFont typeface="Wingdings" panose="05000000000000000000" pitchFamily="2" charset="2"/>
              <a:buNone/>
            </a:pPr>
            <a:r>
              <a:rPr lang="zh-CN" altLang="en-US" sz="2800" dirty="0">
                <a:solidFill>
                  <a:schemeClr val="hlink"/>
                </a:solidFill>
                <a:latin typeface="Times New Roman" panose="02020603050405020304" pitchFamily="18" charset="0"/>
                <a:ea typeface="楷体_GB2312" pitchFamily="49" charset="-122"/>
              </a:rPr>
              <a:t> 产品组合</a:t>
            </a:r>
            <a:r>
              <a:rPr lang="en-US" altLang="zh-CN" sz="2800" dirty="0">
                <a:solidFill>
                  <a:srgbClr val="000066"/>
                </a:solidFill>
                <a:latin typeface="Times New Roman" panose="02020603050405020304" pitchFamily="18" charset="0"/>
                <a:ea typeface="楷体_GB2312" pitchFamily="49" charset="-122"/>
              </a:rPr>
              <a:t>(Product Mix)</a:t>
            </a:r>
          </a:p>
          <a:p>
            <a:pPr algn="just" eaLnBrk="1" hangingPunct="1">
              <a:lnSpc>
                <a:spcPct val="110000"/>
              </a:lnSpc>
              <a:buFont typeface="Wingdings" panose="05000000000000000000" pitchFamily="2" charset="2"/>
              <a:buNone/>
            </a:pPr>
            <a:r>
              <a:rPr lang="zh-CN" altLang="en-US" sz="2800" dirty="0">
                <a:latin typeface="Times New Roman" panose="02020603050405020304" pitchFamily="18" charset="0"/>
                <a:ea typeface="楷体_GB2312" pitchFamily="49" charset="-122"/>
              </a:rPr>
              <a:t>            企业生产经营的全部产品的结构或者比例，即某一企业所生产或销售的</a:t>
            </a:r>
            <a:r>
              <a:rPr lang="zh-CN" altLang="en-US" sz="2800" dirty="0">
                <a:solidFill>
                  <a:srgbClr val="000066"/>
                </a:solidFill>
                <a:latin typeface="Times New Roman" panose="02020603050405020304" pitchFamily="18" charset="0"/>
                <a:ea typeface="楷体_GB2312" pitchFamily="49" charset="-122"/>
              </a:rPr>
              <a:t>全部产品线和产品项目</a:t>
            </a:r>
            <a:r>
              <a:rPr lang="zh-CN" altLang="en-US" sz="2800" dirty="0">
                <a:latin typeface="Times New Roman" panose="02020603050405020304" pitchFamily="18" charset="0"/>
                <a:ea typeface="楷体_GB2312" pitchFamily="49" charset="-122"/>
              </a:rPr>
              <a:t>的组合。</a:t>
            </a:r>
            <a:endParaRPr lang="en-US" altLang="zh-CN" sz="2800" dirty="0">
              <a:latin typeface="Times New Roman" panose="02020603050405020304" pitchFamily="18" charset="0"/>
              <a:ea typeface="楷体_GB2312" pitchFamily="49" charset="-122"/>
            </a:endParaRPr>
          </a:p>
          <a:p>
            <a:pPr algn="just" eaLnBrk="1" hangingPunct="1">
              <a:lnSpc>
                <a:spcPct val="110000"/>
              </a:lnSpc>
              <a:buFont typeface="Wingdings" panose="05000000000000000000" pitchFamily="2" charset="2"/>
              <a:buNone/>
            </a:pPr>
            <a:endParaRPr lang="zh-CN" altLang="en-US" sz="2800" dirty="0">
              <a:latin typeface="Times New Roman" panose="02020603050405020304" pitchFamily="18" charset="0"/>
              <a:ea typeface="楷体_GB2312" pitchFamily="49" charset="-122"/>
            </a:endParaRPr>
          </a:p>
          <a:p>
            <a:pPr algn="just" eaLnBrk="1" hangingPunct="1">
              <a:lnSpc>
                <a:spcPct val="80000"/>
              </a:lnSpc>
            </a:pPr>
            <a:endParaRPr lang="zh-CN" altLang="en-US" sz="2400" dirty="0">
              <a:ea typeface="Arial Unicode MS" pitchFamily="34" charset="-122"/>
            </a:endParaRPr>
          </a:p>
        </p:txBody>
      </p:sp>
      <p:pic>
        <p:nvPicPr>
          <p:cNvPr id="4" name="图片 3">
            <a:extLst>
              <a:ext uri="{FF2B5EF4-FFF2-40B4-BE49-F238E27FC236}">
                <a16:creationId xmlns:a16="http://schemas.microsoft.com/office/drawing/2014/main" id="{B8B85AC2-5918-4B50-9D7F-33B62BF9A37A}"/>
              </a:ext>
            </a:extLst>
          </p:cNvPr>
          <p:cNvPicPr>
            <a:picLocks noChangeAspect="1"/>
          </p:cNvPicPr>
          <p:nvPr/>
        </p:nvPicPr>
        <p:blipFill>
          <a:blip r:embed="rId2"/>
          <a:stretch>
            <a:fillRect/>
          </a:stretch>
        </p:blipFill>
        <p:spPr>
          <a:xfrm>
            <a:off x="2669751" y="3051015"/>
            <a:ext cx="6852498" cy="755970"/>
          </a:xfrm>
          <a:prstGeom prst="rect">
            <a:avLst/>
          </a:prstGeom>
        </p:spPr>
      </p:pic>
      <p:sp>
        <p:nvSpPr>
          <p:cNvPr id="5" name="Rectangle 13">
            <a:extLst>
              <a:ext uri="{FF2B5EF4-FFF2-40B4-BE49-F238E27FC236}">
                <a16:creationId xmlns:a16="http://schemas.microsoft.com/office/drawing/2014/main" id="{54EC2796-1C3D-4F92-A12D-97FD670EC64E}"/>
              </a:ext>
            </a:extLst>
          </p:cNvPr>
          <p:cNvSpPr>
            <a:spLocks noChangeArrowheads="1"/>
          </p:cNvSpPr>
          <p:nvPr/>
        </p:nvSpPr>
        <p:spPr bwMode="auto">
          <a:xfrm>
            <a:off x="1819514" y="3806981"/>
            <a:ext cx="1072887" cy="2952036"/>
          </a:xfrm>
          <a:prstGeom prst="rect">
            <a:avLst/>
          </a:prstGeom>
          <a:solidFill>
            <a:schemeClr val="accent6"/>
          </a:solidFill>
          <a:ln>
            <a:noFill/>
          </a:ln>
          <a:effectLst>
            <a:prstShdw prst="shdw17" dist="17961" dir="2700000">
              <a:srgbClr val="856D86">
                <a:alpha val="74997"/>
              </a:srgbClr>
            </a:prstShdw>
          </a:effec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产品组合</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的</a:t>
            </a:r>
            <a:r>
              <a:rPr kumimoji="0" lang="zh-CN" altLang="en-US" sz="1600" b="1" i="0" u="none" strike="noStrike" kern="0" cap="none" spc="0" normalizeH="0" baseline="0" noProof="0" dirty="0">
                <a:ln>
                  <a:noFill/>
                </a:ln>
                <a:solidFill>
                  <a:srgbClr val="2D368F"/>
                </a:solidFill>
                <a:effectLst/>
                <a:uLnTx/>
                <a:uFillTx/>
                <a:latin typeface="Arial" panose="020B0604020202020204" pitchFamily="34" charset="0"/>
                <a:ea typeface="楷体_GB2312" pitchFamily="49" charset="-122"/>
              </a:rPr>
              <a:t>宽度</a:t>
            </a: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是指一个</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企业有多</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少产品大</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类</a:t>
            </a:r>
          </a:p>
        </p:txBody>
      </p:sp>
      <p:sp>
        <p:nvSpPr>
          <p:cNvPr id="6" name="Rectangle 14">
            <a:extLst>
              <a:ext uri="{FF2B5EF4-FFF2-40B4-BE49-F238E27FC236}">
                <a16:creationId xmlns:a16="http://schemas.microsoft.com/office/drawing/2014/main" id="{6C5A0541-D6C0-4441-8F27-7D9CE2BB0D5E}"/>
              </a:ext>
            </a:extLst>
          </p:cNvPr>
          <p:cNvSpPr>
            <a:spLocks noChangeArrowheads="1"/>
          </p:cNvSpPr>
          <p:nvPr/>
        </p:nvSpPr>
        <p:spPr bwMode="auto">
          <a:xfrm>
            <a:off x="4107082" y="3816403"/>
            <a:ext cx="1150937" cy="2952037"/>
          </a:xfrm>
          <a:prstGeom prst="rect">
            <a:avLst/>
          </a:prstGeom>
          <a:solidFill>
            <a:schemeClr val="accent6"/>
          </a:solidFill>
          <a:ln>
            <a:noFill/>
          </a:ln>
          <a:effectLst>
            <a:prstShdw prst="shdw17" dist="17961" dir="2700000">
              <a:srgbClr val="856D86">
                <a:alpha val="74997"/>
              </a:srgbClr>
            </a:prstShdw>
          </a:effec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产品组合</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的</a:t>
            </a:r>
            <a:r>
              <a:rPr kumimoji="0" lang="zh-CN" altLang="en-US" sz="1600" b="1" i="0" u="none" strike="noStrike" kern="0" cap="none" spc="0" normalizeH="0" baseline="0" noProof="0" dirty="0">
                <a:ln>
                  <a:noFill/>
                </a:ln>
                <a:solidFill>
                  <a:srgbClr val="2D368F"/>
                </a:solidFill>
                <a:effectLst/>
                <a:uLnTx/>
                <a:uFillTx/>
                <a:latin typeface="Arial" panose="020B0604020202020204" pitchFamily="34" charset="0"/>
                <a:ea typeface="楷体_GB2312" pitchFamily="49" charset="-122"/>
              </a:rPr>
              <a:t>长度</a:t>
            </a: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是指</a:t>
            </a:r>
            <a:r>
              <a:rPr kumimoji="0" lang="en-US" altLang="zh-CN"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a:t>
            </a: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个</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企业的产</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品组合中</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所包含的</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产品项目</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的总数</a:t>
            </a:r>
          </a:p>
        </p:txBody>
      </p:sp>
      <p:sp>
        <p:nvSpPr>
          <p:cNvPr id="7" name="Rectangle 15">
            <a:extLst>
              <a:ext uri="{FF2B5EF4-FFF2-40B4-BE49-F238E27FC236}">
                <a16:creationId xmlns:a16="http://schemas.microsoft.com/office/drawing/2014/main" id="{7CA79AE5-8A72-4A79-AA96-164EFB6D8749}"/>
              </a:ext>
            </a:extLst>
          </p:cNvPr>
          <p:cNvSpPr>
            <a:spLocks noChangeArrowheads="1"/>
          </p:cNvSpPr>
          <p:nvPr/>
        </p:nvSpPr>
        <p:spPr bwMode="auto">
          <a:xfrm>
            <a:off x="6614494" y="3806981"/>
            <a:ext cx="1150937" cy="2952037"/>
          </a:xfrm>
          <a:prstGeom prst="rect">
            <a:avLst/>
          </a:prstGeom>
          <a:solidFill>
            <a:schemeClr val="accent6"/>
          </a:solidFill>
          <a:ln>
            <a:solidFill>
              <a:schemeClr val="accent1"/>
            </a:solidFill>
          </a:ln>
          <a:effectLst>
            <a:prstShdw prst="shdw17" dist="17961" dir="2700000">
              <a:srgbClr val="856D86">
                <a:alpha val="74997"/>
              </a:srgbClr>
            </a:prstShdw>
          </a:effec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产品组合</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的</a:t>
            </a:r>
            <a:r>
              <a:rPr kumimoji="0" lang="zh-CN" altLang="en-US" sz="1600" b="1" i="0" u="none" strike="noStrike" kern="0" cap="none" spc="0" normalizeH="0" baseline="0" noProof="0" dirty="0">
                <a:ln>
                  <a:noFill/>
                </a:ln>
                <a:solidFill>
                  <a:srgbClr val="2D368F"/>
                </a:solidFill>
                <a:effectLst/>
                <a:uLnTx/>
                <a:uFillTx/>
                <a:latin typeface="Arial" panose="020B0604020202020204" pitchFamily="34" charset="0"/>
                <a:ea typeface="楷体_GB2312" pitchFamily="49" charset="-122"/>
              </a:rPr>
              <a:t>深度</a:t>
            </a: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是指产品</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大类中每</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种产品项</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目有多少</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花色、品</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种、规格</a:t>
            </a:r>
          </a:p>
        </p:txBody>
      </p:sp>
      <p:sp>
        <p:nvSpPr>
          <p:cNvPr id="8" name="Rectangle 16">
            <a:extLst>
              <a:ext uri="{FF2B5EF4-FFF2-40B4-BE49-F238E27FC236}">
                <a16:creationId xmlns:a16="http://schemas.microsoft.com/office/drawing/2014/main" id="{A97B534B-1239-404F-9233-96B3588A975A}"/>
              </a:ext>
            </a:extLst>
          </p:cNvPr>
          <p:cNvSpPr>
            <a:spLocks noChangeArrowheads="1"/>
          </p:cNvSpPr>
          <p:nvPr/>
        </p:nvSpPr>
        <p:spPr bwMode="auto">
          <a:xfrm>
            <a:off x="9121906" y="3806981"/>
            <a:ext cx="1150937" cy="2952038"/>
          </a:xfrm>
          <a:prstGeom prst="rect">
            <a:avLst/>
          </a:prstGeom>
          <a:solidFill>
            <a:schemeClr val="accent6"/>
          </a:solidFill>
          <a:ln>
            <a:noFill/>
          </a:ln>
          <a:effectLst>
            <a:prstShdw prst="shdw17" dist="17961" dir="2700000">
              <a:srgbClr val="856D86">
                <a:alpha val="74997"/>
              </a:srgbClr>
            </a:prstShdw>
          </a:effectLst>
        </p:spPr>
        <p:txBody>
          <a:bodyPr wrap="none" anchor="ctr"/>
          <a:lstStyle>
            <a:lvl1pPr>
              <a:defRPr>
                <a:solidFill>
                  <a:schemeClr val="tx1"/>
                </a:solidFill>
                <a:latin typeface="Verdana" panose="020B0604030504040204" pitchFamily="34" charset="0"/>
                <a:ea typeface="宋体" panose="02010600030101010101" pitchFamily="2" charset="-122"/>
              </a:defRPr>
            </a:lvl1pPr>
            <a:lvl2pPr marL="742950" indent="-285750">
              <a:defRPr>
                <a:solidFill>
                  <a:schemeClr val="tx1"/>
                </a:solidFill>
                <a:latin typeface="Verdana" panose="020B0604030504040204" pitchFamily="34" charset="0"/>
                <a:ea typeface="宋体" panose="02010600030101010101" pitchFamily="2" charset="-122"/>
              </a:defRPr>
            </a:lvl2pPr>
            <a:lvl3pPr marL="1143000" indent="-228600">
              <a:defRPr>
                <a:solidFill>
                  <a:schemeClr val="tx1"/>
                </a:solidFill>
                <a:latin typeface="Verdana" panose="020B0604030504040204" pitchFamily="34" charset="0"/>
                <a:ea typeface="宋体" panose="02010600030101010101" pitchFamily="2" charset="-122"/>
              </a:defRPr>
            </a:lvl3pPr>
            <a:lvl4pPr marL="1600200" indent="-228600">
              <a:defRPr>
                <a:solidFill>
                  <a:schemeClr val="tx1"/>
                </a:solidFill>
                <a:latin typeface="Verdana" panose="020B0604030504040204" pitchFamily="34" charset="0"/>
                <a:ea typeface="宋体" panose="02010600030101010101" pitchFamily="2" charset="-122"/>
              </a:defRPr>
            </a:lvl4pPr>
            <a:lvl5pPr marL="2057400" indent="-228600">
              <a:defRPr>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Verdana" panose="020B060403050404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产品组合</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的</a:t>
            </a:r>
            <a:r>
              <a:rPr kumimoji="0" lang="zh-CN" altLang="en-US" sz="1600" b="1" i="0" u="none" strike="noStrike" kern="0" cap="none" spc="0" normalizeH="0" baseline="0" noProof="0" dirty="0">
                <a:ln>
                  <a:noFill/>
                </a:ln>
                <a:solidFill>
                  <a:srgbClr val="0033CC"/>
                </a:solidFill>
                <a:effectLst/>
                <a:uLnTx/>
                <a:uFillTx/>
                <a:latin typeface="Arial" panose="020B0604020202020204" pitchFamily="34" charset="0"/>
                <a:ea typeface="楷体_GB2312" pitchFamily="49" charset="-122"/>
              </a:rPr>
              <a:t>关联度</a:t>
            </a: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是指一个</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企业的各</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个产品大</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类在最终</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使用、生</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产条件、</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分销渠道</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等方面的</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密切相关</a:t>
            </a:r>
          </a:p>
          <a:p>
            <a:pPr marL="0" marR="0" lvl="0" indent="0" defTabSz="91440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zh-CN" altLang="en-US" sz="1600" b="1" i="0" u="none" strike="noStrike" kern="0" cap="none" spc="0" normalizeH="0" baseline="0" noProof="0" dirty="0">
                <a:ln>
                  <a:noFill/>
                </a:ln>
                <a:solidFill>
                  <a:prstClr val="white"/>
                </a:solidFill>
                <a:effectLst/>
                <a:uLnTx/>
                <a:uFillTx/>
                <a:latin typeface="Arial" panose="020B0604020202020204" pitchFamily="34" charset="0"/>
                <a:ea typeface="楷体_GB2312" pitchFamily="49" charset="-122"/>
              </a:rPr>
              <a:t>程度</a:t>
            </a:r>
          </a:p>
        </p:txBody>
      </p:sp>
      <p:pic>
        <p:nvPicPr>
          <p:cNvPr id="9" name="图片 8">
            <a:extLst>
              <a:ext uri="{FF2B5EF4-FFF2-40B4-BE49-F238E27FC236}">
                <a16:creationId xmlns:a16="http://schemas.microsoft.com/office/drawing/2014/main" id="{D75C0C60-4B91-46C9-9BCC-45CBAA87FA8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3945" t="3432" r="3996" b="15542"/>
          <a:stretch/>
        </p:blipFill>
        <p:spPr>
          <a:xfrm rot="10800000">
            <a:off x="-1" y="-2"/>
            <a:ext cx="1337257" cy="1655065"/>
          </a:xfrm>
          <a:prstGeom prst="rect">
            <a:avLst/>
          </a:prstGeom>
        </p:spPr>
      </p:pic>
      <p:sp>
        <p:nvSpPr>
          <p:cNvPr id="10" name="标题 9">
            <a:extLst>
              <a:ext uri="{FF2B5EF4-FFF2-40B4-BE49-F238E27FC236}">
                <a16:creationId xmlns:a16="http://schemas.microsoft.com/office/drawing/2014/main" id="{B3E57EB0-18AB-4D7F-B29F-6C63A53E69B1}"/>
              </a:ext>
            </a:extLst>
          </p:cNvPr>
          <p:cNvSpPr>
            <a:spLocks noGrp="1"/>
          </p:cNvSpPr>
          <p:nvPr>
            <p:ph type="title"/>
          </p:nvPr>
        </p:nvSpPr>
        <p:spPr/>
        <p:txBody>
          <a:bodyPr/>
          <a:lstStyle/>
          <a:p>
            <a:r>
              <a:rPr lang="en-US" altLang="zh-CN" dirty="0"/>
              <a:t>10.1</a:t>
            </a:r>
            <a:r>
              <a:rPr lang="zh-CN" altLang="en-US" dirty="0"/>
              <a:t>产品组合策略</a:t>
            </a:r>
          </a:p>
        </p:txBody>
      </p:sp>
    </p:spTree>
    <p:extLst>
      <p:ext uri="{BB962C8B-B14F-4D97-AF65-F5344CB8AC3E}">
        <p14:creationId xmlns:p14="http://schemas.microsoft.com/office/powerpoint/2010/main" val="3230427888"/>
      </p:ext>
    </p:extLst>
  </p:cSld>
  <p:clrMapOvr>
    <a:masterClrMapping/>
  </p:clrMapOvr>
  <p:transition>
    <p:strips dir="ru"/>
  </p:transition>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包图主题2">
  <a:themeElements>
    <a:clrScheme name="自定义 195">
      <a:dk1>
        <a:sysClr val="windowText" lastClr="000000"/>
      </a:dk1>
      <a:lt1>
        <a:sysClr val="window" lastClr="FFFFFF"/>
      </a:lt1>
      <a:dk2>
        <a:srgbClr val="44546A"/>
      </a:dk2>
      <a:lt2>
        <a:srgbClr val="E7E6E6"/>
      </a:lt2>
      <a:accent1>
        <a:srgbClr val="26AAE1"/>
      </a:accent1>
      <a:accent2>
        <a:srgbClr val="1D74B8"/>
      </a:accent2>
      <a:accent3>
        <a:srgbClr val="2D368F"/>
      </a:accent3>
      <a:accent4>
        <a:srgbClr val="26AAE1"/>
      </a:accent4>
      <a:accent5>
        <a:srgbClr val="1D74B8"/>
      </a:accent5>
      <a:accent6>
        <a:srgbClr val="2D368F"/>
      </a:accent6>
      <a:hlink>
        <a:srgbClr val="0563C1"/>
      </a:hlink>
      <a:folHlink>
        <a:srgbClr val="000000"/>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包图主题2" id="{50CFA792-C506-47E4-B272-6A6183483AB3}" vid="{CC1AE437-2F7F-4319-9F22-408F5F8C346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FFFF00"/>
        </a:solidFill>
        <a:ln w="50800" algn="ctr">
          <a:solidFill>
            <a:schemeClr val="accent3">
              <a:lumMod val="40000"/>
              <a:lumOff val="60000"/>
            </a:schemeClr>
          </a:solidFill>
          <a:round/>
          <a:headEnd type="none" w="lg" len="lg"/>
          <a:tailEnd/>
        </a:ln>
      </a:spPr>
      <a:bodyPr anchor="ctr"/>
      <a:lstStyle>
        <a:defPPr algn="ctr">
          <a:defRPr sz="3200">
            <a:latin typeface="黑体" pitchFamily="2" charset="-122"/>
            <a:ea typeface="黑体" pitchFamily="2" charset="-122"/>
          </a:defRPr>
        </a:defPPr>
      </a:lstStyle>
    </a:spDef>
    <a:lnDef>
      <a:spPr>
        <a:ln w="50800" cmpd="sng">
          <a:solidFill>
            <a:schemeClr val="accent6">
              <a:lumMod val="40000"/>
              <a:lumOff val="60000"/>
            </a:schemeClr>
          </a:solidFill>
          <a:tailEnd type="none"/>
        </a:ln>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包图主题2</Template>
  <TotalTime>20101</TotalTime>
  <Words>3516</Words>
  <Application>Microsoft Office PowerPoint</Application>
  <PresentationFormat>宽屏</PresentationFormat>
  <Paragraphs>574</Paragraphs>
  <Slides>59</Slides>
  <Notes>13</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59</vt:i4>
      </vt:variant>
    </vt:vector>
  </HeadingPairs>
  <TitlesOfParts>
    <vt:vector size="73" baseType="lpstr">
      <vt:lpstr>等线</vt:lpstr>
      <vt:lpstr>黑体</vt:lpstr>
      <vt:lpstr>华文新魏</vt:lpstr>
      <vt:lpstr>楷体_GB2312</vt:lpstr>
      <vt:lpstr>宋体</vt:lpstr>
      <vt:lpstr>微软雅黑</vt:lpstr>
      <vt:lpstr>Arial</vt:lpstr>
      <vt:lpstr>Calibri</vt:lpstr>
      <vt:lpstr>Tahoma</vt:lpstr>
      <vt:lpstr>Times New Roman</vt:lpstr>
      <vt:lpstr>Verdana</vt:lpstr>
      <vt:lpstr>Wingdings</vt:lpstr>
      <vt:lpstr>包图主题2</vt:lpstr>
      <vt:lpstr>Office 主题​​</vt:lpstr>
      <vt:lpstr>PowerPoint 演示文稿</vt:lpstr>
      <vt:lpstr>PowerPoint 演示文稿</vt:lpstr>
      <vt:lpstr>学习重点</vt:lpstr>
      <vt:lpstr>PowerPoint 演示文稿</vt:lpstr>
      <vt:lpstr>PowerPoint 演示文稿</vt:lpstr>
      <vt:lpstr> 整体产品概念(Product Levels)</vt:lpstr>
      <vt:lpstr>10.1产品组合策略</vt:lpstr>
      <vt:lpstr>思考与讨论：旅店客房、手机的整体概念？</vt:lpstr>
      <vt:lpstr>10.1产品组合策略</vt:lpstr>
      <vt:lpstr>PowerPoint 演示文稿</vt:lpstr>
      <vt:lpstr>小米“铁人三项”</vt:lpstr>
      <vt:lpstr>PowerPoint 演示文稿</vt:lpstr>
      <vt:lpstr>PowerPoint 演示文稿</vt:lpstr>
      <vt:lpstr>PowerPoint 演示文稿</vt:lpstr>
      <vt:lpstr>          10.2  产品市场生命周期策略</vt:lpstr>
      <vt:lpstr> 10.2  产品市场生命周期策略       </vt:lpstr>
      <vt:lpstr>10.2  产品市场生命周期策略</vt:lpstr>
      <vt:lpstr>   生命周期各阶段的特征 </vt:lpstr>
      <vt:lpstr> 10.2产品市场生命周期策略 </vt:lpstr>
      <vt:lpstr>10.2产品市场生命周期策略</vt:lpstr>
      <vt:lpstr> 10.2产品市场生命周期策略 </vt:lpstr>
      <vt:lpstr> 10.2产品生命周期策略 </vt:lpstr>
      <vt:lpstr>PowerPoint 演示文稿</vt:lpstr>
      <vt:lpstr>10.3 新产品开发</vt:lpstr>
      <vt:lpstr>10.3 新产品开发</vt:lpstr>
      <vt:lpstr>10.3新产品开发</vt:lpstr>
      <vt:lpstr>10.3 新产品开发</vt:lpstr>
      <vt:lpstr>10.3 新产品开发</vt:lpstr>
      <vt:lpstr>10.3新产品开发</vt:lpstr>
      <vt:lpstr>    10.3 新产品开发</vt:lpstr>
      <vt:lpstr>10.3新产品开发</vt:lpstr>
      <vt:lpstr>10.3 新产品开发</vt:lpstr>
      <vt:lpstr>10.3新产品开发</vt:lpstr>
      <vt:lpstr>PowerPoint 演示文稿</vt:lpstr>
      <vt:lpstr>10.4 服务与服务营销</vt:lpstr>
      <vt:lpstr>10.4 服务与服务营销</vt:lpstr>
      <vt:lpstr>10.4 服务与服务营销</vt:lpstr>
      <vt:lpstr>10.4 服务与服务营销</vt:lpstr>
      <vt:lpstr>10.4  服务与服务营销</vt:lpstr>
      <vt:lpstr>10.4  服务与服务营销</vt:lpstr>
      <vt:lpstr>PowerPoint 演示文稿</vt:lpstr>
      <vt:lpstr>10.5 品牌与品牌资产</vt:lpstr>
      <vt:lpstr>10.5 品牌与品牌资产</vt:lpstr>
      <vt:lpstr>10.5 品牌与品牌资产</vt:lpstr>
      <vt:lpstr>10.5 品牌与品牌资产</vt:lpstr>
      <vt:lpstr>10.5 品牌与品牌资产</vt:lpstr>
      <vt:lpstr>10.5  品牌与品牌资产</vt:lpstr>
      <vt:lpstr>10.5 品牌与品牌资产</vt:lpstr>
      <vt:lpstr>10.5 品牌与品牌资产</vt:lpstr>
      <vt:lpstr>PowerPoint 演示文稿</vt:lpstr>
      <vt:lpstr>10.6 品牌策略选择</vt:lpstr>
      <vt:lpstr>10.6 品牌策略选择</vt:lpstr>
      <vt:lpstr>10.6  品牌策略选择</vt:lpstr>
      <vt:lpstr>10.6 品牌策略选择</vt:lpstr>
      <vt:lpstr>10.6  品牌策略选择</vt:lpstr>
      <vt:lpstr>10.6 品牌策略选择</vt:lpstr>
      <vt:lpstr>10.6  品牌策略选择</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逆流的小鱼</dc:creator>
  <cp:lastModifiedBy>jiangs@njupt.edu.cn</cp:lastModifiedBy>
  <cp:revision>175</cp:revision>
  <dcterms:created xsi:type="dcterms:W3CDTF">2017-09-25T13:59:21Z</dcterms:created>
  <dcterms:modified xsi:type="dcterms:W3CDTF">2021-03-06T07:56:01Z</dcterms:modified>
</cp:coreProperties>
</file>

<file path=docProps/thumbnail.jpeg>
</file>